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93"/>
  </p:notesMasterIdLst>
  <p:sldIdLst>
    <p:sldId id="283" r:id="rId3"/>
    <p:sldId id="284" r:id="rId4"/>
    <p:sldId id="292" r:id="rId5"/>
    <p:sldId id="330" r:id="rId6"/>
    <p:sldId id="331" r:id="rId7"/>
    <p:sldId id="323" r:id="rId8"/>
    <p:sldId id="324" r:id="rId9"/>
    <p:sldId id="259" r:id="rId10"/>
    <p:sldId id="260" r:id="rId11"/>
    <p:sldId id="261" r:id="rId12"/>
    <p:sldId id="264" r:id="rId13"/>
    <p:sldId id="335" r:id="rId14"/>
    <p:sldId id="349" r:id="rId15"/>
    <p:sldId id="348" r:id="rId16"/>
    <p:sldId id="285" r:id="rId17"/>
    <p:sldId id="281" r:id="rId18"/>
    <p:sldId id="358" r:id="rId19"/>
    <p:sldId id="359" r:id="rId20"/>
    <p:sldId id="343" r:id="rId21"/>
    <p:sldId id="344" r:id="rId22"/>
    <p:sldId id="345" r:id="rId23"/>
    <p:sldId id="351" r:id="rId24"/>
    <p:sldId id="361" r:id="rId25"/>
    <p:sldId id="306" r:id="rId26"/>
    <p:sldId id="295" r:id="rId27"/>
    <p:sldId id="296" r:id="rId28"/>
    <p:sldId id="297" r:id="rId29"/>
    <p:sldId id="271" r:id="rId30"/>
    <p:sldId id="346" r:id="rId31"/>
    <p:sldId id="347" r:id="rId32"/>
    <p:sldId id="353" r:id="rId33"/>
    <p:sldId id="265" r:id="rId34"/>
    <p:sldId id="316" r:id="rId35"/>
    <p:sldId id="317" r:id="rId36"/>
    <p:sldId id="352" r:id="rId37"/>
    <p:sldId id="318" r:id="rId38"/>
    <p:sldId id="350" r:id="rId39"/>
    <p:sldId id="287" r:id="rId40"/>
    <p:sldId id="288" r:id="rId41"/>
    <p:sldId id="289" r:id="rId42"/>
    <p:sldId id="282" r:id="rId43"/>
    <p:sldId id="322" r:id="rId44"/>
    <p:sldId id="293" r:id="rId45"/>
    <p:sldId id="294" r:id="rId46"/>
    <p:sldId id="314" r:id="rId47"/>
    <p:sldId id="315" r:id="rId48"/>
    <p:sldId id="302" r:id="rId49"/>
    <p:sldId id="266" r:id="rId50"/>
    <p:sldId id="326" r:id="rId51"/>
    <p:sldId id="267" r:id="rId52"/>
    <p:sldId id="321" r:id="rId53"/>
    <p:sldId id="311" r:id="rId54"/>
    <p:sldId id="286" r:id="rId55"/>
    <p:sldId id="327" r:id="rId56"/>
    <p:sldId id="319" r:id="rId57"/>
    <p:sldId id="320" r:id="rId58"/>
    <p:sldId id="262" r:id="rId59"/>
    <p:sldId id="263" r:id="rId60"/>
    <p:sldId id="362" r:id="rId61"/>
    <p:sldId id="363" r:id="rId62"/>
    <p:sldId id="339" r:id="rId63"/>
    <p:sldId id="340" r:id="rId64"/>
    <p:sldId id="341" r:id="rId65"/>
    <p:sldId id="342" r:id="rId66"/>
    <p:sldId id="301" r:id="rId67"/>
    <p:sldId id="300" r:id="rId68"/>
    <p:sldId id="303" r:id="rId69"/>
    <p:sldId id="328" r:id="rId70"/>
    <p:sldId id="304" r:id="rId71"/>
    <p:sldId id="305" r:id="rId72"/>
    <p:sldId id="309" r:id="rId73"/>
    <p:sldId id="329" r:id="rId74"/>
    <p:sldId id="298" r:id="rId75"/>
    <p:sldId id="354" r:id="rId76"/>
    <p:sldId id="312" r:id="rId77"/>
    <p:sldId id="313" r:id="rId78"/>
    <p:sldId id="268" r:id="rId79"/>
    <p:sldId id="336" r:id="rId80"/>
    <p:sldId id="332" r:id="rId81"/>
    <p:sldId id="307" r:id="rId82"/>
    <p:sldId id="257" r:id="rId83"/>
    <p:sldId id="290" r:id="rId84"/>
    <p:sldId id="276" r:id="rId85"/>
    <p:sldId id="277" r:id="rId86"/>
    <p:sldId id="278" r:id="rId87"/>
    <p:sldId id="279" r:id="rId88"/>
    <p:sldId id="280" r:id="rId89"/>
    <p:sldId id="334" r:id="rId90"/>
    <p:sldId id="269" r:id="rId91"/>
    <p:sldId id="291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45C6-185A-4905-8193-16779B7CE4AA}" type="datetimeFigureOut">
              <a:rPr lang="en-CA" smtClean="0"/>
              <a:t>28/11/2017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3FB30-5BEA-469D-8913-C5754D39F2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28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5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0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1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1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89CE-544E-2648-831B-7CFE96A69E3E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8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263817" y="1445677"/>
            <a:ext cx="4021887" cy="442627"/>
          </a:xfrm>
          <a:prstGeom prst="rect">
            <a:avLst/>
          </a:prstGeom>
          <a:gradFill flip="none" rotWithShape="1">
            <a:gsLst>
              <a:gs pos="33000">
                <a:srgbClr val="FD8A0F"/>
              </a:gs>
              <a:gs pos="100000">
                <a:srgbClr val="FD8A0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815" y="1893655"/>
            <a:ext cx="8466667" cy="362112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63816" y="1452855"/>
            <a:ext cx="47564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PLEDGES ADVANCED</a:t>
            </a:r>
          </a:p>
        </p:txBody>
      </p:sp>
    </p:spTree>
    <p:extLst>
      <p:ext uri="{BB962C8B-B14F-4D97-AF65-F5344CB8AC3E}">
        <p14:creationId xmlns:p14="http://schemas.microsoft.com/office/powerpoint/2010/main" val="378118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82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667765" y="1445677"/>
            <a:ext cx="4021887" cy="442627"/>
          </a:xfrm>
          <a:prstGeom prst="rect">
            <a:avLst/>
          </a:prstGeom>
          <a:gradFill flip="none" rotWithShape="1">
            <a:gsLst>
              <a:gs pos="33000">
                <a:srgbClr val="FD8A0F"/>
              </a:gs>
              <a:gs pos="100000">
                <a:srgbClr val="FD8A0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667763" y="1445677"/>
            <a:ext cx="3506612" cy="442627"/>
          </a:xfrm>
          <a:prstGeom prst="rect">
            <a:avLst/>
          </a:prstGeom>
          <a:gradFill flip="none" rotWithShape="1">
            <a:gsLst>
              <a:gs pos="33000">
                <a:srgbClr val="FD8A0F"/>
              </a:gs>
              <a:gs pos="100000">
                <a:srgbClr val="FD8A0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669" y="349401"/>
            <a:ext cx="8706544" cy="1210129"/>
          </a:xfrm>
        </p:spPr>
        <p:txBody>
          <a:bodyPr/>
          <a:lstStyle>
            <a:lvl1pPr>
              <a:defRPr sz="4533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327" y="1888302"/>
            <a:ext cx="4247688" cy="3645393"/>
          </a:xfrm>
        </p:spPr>
        <p:txBody>
          <a:bodyPr>
            <a:no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40327" y="1445677"/>
            <a:ext cx="3506612" cy="442627"/>
          </a:xfrm>
          <a:prstGeom prst="rect">
            <a:avLst/>
          </a:prstGeom>
          <a:gradFill flip="none" rotWithShape="1">
            <a:gsLst>
              <a:gs pos="33000">
                <a:srgbClr val="29F105"/>
              </a:gs>
              <a:gs pos="100000">
                <a:srgbClr val="29F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40327" y="1438045"/>
            <a:ext cx="28864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NEW PLEDGES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67763" y="1438046"/>
            <a:ext cx="37006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PLEDGES ADVANCED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4" y="1888303"/>
            <a:ext cx="4170149" cy="3645392"/>
          </a:xfrm>
        </p:spPr>
        <p:txBody>
          <a:bodyPr>
            <a:no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84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815" y="1878844"/>
            <a:ext cx="8466667" cy="3550800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63815" y="1436217"/>
            <a:ext cx="3506612" cy="442627"/>
          </a:xfrm>
          <a:prstGeom prst="rect">
            <a:avLst/>
          </a:prstGeom>
          <a:gradFill flip="none" rotWithShape="1">
            <a:gsLst>
              <a:gs pos="33000">
                <a:srgbClr val="29F105"/>
              </a:gs>
              <a:gs pos="100000">
                <a:srgbClr val="29F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63816" y="1438044"/>
            <a:ext cx="28937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NEW PLEDGES</a:t>
            </a:r>
          </a:p>
        </p:txBody>
      </p:sp>
    </p:spTree>
    <p:extLst>
      <p:ext uri="{BB962C8B-B14F-4D97-AF65-F5344CB8AC3E}">
        <p14:creationId xmlns:p14="http://schemas.microsoft.com/office/powerpoint/2010/main" val="131261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13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07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263817" y="1445677"/>
            <a:ext cx="4021887" cy="442627"/>
          </a:xfrm>
          <a:prstGeom prst="rect">
            <a:avLst/>
          </a:prstGeom>
          <a:gradFill flip="none" rotWithShape="1">
            <a:gsLst>
              <a:gs pos="33000">
                <a:srgbClr val="FD8A0F"/>
              </a:gs>
              <a:gs pos="100000">
                <a:srgbClr val="FD8A0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815" y="1893655"/>
            <a:ext cx="8466667" cy="362112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63816" y="1452855"/>
            <a:ext cx="47564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PLEDGES ADVANCED</a:t>
            </a:r>
          </a:p>
        </p:txBody>
      </p:sp>
    </p:spTree>
    <p:extLst>
      <p:ext uri="{BB962C8B-B14F-4D97-AF65-F5344CB8AC3E}">
        <p14:creationId xmlns:p14="http://schemas.microsoft.com/office/powerpoint/2010/main" val="8056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667765" y="1445677"/>
            <a:ext cx="4021887" cy="442627"/>
          </a:xfrm>
          <a:prstGeom prst="rect">
            <a:avLst/>
          </a:prstGeom>
          <a:gradFill flip="none" rotWithShape="1">
            <a:gsLst>
              <a:gs pos="33000">
                <a:srgbClr val="FD8A0F"/>
              </a:gs>
              <a:gs pos="100000">
                <a:srgbClr val="FD8A0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667763" y="1445677"/>
            <a:ext cx="3506612" cy="442627"/>
          </a:xfrm>
          <a:prstGeom prst="rect">
            <a:avLst/>
          </a:prstGeom>
          <a:gradFill flip="none" rotWithShape="1">
            <a:gsLst>
              <a:gs pos="33000">
                <a:srgbClr val="FD8A0F"/>
              </a:gs>
              <a:gs pos="100000">
                <a:srgbClr val="FD8A0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669" y="349401"/>
            <a:ext cx="8706544" cy="1210129"/>
          </a:xfrm>
        </p:spPr>
        <p:txBody>
          <a:bodyPr/>
          <a:lstStyle>
            <a:lvl1pPr>
              <a:defRPr sz="4533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327" y="1888302"/>
            <a:ext cx="4247688" cy="3645393"/>
          </a:xfrm>
        </p:spPr>
        <p:txBody>
          <a:bodyPr>
            <a:no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40327" y="1445677"/>
            <a:ext cx="3506612" cy="442627"/>
          </a:xfrm>
          <a:prstGeom prst="rect">
            <a:avLst/>
          </a:prstGeom>
          <a:gradFill flip="none" rotWithShape="1">
            <a:gsLst>
              <a:gs pos="33000">
                <a:srgbClr val="29F105"/>
              </a:gs>
              <a:gs pos="100000">
                <a:srgbClr val="29F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40327" y="1438045"/>
            <a:ext cx="28864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NEW PLEDGES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67763" y="1438046"/>
            <a:ext cx="37006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PLEDGES ADVANCED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4" y="1888303"/>
            <a:ext cx="4170149" cy="3645392"/>
          </a:xfrm>
        </p:spPr>
        <p:txBody>
          <a:bodyPr>
            <a:no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16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815" y="1878844"/>
            <a:ext cx="8466667" cy="3550800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63815" y="1436217"/>
            <a:ext cx="3506612" cy="442627"/>
          </a:xfrm>
          <a:prstGeom prst="rect">
            <a:avLst/>
          </a:prstGeom>
          <a:gradFill flip="none" rotWithShape="1">
            <a:gsLst>
              <a:gs pos="33000">
                <a:srgbClr val="29F105"/>
              </a:gs>
              <a:gs pos="100000">
                <a:srgbClr val="29F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63816" y="1438044"/>
            <a:ext cx="28937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b="1" dirty="0">
                <a:solidFill>
                  <a:prstClr val="white"/>
                </a:solidFill>
                <a:latin typeface="Century Gothic"/>
                <a:cs typeface="Century Gothic"/>
              </a:rPr>
              <a:t>NEW PLEDGES</a:t>
            </a:r>
          </a:p>
        </p:txBody>
      </p:sp>
    </p:spTree>
    <p:extLst>
      <p:ext uri="{BB962C8B-B14F-4D97-AF65-F5344CB8AC3E}">
        <p14:creationId xmlns:p14="http://schemas.microsoft.com/office/powerpoint/2010/main" val="371320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33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2076671"/>
          </a:xfrm>
          <a:prstGeom prst="rect">
            <a:avLst/>
          </a:prstGeom>
          <a:gradFill flip="none" rotWithShape="1">
            <a:gsLst>
              <a:gs pos="51000">
                <a:schemeClr val="accent1">
                  <a:lumMod val="75000"/>
                  <a:alpha val="41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9751" y="357573"/>
            <a:ext cx="8570731" cy="12032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3816" y="1890562"/>
            <a:ext cx="8188785" cy="345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2658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tabLst>
          <a:tab pos="2693988" algn="l"/>
        </a:tabLst>
        <a:defRPr sz="4533" b="1" i="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80990" indent="-380990" algn="l" defTabSz="609585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rgbClr val="FFFFFF"/>
          </a:solidFill>
          <a:latin typeface="Century Gothic"/>
          <a:ea typeface="+mn-ea"/>
          <a:cs typeface="Century Gothic"/>
        </a:defRPr>
      </a:lvl1pPr>
      <a:lvl2pPr marL="607469" indent="-226478" algn="l" defTabSz="609585" rtl="0" eaLnBrk="1" latinLnBrk="0" hangingPunct="1">
        <a:lnSpc>
          <a:spcPct val="100000"/>
        </a:lnSpc>
        <a:spcBef>
          <a:spcPts val="800"/>
        </a:spcBef>
        <a:buFont typeface="Arial"/>
        <a:buChar char="•"/>
        <a:defRPr sz="1867" b="0" i="0" kern="1200">
          <a:solidFill>
            <a:srgbClr val="FFFFFF"/>
          </a:solidFill>
          <a:latin typeface="Century Gothic"/>
          <a:ea typeface="+mn-ea"/>
          <a:cs typeface="Century Gothic"/>
        </a:defRPr>
      </a:lvl2pPr>
      <a:lvl3pPr marL="1219170" indent="0" algn="l" defTabSz="609585" rtl="0" eaLnBrk="1" latinLnBrk="0" hangingPunct="1">
        <a:spcBef>
          <a:spcPct val="20000"/>
        </a:spcBef>
        <a:buFont typeface="Arial"/>
        <a:buNone/>
        <a:defRPr sz="3200" b="1" i="0" kern="1200">
          <a:solidFill>
            <a:srgbClr val="FFFFFF"/>
          </a:solidFill>
          <a:latin typeface="Century Gothic"/>
          <a:ea typeface="+mn-ea"/>
          <a:cs typeface="Century Gothic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1" i="0" kern="1200">
          <a:solidFill>
            <a:srgbClr val="FFFFFF"/>
          </a:solidFill>
          <a:latin typeface="Century Gothic"/>
          <a:ea typeface="+mn-ea"/>
          <a:cs typeface="Century Gothic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1" i="0" kern="1200">
          <a:solidFill>
            <a:srgbClr val="FFFFFF"/>
          </a:solidFill>
          <a:latin typeface="Century Gothic"/>
          <a:ea typeface="+mn-ea"/>
          <a:cs typeface="Century Gothic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2076671"/>
          </a:xfrm>
          <a:prstGeom prst="rect">
            <a:avLst/>
          </a:prstGeom>
          <a:gradFill flip="none" rotWithShape="1">
            <a:gsLst>
              <a:gs pos="51000">
                <a:schemeClr val="accent1">
                  <a:lumMod val="75000"/>
                  <a:alpha val="41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9751" y="357573"/>
            <a:ext cx="8570731" cy="12032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3816" y="1890562"/>
            <a:ext cx="8188785" cy="345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148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4533" b="1" i="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80990" indent="-380990" algn="l" defTabSz="609585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rgbClr val="FFFFFF"/>
          </a:solidFill>
          <a:latin typeface="Century Gothic"/>
          <a:ea typeface="+mn-ea"/>
          <a:cs typeface="Century Gothic"/>
        </a:defRPr>
      </a:lvl1pPr>
      <a:lvl2pPr marL="607469" indent="-226478" algn="l" defTabSz="609585" rtl="0" eaLnBrk="1" latinLnBrk="0" hangingPunct="1">
        <a:lnSpc>
          <a:spcPct val="100000"/>
        </a:lnSpc>
        <a:spcBef>
          <a:spcPts val="800"/>
        </a:spcBef>
        <a:buFont typeface="Arial"/>
        <a:buChar char="•"/>
        <a:defRPr sz="1867" b="0" i="0" kern="1200">
          <a:solidFill>
            <a:srgbClr val="FFFFFF"/>
          </a:solidFill>
          <a:latin typeface="Century Gothic"/>
          <a:ea typeface="+mn-ea"/>
          <a:cs typeface="Century Gothic"/>
        </a:defRPr>
      </a:lvl2pPr>
      <a:lvl3pPr marL="1219170" indent="0" algn="l" defTabSz="609585" rtl="0" eaLnBrk="1" latinLnBrk="0" hangingPunct="1">
        <a:spcBef>
          <a:spcPct val="20000"/>
        </a:spcBef>
        <a:buFont typeface="Arial"/>
        <a:buNone/>
        <a:defRPr sz="3200" b="1" i="0" kern="1200">
          <a:solidFill>
            <a:srgbClr val="FFFFFF"/>
          </a:solidFill>
          <a:latin typeface="Century Gothic"/>
          <a:ea typeface="+mn-ea"/>
          <a:cs typeface="Century Gothic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1" i="0" kern="1200">
          <a:solidFill>
            <a:srgbClr val="FFFFFF"/>
          </a:solidFill>
          <a:latin typeface="Century Gothic"/>
          <a:ea typeface="+mn-ea"/>
          <a:cs typeface="Century Gothic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1" i="0" kern="1200">
          <a:solidFill>
            <a:srgbClr val="FFFFFF"/>
          </a:solidFill>
          <a:latin typeface="Century Gothic"/>
          <a:ea typeface="+mn-ea"/>
          <a:cs typeface="Century Gothic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6" y="523299"/>
            <a:ext cx="2183200" cy="1364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Argentina </a:t>
            </a:r>
            <a:r>
              <a:rPr lang="en-US" sz="2400" b="0" dirty="0"/>
              <a:t>(1/2)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40325" y="1888302"/>
            <a:ext cx="4633675" cy="3645393"/>
          </a:xfrm>
        </p:spPr>
        <p:txBody>
          <a:bodyPr/>
          <a:lstStyle/>
          <a:p>
            <a:pPr lvl="0"/>
            <a:r>
              <a:rPr lang="en-US" dirty="0" smtClean="0"/>
              <a:t>Military capacities: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Level 2 Military Hospital (63 </a:t>
            </a:r>
            <a:r>
              <a:rPr lang="en-US" dirty="0" err="1" smtClean="0"/>
              <a:t>pers</a:t>
            </a:r>
            <a:r>
              <a:rPr lang="en-US" dirty="0" smtClean="0"/>
              <a:t>, </a:t>
            </a:r>
            <a:r>
              <a:rPr lang="en-CA" dirty="0" smtClean="0"/>
              <a:t>estimated </a:t>
            </a:r>
            <a:r>
              <a:rPr lang="en-CA" dirty="0"/>
              <a:t>time to deployment: 18 months</a:t>
            </a:r>
            <a:r>
              <a:rPr lang="en-US" dirty="0" smtClean="0"/>
              <a:t>)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Section of </a:t>
            </a:r>
            <a:r>
              <a:rPr lang="en-US" sz="1800" dirty="0" smtClean="0"/>
              <a:t>	Engineers </a:t>
            </a:r>
            <a:r>
              <a:rPr lang="en-US" sz="1800" dirty="0"/>
              <a:t>(</a:t>
            </a:r>
            <a:r>
              <a:rPr lang="en-US" sz="1800"/>
              <a:t>116 </a:t>
            </a:r>
            <a:r>
              <a:rPr lang="en-US" sz="1800" smtClean="0"/>
              <a:t>pers, estimated time to deployment: </a:t>
            </a:r>
          </a:p>
          <a:p>
            <a:pPr marL="380991" lvl="1" indent="0">
              <a:buNone/>
            </a:pPr>
            <a:r>
              <a:rPr lang="en-US" sz="1800" smtClean="0"/>
              <a:t>    2 years)</a:t>
            </a:r>
            <a:endParaRPr lang="en-US" sz="1800" dirty="0" smtClean="0"/>
          </a:p>
          <a:p>
            <a:pPr lvl="1"/>
            <a:r>
              <a:rPr lang="en-US" sz="2000" smtClean="0"/>
              <a:t>Reinforced </a:t>
            </a:r>
            <a:r>
              <a:rPr lang="en-US" sz="2000" dirty="0"/>
              <a:t>Mechanized Infantry Company (190 </a:t>
            </a:r>
            <a:r>
              <a:rPr lang="en-US" sz="2000" dirty="0" err="1" smtClean="0"/>
              <a:t>pers</a:t>
            </a:r>
            <a:r>
              <a:rPr lang="en-US" sz="2000" dirty="0" smtClean="0"/>
              <a:t>, </a:t>
            </a:r>
            <a:r>
              <a:rPr lang="en-CA" sz="2000" dirty="0"/>
              <a:t>e</a:t>
            </a:r>
            <a:r>
              <a:rPr lang="en-CA" sz="2000" dirty="0" smtClean="0"/>
              <a:t>stimated </a:t>
            </a:r>
            <a:r>
              <a:rPr lang="en-CA" sz="2000" dirty="0"/>
              <a:t>time to deployment: three </a:t>
            </a:r>
            <a:r>
              <a:rPr lang="en-CA" sz="2000" dirty="0" smtClean="0"/>
              <a:t>years)</a:t>
            </a:r>
            <a:endParaRPr lang="en-CA" sz="2000" dirty="0"/>
          </a:p>
          <a:p>
            <a:pPr lvl="1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20 Military Observers</a:t>
            </a:r>
            <a:endParaRPr lang="en-CA" dirty="0"/>
          </a:p>
          <a:p>
            <a:endParaRPr lang="en-CA" dirty="0"/>
          </a:p>
          <a:p>
            <a:r>
              <a:rPr lang="en-US" dirty="0"/>
              <a:t>30 Staff Officers</a:t>
            </a:r>
          </a:p>
        </p:txBody>
      </p:sp>
    </p:spTree>
    <p:extLst>
      <p:ext uri="{BB962C8B-B14F-4D97-AF65-F5344CB8AC3E}">
        <p14:creationId xmlns:p14="http://schemas.microsoft.com/office/powerpoint/2010/main" val="1429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1" y="549939"/>
            <a:ext cx="2142015" cy="1285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 </a:t>
            </a:r>
            <a:r>
              <a:rPr lang="en-US" sz="2400" b="0" dirty="0"/>
              <a:t>(3/3) </a:t>
            </a:r>
            <a:r>
              <a:rPr lang="en-US" dirty="0" smtClean="0"/>
              <a:t>	 		 	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Force Protection/ FHQ Support Company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Bangladesh Airfield Services Unit (BANASU)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Bangladesh Formed Police Unit (Women)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Police Guard Unit (PGU)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Military Police (BANMP)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Military Staff </a:t>
            </a:r>
            <a:r>
              <a:rPr lang="en-US" dirty="0" smtClean="0"/>
              <a:t>Officer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Military </a:t>
            </a:r>
            <a:r>
              <a:rPr lang="en-US" dirty="0"/>
              <a:t>Observer</a:t>
            </a:r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6786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516023"/>
            <a:ext cx="2266193" cy="13530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Belgium 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Two NH90 </a:t>
            </a:r>
            <a:r>
              <a:rPr lang="en-US" dirty="0" smtClean="0"/>
              <a:t>Helicopters</a:t>
            </a:r>
            <a:endParaRPr lang="en-CA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C130 Aircraft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ISTAR </a:t>
            </a:r>
            <a:r>
              <a:rPr lang="en-US" dirty="0" smtClean="0"/>
              <a:t>platoon</a:t>
            </a:r>
          </a:p>
          <a:p>
            <a:pPr lvl="0"/>
            <a:endParaRPr lang="en-CA" dirty="0" smtClean="0"/>
          </a:p>
          <a:p>
            <a:pPr lvl="0"/>
            <a:r>
              <a:rPr lang="en-US" dirty="0" smtClean="0"/>
              <a:t>Intelligence </a:t>
            </a:r>
            <a:r>
              <a:rPr lang="en-US" dirty="0"/>
              <a:t>Analysts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7" y="516023"/>
            <a:ext cx="2029560" cy="135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813" y="1878844"/>
            <a:ext cx="8857067" cy="3550800"/>
          </a:xfrm>
        </p:spPr>
        <p:txBody>
          <a:bodyPr>
            <a:noAutofit/>
          </a:bodyPr>
          <a:lstStyle/>
          <a:p>
            <a:pPr lvl="0"/>
            <a:r>
              <a:rPr lang="en-US" sz="2133" dirty="0"/>
              <a:t>Strengthen company-sized infantry unit in MINUSMA to a light infantry battalion (600 </a:t>
            </a:r>
            <a:r>
              <a:rPr lang="en-US" sz="2133" dirty="0" err="1"/>
              <a:t>pers</a:t>
            </a:r>
            <a:r>
              <a:rPr lang="en-US" sz="2133" dirty="0"/>
              <a:t>) </a:t>
            </a:r>
            <a:endParaRPr lang="en-CA" sz="2133" dirty="0"/>
          </a:p>
          <a:p>
            <a:pPr lvl="0"/>
            <a:r>
              <a:rPr lang="fr-CA" sz="2133" dirty="0" err="1"/>
              <a:t>Infantry</a:t>
            </a:r>
            <a:r>
              <a:rPr lang="fr-CA" sz="2133" dirty="0"/>
              <a:t> </a:t>
            </a:r>
            <a:r>
              <a:rPr lang="fr-CA" sz="2133" dirty="0" err="1"/>
              <a:t>battalion</a:t>
            </a:r>
            <a:r>
              <a:rPr lang="fr-CA" sz="2133" dirty="0"/>
              <a:t> to MINUSCA</a:t>
            </a:r>
            <a:endParaRPr lang="en-CA" sz="2133" dirty="0"/>
          </a:p>
          <a:p>
            <a:pPr lvl="0"/>
            <a:r>
              <a:rPr lang="en-US" sz="2133" dirty="0"/>
              <a:t>Level 1 field hospital</a:t>
            </a:r>
            <a:endParaRPr lang="en-CA" sz="2133" dirty="0"/>
          </a:p>
          <a:p>
            <a:pPr lvl="0"/>
            <a:r>
              <a:rPr lang="en-US" sz="2133" dirty="0"/>
              <a:t>Engineering company </a:t>
            </a:r>
            <a:endParaRPr lang="en-CA" sz="2133" dirty="0"/>
          </a:p>
          <a:p>
            <a:pPr lvl="0"/>
            <a:r>
              <a:rPr lang="en-US" sz="2133" dirty="0"/>
              <a:t>Light demining teams </a:t>
            </a:r>
            <a:endParaRPr lang="en-CA" sz="2133" dirty="0"/>
          </a:p>
          <a:p>
            <a:pPr lvl="0"/>
            <a:r>
              <a:rPr lang="en-US" sz="2133" dirty="0"/>
              <a:t>Increase deployments to UN Military Observer and staff positions</a:t>
            </a:r>
            <a:endParaRPr lang="en-CA" sz="2133" dirty="0"/>
          </a:p>
          <a:p>
            <a:r>
              <a:rPr lang="en-US" sz="2133" dirty="0"/>
              <a:t>Increase the number of women deployed on UN peacekeeping operations</a:t>
            </a:r>
          </a:p>
        </p:txBody>
      </p:sp>
    </p:spTree>
    <p:extLst>
      <p:ext uri="{BB962C8B-B14F-4D97-AF65-F5344CB8AC3E}">
        <p14:creationId xmlns:p14="http://schemas.microsoft.com/office/powerpoint/2010/main" val="716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8" y="516023"/>
            <a:ext cx="2029560" cy="135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Bhutan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Formed Police Unit/ </a:t>
            </a:r>
            <a:r>
              <a:rPr lang="en-US"/>
              <a:t>Guard </a:t>
            </a:r>
            <a:r>
              <a:rPr lang="en-US" smtClean="0"/>
              <a:t>Unit, including 30 women policer officers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Force Protection Company to Rapid Deployment Level</a:t>
            </a:r>
          </a:p>
        </p:txBody>
      </p:sp>
    </p:spTree>
    <p:extLst>
      <p:ext uri="{BB962C8B-B14F-4D97-AF65-F5344CB8AC3E}">
        <p14:creationId xmlns:p14="http://schemas.microsoft.com/office/powerpoint/2010/main" val="27019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1" y="516023"/>
            <a:ext cx="2113455" cy="135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Cambodia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Engineering company to Rapid Deployment Level (2018)</a:t>
            </a:r>
            <a:endParaRPr lang="en-CA" dirty="0"/>
          </a:p>
          <a:p>
            <a:endParaRPr lang="en-CA" dirty="0"/>
          </a:p>
          <a:p>
            <a:r>
              <a:rPr lang="en-US" dirty="0"/>
              <a:t>Military police unit to Rapid Deployment Level (2017)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Two demining companies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7" y="516023"/>
            <a:ext cx="2029560" cy="135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Infantry Battalion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Military Police Unit</a:t>
            </a:r>
            <a:endParaRPr lang="en-CA" dirty="0"/>
          </a:p>
          <a:p>
            <a:endParaRPr lang="en-CA" dirty="0"/>
          </a:p>
          <a:p>
            <a:r>
              <a:rPr lang="en-US" dirty="0"/>
              <a:t>Formed Police Unit</a:t>
            </a:r>
          </a:p>
        </p:txBody>
      </p:sp>
    </p:spTree>
    <p:extLst>
      <p:ext uri="{BB962C8B-B14F-4D97-AF65-F5344CB8AC3E}">
        <p14:creationId xmlns:p14="http://schemas.microsoft.com/office/powerpoint/2010/main" val="5546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9" y="657039"/>
            <a:ext cx="2142016" cy="107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869" y="1905394"/>
            <a:ext cx="4320225" cy="3645393"/>
          </a:xfrm>
        </p:spPr>
        <p:txBody>
          <a:bodyPr/>
          <a:lstStyle/>
          <a:p>
            <a:r>
              <a:rPr lang="en-US" dirty="0"/>
              <a:t>Women in Peace </a:t>
            </a:r>
            <a:r>
              <a:rPr lang="en-US"/>
              <a:t>Operations </a:t>
            </a:r>
            <a:r>
              <a:rPr lang="en-US" smtClean="0"/>
              <a:t>Pilot – </a:t>
            </a:r>
          </a:p>
          <a:p>
            <a:pPr marL="0" indent="0">
              <a:buNone/>
            </a:pPr>
            <a:r>
              <a:rPr lang="en-US" smtClean="0"/>
              <a:t>   “The Elsie initiative”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Innovative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Training activities to meet systemic UN needs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Canadian Training and Advisory Team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9993" y="1871351"/>
            <a:ext cx="4207921" cy="43330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Contribution of police and up to 600 military personnel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Tactical Airlift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Aviation Task Force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Quick Reaction Force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bg1"/>
                </a:solidFill>
              </a:rPr>
              <a:t>New Police missions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41255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 </a:t>
            </a:r>
            <a:r>
              <a:rPr lang="en-US" sz="2400" b="0" dirty="0" smtClean="0"/>
              <a:t>(1/2)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40 military and police observers for the Verification Mission in Colombia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French language training for Chilean military officials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715064" y="1888303"/>
            <a:ext cx="4170149" cy="3645392"/>
          </a:xfrm>
        </p:spPr>
        <p:txBody>
          <a:bodyPr/>
          <a:lstStyle/>
          <a:p>
            <a:r>
              <a:rPr lang="en-US" dirty="0" smtClean="0"/>
              <a:t>Deployed Staff Officers to MINUSCA</a:t>
            </a:r>
          </a:p>
          <a:p>
            <a:endParaRPr lang="en-US" dirty="0" smtClean="0"/>
          </a:p>
          <a:p>
            <a:r>
              <a:rPr lang="en-US" dirty="0" smtClean="0"/>
              <a:t>Preparing an engineering unit, registered with PCRS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" y="3494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 </a:t>
            </a:r>
            <a:r>
              <a:rPr lang="en-US" sz="2400" b="0" dirty="0" smtClean="0"/>
              <a:t>(2/2)</a:t>
            </a:r>
            <a:endParaRPr lang="en-US" sz="24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Seeking opportunities for cooperation with Member States and the UN Secretariat to build a smart pledge on training for peacekeeping operations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Will form alliances with like-minded countries on the WPS agenda to incite new initiatives  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715064" y="1888303"/>
            <a:ext cx="4170149" cy="3645392"/>
          </a:xfrm>
        </p:spPr>
        <p:txBody>
          <a:bodyPr/>
          <a:lstStyle/>
          <a:p>
            <a:r>
              <a:rPr lang="en-US" dirty="0"/>
              <a:t>Preparing a helicopter unit and a Level 2 medical team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" y="3494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4" y="516021"/>
            <a:ext cx="2068584" cy="13790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</a:t>
            </a:r>
            <a:r>
              <a:rPr lang="en-US" sz="2400" b="0" dirty="0"/>
              <a:t>(1/3)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38006" y="1888302"/>
            <a:ext cx="4816839" cy="3645393"/>
          </a:xfrm>
        </p:spPr>
        <p:txBody>
          <a:bodyPr/>
          <a:lstStyle/>
          <a:p>
            <a:pPr lvl="0"/>
            <a:r>
              <a:rPr lang="en-US" sz="2133" dirty="0"/>
              <a:t>To train 100 more female peacekeepers. 再培训100 </a:t>
            </a:r>
            <a:r>
              <a:rPr lang="en-US" sz="2133" dirty="0" err="1"/>
              <a:t>名女性维和人员</a:t>
            </a:r>
            <a:r>
              <a:rPr lang="en-US" sz="2133" dirty="0"/>
              <a:t>.</a:t>
            </a:r>
            <a:endParaRPr lang="en-CA" sz="2133" dirty="0"/>
          </a:p>
          <a:p>
            <a:pPr lvl="0"/>
            <a:r>
              <a:rPr lang="en-US" sz="2133" dirty="0"/>
              <a:t>To offer peacekeeping courses in French. </a:t>
            </a:r>
            <a:r>
              <a:rPr lang="en-US" sz="2133" dirty="0" err="1"/>
              <a:t>提供法语授课的维和课程</a:t>
            </a:r>
            <a:r>
              <a:rPr lang="en-US" sz="2133" dirty="0"/>
              <a:t>.</a:t>
            </a:r>
            <a:endParaRPr lang="en-CA" sz="2133" dirty="0"/>
          </a:p>
          <a:p>
            <a:pPr lvl="0"/>
            <a:r>
              <a:rPr lang="en-US" sz="2133" dirty="0"/>
              <a:t>To explore smart ways to</a:t>
            </a:r>
            <a:r>
              <a:rPr lang="en-CA" sz="2133" dirty="0"/>
              <a:t> </a:t>
            </a:r>
            <a:r>
              <a:rPr lang="en-US" sz="2133" dirty="0"/>
              <a:t>cooperate with other countries regarding equipment for peacekeeping. </a:t>
            </a:r>
            <a:r>
              <a:rPr lang="en-US" sz="2133" dirty="0" err="1"/>
              <a:t>探讨与其他国家就维和装备开展</a:t>
            </a:r>
            <a:r>
              <a:rPr lang="en-US" sz="2133" dirty="0"/>
              <a:t> </a:t>
            </a:r>
            <a:r>
              <a:rPr lang="en-US" sz="2133" dirty="0" err="1"/>
              <a:t>灵巧合作</a:t>
            </a:r>
            <a:r>
              <a:rPr lang="en-US" sz="2133" dirty="0"/>
              <a:t>.</a:t>
            </a:r>
            <a:endParaRPr lang="en-CA" sz="2133" dirty="0"/>
          </a:p>
          <a:p>
            <a:r>
              <a:rPr lang="en-US" sz="2133" dirty="0"/>
              <a:t> 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45051" y="1888303"/>
            <a:ext cx="4646949" cy="3645392"/>
          </a:xfrm>
        </p:spPr>
        <p:txBody>
          <a:bodyPr/>
          <a:lstStyle/>
          <a:p>
            <a:pPr lvl="0"/>
            <a:r>
              <a:rPr lang="en-US" sz="2133" dirty="0"/>
              <a:t>8,000 standby forces generated and registered with the UN. 完成8000 人维和待命部队注册和组建，部分达到60 </a:t>
            </a:r>
            <a:r>
              <a:rPr lang="en-US" sz="2133" dirty="0" err="1"/>
              <a:t>天快速部署等级</a:t>
            </a:r>
            <a:r>
              <a:rPr lang="en-US" sz="2133" dirty="0"/>
              <a:t>。</a:t>
            </a:r>
            <a:endParaRPr lang="en-CA" sz="2133" dirty="0"/>
          </a:p>
          <a:p>
            <a:pPr lvl="0"/>
            <a:r>
              <a:rPr lang="en-US" sz="2133" dirty="0"/>
              <a:t>The first Chinese peacekeeping helicopter unit is in full operation in UNAMID. </a:t>
            </a:r>
            <a:r>
              <a:rPr lang="en-US" sz="2133" dirty="0" err="1"/>
              <a:t>向苏丹达尔富尔部署了首支维和直升机分队</a:t>
            </a:r>
            <a:r>
              <a:rPr lang="en-US" sz="2133" dirty="0"/>
              <a:t>。</a:t>
            </a:r>
            <a:endParaRPr lang="en-CA" sz="2133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6" y="523299"/>
            <a:ext cx="2183200" cy="1364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Argentina </a:t>
            </a:r>
            <a:r>
              <a:rPr lang="en-US" sz="2400" b="0" dirty="0"/>
              <a:t>(2/2)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Police capacities: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Individual Police Officers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Formed Police Unit (130-150 </a:t>
            </a:r>
            <a:r>
              <a:rPr lang="en-US" sz="2133" dirty="0" err="1"/>
              <a:t>pers</a:t>
            </a:r>
            <a:r>
              <a:rPr lang="en-US" sz="2133" dirty="0"/>
              <a:t>), 20% French-speaking personnel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Training Programs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SWAT-type Police Group (12 </a:t>
            </a:r>
            <a:r>
              <a:rPr lang="en-US" sz="2133" dirty="0" err="1"/>
              <a:t>pers</a:t>
            </a:r>
            <a:r>
              <a:rPr lang="en-US" sz="2133" dirty="0"/>
              <a:t>, English/French)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Specialized Police Teams (3-4 </a:t>
            </a:r>
            <a:r>
              <a:rPr lang="en-US" sz="2133" dirty="0" err="1"/>
              <a:t>pers</a:t>
            </a:r>
            <a:r>
              <a:rPr lang="en-US" sz="2133" dirty="0"/>
              <a:t>), specialized in criminal intelligence, organized crime, project management, training, forensic science and criminology</a:t>
            </a:r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4544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4" y="516021"/>
            <a:ext cx="2068584" cy="13790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</a:t>
            </a:r>
            <a:r>
              <a:rPr lang="en-US" sz="2400" b="0" dirty="0"/>
              <a:t>(2/3)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327" y="1888302"/>
            <a:ext cx="4427437" cy="3645393"/>
          </a:xfrm>
        </p:spPr>
        <p:txBody>
          <a:bodyPr/>
          <a:lstStyle/>
          <a:p>
            <a:r>
              <a:rPr lang="en-US" sz="2133" dirty="0"/>
              <a:t>To help African countries establish their own peacekeeping training centers. </a:t>
            </a:r>
            <a:r>
              <a:rPr lang="en-US" sz="2133" dirty="0" err="1"/>
              <a:t>帮助非洲国家建立维和培训中心</a:t>
            </a:r>
            <a:r>
              <a:rPr lang="en-US" sz="2133" dirty="0"/>
              <a:t>。</a:t>
            </a:r>
            <a:endParaRPr lang="en-CA" sz="2133" dirty="0"/>
          </a:p>
          <a:p>
            <a:endParaRPr lang="en-US" sz="2133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133" dirty="0"/>
              <a:t>Military medical, engineering and transportation units assigned to the standby forces. </a:t>
            </a:r>
            <a:r>
              <a:rPr lang="en-US" sz="2133" dirty="0" err="1"/>
              <a:t>在维和待命部队中安排了一定比例的工程、运输、医疗力量</a:t>
            </a:r>
            <a:r>
              <a:rPr lang="en-US" sz="2133" dirty="0"/>
              <a:t>。</a:t>
            </a:r>
            <a:endParaRPr lang="en-CA" sz="2133" dirty="0"/>
          </a:p>
          <a:p>
            <a:pPr lvl="0"/>
            <a:r>
              <a:rPr lang="en-US" sz="2133" dirty="0"/>
              <a:t>Trained 1,000 foreign military peacekeepers. 培训了近1000 </a:t>
            </a:r>
            <a:r>
              <a:rPr lang="en-US" sz="2133" dirty="0" err="1"/>
              <a:t>名外国维和军事人员</a:t>
            </a:r>
            <a:r>
              <a:rPr lang="en-US" sz="2133" dirty="0"/>
              <a:t>。</a:t>
            </a:r>
            <a:endParaRPr lang="en-CA" sz="2133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4" y="516021"/>
            <a:ext cx="2068584" cy="13790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</a:t>
            </a:r>
            <a:r>
              <a:rPr lang="en-US" sz="2400" b="0" dirty="0"/>
              <a:t>(3/3)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demining equipment to Cambodia, Laos, Egypt and ASEAN. </a:t>
            </a:r>
            <a:r>
              <a:rPr lang="en-US" dirty="0" err="1"/>
              <a:t>向柬埔寨、老挝、埃及和东盟提供扫雷器材</a:t>
            </a:r>
            <a:r>
              <a:rPr lang="en-US" dirty="0" smtClean="0"/>
              <a:t>。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/>
              <a:t>Agreement reached with the AU on the first phase of 100 Million USD in military aid</a:t>
            </a:r>
            <a:r>
              <a:rPr lang="en-US" dirty="0" smtClean="0"/>
              <a:t>.已与非盟就</a:t>
            </a:r>
            <a:r>
              <a:rPr lang="en-US" dirty="0"/>
              <a:t>1 </a:t>
            </a:r>
            <a:r>
              <a:rPr lang="en-US" dirty="0" err="1"/>
              <a:t>亿美元无偿军事援助第一阶段安</a:t>
            </a:r>
            <a:r>
              <a:rPr lang="en-US" dirty="0"/>
              <a:t> </a:t>
            </a:r>
            <a:r>
              <a:rPr lang="en-US" dirty="0" err="1"/>
              <a:t>排达成协议</a:t>
            </a:r>
            <a:r>
              <a:rPr lang="en-US" dirty="0"/>
              <a:t>。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4" y="516022"/>
            <a:ext cx="2094915" cy="1396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Colombia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327" y="1888302"/>
            <a:ext cx="4427437" cy="3645393"/>
          </a:xfrm>
        </p:spPr>
        <p:txBody>
          <a:bodyPr/>
          <a:lstStyle/>
          <a:p>
            <a:pPr lvl="0"/>
            <a:r>
              <a:rPr lang="en-US" dirty="0"/>
              <a:t>A Joint Task Force (JTF), combining the </a:t>
            </a:r>
            <a:r>
              <a:rPr lang="en-US" dirty="0" smtClean="0"/>
              <a:t>three </a:t>
            </a:r>
            <a:r>
              <a:rPr lang="en-US" dirty="0"/>
              <a:t>military services and the national police, totaling 900 </a:t>
            </a:r>
            <a:r>
              <a:rPr lang="en-US" dirty="0" err="1" smtClean="0"/>
              <a:t>pers</a:t>
            </a:r>
            <a:endParaRPr lang="en-CA" sz="2133" dirty="0"/>
          </a:p>
          <a:p>
            <a:pPr lvl="1"/>
            <a:r>
              <a:rPr lang="en-US" dirty="0"/>
              <a:t>760 military </a:t>
            </a:r>
            <a:r>
              <a:rPr lang="en-US" dirty="0" err="1"/>
              <a:t>pers</a:t>
            </a:r>
            <a:endParaRPr lang="en-CA" sz="1600" dirty="0"/>
          </a:p>
          <a:p>
            <a:pPr lvl="1"/>
            <a:r>
              <a:rPr lang="es-CO" dirty="0"/>
              <a:t>140 </a:t>
            </a:r>
            <a:r>
              <a:rPr lang="es-CO" dirty="0" err="1"/>
              <a:t>Police</a:t>
            </a:r>
            <a:r>
              <a:rPr lang="es-CO" dirty="0"/>
              <a:t> </a:t>
            </a:r>
            <a:r>
              <a:rPr lang="es-CO" dirty="0" err="1"/>
              <a:t>through</a:t>
            </a:r>
            <a:r>
              <a:rPr lang="es-CO" dirty="0"/>
              <a:t> a </a:t>
            </a:r>
            <a:r>
              <a:rPr lang="es-CO" dirty="0" err="1"/>
              <a:t>Formed</a:t>
            </a:r>
            <a:r>
              <a:rPr lang="es-CO" dirty="0"/>
              <a:t> </a:t>
            </a:r>
            <a:r>
              <a:rPr lang="es-CO" dirty="0" err="1"/>
              <a:t>Police</a:t>
            </a:r>
            <a:r>
              <a:rPr lang="es-CO" dirty="0"/>
              <a:t> </a:t>
            </a:r>
            <a:r>
              <a:rPr lang="es-CO" dirty="0" err="1"/>
              <a:t>Unit</a:t>
            </a:r>
            <a:endParaRPr lang="en-CA" sz="1600" dirty="0"/>
          </a:p>
          <a:p>
            <a:pPr lvl="1"/>
            <a:r>
              <a:rPr lang="es-CO" dirty="0"/>
              <a:t>8% </a:t>
            </a:r>
            <a:r>
              <a:rPr lang="es-CO" dirty="0" err="1"/>
              <a:t>women</a:t>
            </a:r>
            <a:endParaRPr lang="en-CA" sz="1600" dirty="0"/>
          </a:p>
          <a:p>
            <a:pPr lvl="1"/>
            <a:r>
              <a:rPr lang="es-CO" dirty="0" err="1"/>
              <a:t>Ready</a:t>
            </a:r>
            <a:r>
              <a:rPr lang="es-CO" dirty="0"/>
              <a:t> for </a:t>
            </a:r>
            <a:r>
              <a:rPr lang="es-CO" dirty="0" err="1"/>
              <a:t>deployment</a:t>
            </a:r>
            <a:r>
              <a:rPr lang="es-CO" dirty="0"/>
              <a:t> in 2019</a:t>
            </a:r>
            <a:endParaRPr lang="en-CA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16 Police officers deployed to </a:t>
            </a:r>
            <a:r>
              <a:rPr lang="en-US" dirty="0" smtClean="0"/>
              <a:t>Haiti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1 </a:t>
            </a:r>
            <a:r>
              <a:rPr lang="en-US" dirty="0"/>
              <a:t>Police officer deployed to Guinea-Bissau</a:t>
            </a:r>
            <a:endParaRPr lang="en-CA" dirty="0"/>
          </a:p>
          <a:p>
            <a:pPr marL="0" indent="0">
              <a:buNone/>
            </a:pPr>
            <a:endParaRPr lang="en-CA" b="1" dirty="0"/>
          </a:p>
          <a:p>
            <a:r>
              <a:rPr lang="en-US" dirty="0"/>
              <a:t>4 Military Observers deployed </a:t>
            </a:r>
          </a:p>
        </p:txBody>
      </p:sp>
    </p:spTree>
    <p:extLst>
      <p:ext uri="{BB962C8B-B14F-4D97-AF65-F5344CB8AC3E}">
        <p14:creationId xmlns:p14="http://schemas.microsoft.com/office/powerpoint/2010/main" val="33606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8" y="555442"/>
            <a:ext cx="2226729" cy="111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Croatia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company to deploy to UNIFIL in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2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9" y="526739"/>
            <a:ext cx="2091017" cy="1394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 </a:t>
            </a:r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Two </a:t>
            </a:r>
            <a:r>
              <a:rPr lang="en-US" dirty="0"/>
              <a:t>UN Military Experts on Mission (MINUSMA)</a:t>
            </a:r>
            <a:endParaRPr lang="en-CA" dirty="0"/>
          </a:p>
          <a:p>
            <a:endParaRPr lang="en-CA" dirty="0"/>
          </a:p>
          <a:p>
            <a:r>
              <a:rPr lang="en-US" dirty="0" smtClean="0"/>
              <a:t>Two </a:t>
            </a:r>
            <a:r>
              <a:rPr lang="en-US" dirty="0"/>
              <a:t>Military Staff Officers (MINUSMA)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" y="516023"/>
            <a:ext cx="2092312" cy="139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</a:t>
            </a:r>
            <a:r>
              <a:rPr lang="en-US" sz="2400" b="0" dirty="0"/>
              <a:t>(1/3)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Military units to MINUSMA: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Combat transportation battalion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Additional Military Police platoon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Airborne Special Forces Company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Anti-mine armored vehicles</a:t>
            </a:r>
            <a:endParaRPr lang="en-CA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To commit current pledges to the PCRS, including: 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Mechanized infantry battalion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Heavy transport company 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Level 2 field hospital 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Military engineers company</a:t>
            </a:r>
            <a:endParaRPr lang="en-CA" sz="1600" dirty="0"/>
          </a:p>
          <a:p>
            <a:r>
              <a:rPr lang="en-US" dirty="0"/>
              <a:t>One Formed Police Unit (140 </a:t>
            </a:r>
            <a:r>
              <a:rPr lang="en-US" dirty="0" err="1"/>
              <a:t>pers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" y="516023"/>
            <a:ext cx="2092312" cy="139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 </a:t>
            </a:r>
            <a:r>
              <a:rPr lang="en-US" sz="2400" b="0" dirty="0"/>
              <a:t>(2/3)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Pre-deployment specialized training, including on protection of civilians, child protection, and sexual </a:t>
            </a:r>
            <a:r>
              <a:rPr lang="en-US" dirty="0" smtClean="0"/>
              <a:t>exploitation/abuse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Encourage </a:t>
            </a:r>
            <a:r>
              <a:rPr lang="en-US" dirty="0"/>
              <a:t>the participation of women </a:t>
            </a:r>
            <a:r>
              <a:rPr lang="en-US" dirty="0" smtClean="0"/>
              <a:t>Staff </a:t>
            </a:r>
            <a:r>
              <a:rPr lang="en-US" dirty="0"/>
              <a:t>O</a:t>
            </a:r>
            <a:r>
              <a:rPr lang="en-US" dirty="0" smtClean="0"/>
              <a:t>fficers </a:t>
            </a:r>
            <a:r>
              <a:rPr lang="en-US" dirty="0"/>
              <a:t>in various UN peacekeeping </a:t>
            </a:r>
            <a:r>
              <a:rPr lang="en-US" dirty="0" smtClean="0"/>
              <a:t>functions</a:t>
            </a:r>
          </a:p>
          <a:p>
            <a:pPr lvl="0"/>
            <a:endParaRPr lang="en-US" dirty="0" smtClean="0"/>
          </a:p>
          <a:p>
            <a:r>
              <a:rPr lang="en-US" dirty="0"/>
              <a:t>Extensive training for women cadres to compete for leadership positions in UN missions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50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" y="516023"/>
            <a:ext cx="2092312" cy="139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</a:t>
            </a:r>
            <a:r>
              <a:rPr lang="en-US" sz="2400" b="0" dirty="0"/>
              <a:t>(3/3)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533" dirty="0"/>
              <a:t>Training &amp; Capacity Building:</a:t>
            </a:r>
            <a:endParaRPr lang="en-CA" sz="25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Host the United Nations National Planners Program (UN-NPP) in 2018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Readiness to host the roll-out of the new Specialized Training Materials on Conflict Related Sexual </a:t>
            </a:r>
            <a:r>
              <a:rPr lang="en-US" dirty="0" smtClean="0"/>
              <a:t>Violence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Interest in hosting a United Nations Senior Mission Leaders (UNSML) training course in French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Readiness to translate the UN Specialized Training Material on Conflict Related Sexual Violence into Arabic</a:t>
            </a:r>
          </a:p>
          <a:p>
            <a:pPr lvl="1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060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564945"/>
            <a:ext cx="2208244" cy="11041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Infantry </a:t>
            </a:r>
            <a:r>
              <a:rPr lang="en-US" dirty="0" smtClean="0"/>
              <a:t>battalion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Two Formed Police Units</a:t>
            </a:r>
          </a:p>
        </p:txBody>
      </p:sp>
    </p:spTree>
    <p:extLst>
      <p:ext uri="{BB962C8B-B14F-4D97-AF65-F5344CB8AC3E}">
        <p14:creationId xmlns:p14="http://schemas.microsoft.com/office/powerpoint/2010/main" val="1843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 </a:t>
            </a:r>
            <a:r>
              <a:rPr lang="en-US" sz="2400" b="0" dirty="0"/>
              <a:t>(1/2)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Financial support for G5 Sahel countries to help </a:t>
            </a:r>
            <a:r>
              <a:rPr lang="en-US" dirty="0" smtClean="0"/>
              <a:t>increase security, boost </a:t>
            </a:r>
            <a:r>
              <a:rPr lang="en-US" dirty="0"/>
              <a:t>cross-border cooperation, and </a:t>
            </a:r>
            <a:r>
              <a:rPr lang="en-US" dirty="0" smtClean="0"/>
              <a:t>start the Joint Force, in </a:t>
            </a:r>
            <a:r>
              <a:rPr lang="en-US" dirty="0"/>
              <a:t>line with UN Security Council Resolution 2359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Host an international conference on the G5 Sahel in </a:t>
            </a:r>
            <a:r>
              <a:rPr lang="en-US" dirty="0" smtClean="0"/>
              <a:t>Brussels</a:t>
            </a:r>
            <a:endParaRPr lang="en-CA" dirty="0" smtClean="0"/>
          </a:p>
          <a:p>
            <a:endParaRPr lang="en-CA" dirty="0" smtClean="0"/>
          </a:p>
          <a:p>
            <a:pPr lvl="0"/>
            <a:r>
              <a:rPr lang="en-US" dirty="0" smtClean="0"/>
              <a:t>Continue </a:t>
            </a:r>
            <a:r>
              <a:rPr lang="en-US" dirty="0"/>
              <a:t>to support the G5 Joint Force with advising, training and capacity-building</a:t>
            </a:r>
            <a:endParaRPr lang="en-CA" dirty="0"/>
          </a:p>
          <a:p>
            <a:endParaRPr lang="en-CA" dirty="0"/>
          </a:p>
        </p:txBody>
      </p:sp>
      <p:pic>
        <p:nvPicPr>
          <p:cNvPr id="2052" name="Picture 4" descr="[European Union fla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1" y="577084"/>
            <a:ext cx="2167793" cy="14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6" y="531141"/>
            <a:ext cx="2183201" cy="109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Armenia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Engineering Company with Counter-IED capabilities (140 </a:t>
            </a:r>
            <a:r>
              <a:rPr lang="en-US" dirty="0" err="1"/>
              <a:t>pers</a:t>
            </a:r>
            <a:r>
              <a:rPr lang="en-US" dirty="0"/>
              <a:t>)</a:t>
            </a:r>
            <a:endParaRPr lang="en-CA" dirty="0"/>
          </a:p>
          <a:p>
            <a:endParaRPr lang="en-CA" dirty="0"/>
          </a:p>
          <a:p>
            <a:r>
              <a:rPr lang="en-US" dirty="0"/>
              <a:t>Level 2 Field Hospital (70 </a:t>
            </a:r>
            <a:r>
              <a:rPr lang="en-US" dirty="0" err="1"/>
              <a:t>pers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7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 </a:t>
            </a:r>
            <a:r>
              <a:rPr lang="en-US" sz="2400" b="0" dirty="0"/>
              <a:t>(2/2)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Increased financial support to African Peace </a:t>
            </a:r>
            <a:r>
              <a:rPr lang="en-US" dirty="0" smtClean="0"/>
              <a:t>Facility</a:t>
            </a:r>
            <a:endParaRPr lang="en-CA" dirty="0"/>
          </a:p>
          <a:p>
            <a:pPr lvl="0"/>
            <a:r>
              <a:rPr lang="en-US" dirty="0"/>
              <a:t>Agreed on administrative arrangements for the exchange of classified information and documents between EEAS and UN </a:t>
            </a:r>
            <a:r>
              <a:rPr lang="en-US" dirty="0" smtClean="0"/>
              <a:t>DPKO/DFS</a:t>
            </a:r>
            <a:endParaRPr lang="en-CA" dirty="0"/>
          </a:p>
          <a:p>
            <a:pPr lvl="0"/>
            <a:r>
              <a:rPr lang="en-US" dirty="0"/>
              <a:t>Continue to work to further facilitate mutual EU-UN support in theatres of operations and hand-over equipment and </a:t>
            </a:r>
            <a:r>
              <a:rPr lang="en-US" dirty="0" smtClean="0"/>
              <a:t>facilities</a:t>
            </a:r>
            <a:endParaRPr lang="en-CA" dirty="0"/>
          </a:p>
          <a:p>
            <a:pPr lvl="0"/>
            <a:r>
              <a:rPr lang="en-US" dirty="0"/>
              <a:t>Exploring options for cooperation on rapid response for a bridging or parallel EU operation, jointly with the UN</a:t>
            </a:r>
            <a:endParaRPr lang="en-CA" dirty="0"/>
          </a:p>
          <a:p>
            <a:endParaRPr lang="en-CA" dirty="0"/>
          </a:p>
        </p:txBody>
      </p:sp>
      <p:pic>
        <p:nvPicPr>
          <p:cNvPr id="2052" name="Picture 4" descr="[European Union fla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1" y="577084"/>
            <a:ext cx="2167793" cy="14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" y="408657"/>
            <a:ext cx="2304256" cy="115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Fiji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Mechanized Company for a new or existing UN Mission</a:t>
            </a:r>
          </a:p>
          <a:p>
            <a:endParaRPr lang="en-US" dirty="0"/>
          </a:p>
          <a:p>
            <a:r>
              <a:rPr lang="en-US" dirty="0"/>
              <a:t>Mechanized Battalion for UNIFIL</a:t>
            </a:r>
          </a:p>
          <a:p>
            <a:endParaRPr lang="en-US" dirty="0"/>
          </a:p>
          <a:p>
            <a:r>
              <a:rPr lang="en-US" dirty="0"/>
              <a:t>Formed Police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6" y="528907"/>
            <a:ext cx="2265563" cy="13838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Finland </a:t>
            </a:r>
            <a:r>
              <a:rPr lang="en-US" b="0" dirty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involvement in UNIFIL beyond 2018 (company-size unit)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4085" y="1888303"/>
            <a:ext cx="4669515" cy="3645392"/>
          </a:xfrm>
        </p:spPr>
        <p:txBody>
          <a:bodyPr/>
          <a:lstStyle/>
          <a:p>
            <a:pPr lvl="0"/>
            <a:r>
              <a:rPr lang="en-US" dirty="0"/>
              <a:t>Amphibious Task </a:t>
            </a:r>
            <a:r>
              <a:rPr lang="en-US" dirty="0" smtClean="0"/>
              <a:t>Unit</a:t>
            </a:r>
            <a:endParaRPr lang="en-CA" dirty="0"/>
          </a:p>
          <a:p>
            <a:pPr lvl="0"/>
            <a:r>
              <a:rPr lang="en-US" dirty="0"/>
              <a:t>Deployable Chemical Biological, Radiological and Nuclear </a:t>
            </a:r>
            <a:r>
              <a:rPr lang="en-US" dirty="0" smtClean="0"/>
              <a:t>Lab</a:t>
            </a:r>
            <a:endParaRPr lang="en-CA" dirty="0"/>
          </a:p>
          <a:p>
            <a:pPr lvl="0"/>
            <a:r>
              <a:rPr lang="en-US" dirty="0"/>
              <a:t>Special Forces </a:t>
            </a:r>
            <a:r>
              <a:rPr lang="en-US" dirty="0" smtClean="0"/>
              <a:t>Unit</a:t>
            </a:r>
            <a:endParaRPr lang="en-CA" dirty="0"/>
          </a:p>
          <a:p>
            <a:pPr lvl="0"/>
            <a:r>
              <a:rPr lang="en-US" dirty="0"/>
              <a:t>20 Individual Police Officers (20% women</a:t>
            </a:r>
            <a:r>
              <a:rPr lang="en-US" dirty="0" smtClean="0"/>
              <a:t>)</a:t>
            </a:r>
            <a:endParaRPr lang="en-CA" dirty="0"/>
          </a:p>
          <a:p>
            <a:pPr lvl="0"/>
            <a:r>
              <a:rPr lang="en-US" dirty="0"/>
              <a:t>Capacity </a:t>
            </a:r>
            <a:r>
              <a:rPr lang="en-US" dirty="0" smtClean="0"/>
              <a:t>building </a:t>
            </a:r>
            <a:r>
              <a:rPr lang="en-US" dirty="0"/>
              <a:t>in </a:t>
            </a:r>
            <a:r>
              <a:rPr lang="en-US" dirty="0" smtClean="0"/>
              <a:t>Africa</a:t>
            </a:r>
            <a:endParaRPr lang="en-CA" dirty="0"/>
          </a:p>
          <a:p>
            <a:r>
              <a:rPr lang="en-US" dirty="0"/>
              <a:t>Training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24670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4" y="516025"/>
            <a:ext cx="2175425" cy="1450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</a:t>
            </a:r>
            <a:r>
              <a:rPr lang="en-US" sz="2400" b="0" dirty="0"/>
              <a:t>(1/2)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63815" y="1990523"/>
            <a:ext cx="8466667" cy="3621123"/>
          </a:xfrm>
        </p:spPr>
        <p:txBody>
          <a:bodyPr>
            <a:normAutofit fontScale="85000" lnSpcReduction="20000"/>
          </a:bodyPr>
          <a:lstStyle/>
          <a:p>
            <a:r>
              <a:rPr lang="en-CA" sz="2933" dirty="0"/>
              <a:t>Financial contribution to UN Peace Operations </a:t>
            </a:r>
          </a:p>
          <a:p>
            <a:r>
              <a:rPr lang="en-CA" sz="2933" dirty="0"/>
              <a:t>Contribution to UN Force Generation : 761 Blue helmets</a:t>
            </a:r>
          </a:p>
          <a:p>
            <a:r>
              <a:rPr lang="en-CA" sz="2933" dirty="0"/>
              <a:t>Continued cooperation between the French military Operation </a:t>
            </a:r>
            <a:r>
              <a:rPr lang="en-CA" sz="2933" dirty="0" err="1"/>
              <a:t>Barkhane</a:t>
            </a:r>
            <a:r>
              <a:rPr lang="en-CA" sz="2933" dirty="0"/>
              <a:t> and MINUSMA</a:t>
            </a:r>
          </a:p>
          <a:p>
            <a:r>
              <a:rPr lang="en-CA" sz="2933" dirty="0"/>
              <a:t>Pre-deployment Training by the French forces: 29,000 African soldiers/year</a:t>
            </a:r>
          </a:p>
          <a:p>
            <a:r>
              <a:rPr lang="en-CA" sz="2933" dirty="0"/>
              <a:t>Contribution to pre-deployment Training through 320 embedded French military and police experts: 56,900 beneficiaries (80% in Africa)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5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4" y="516025"/>
            <a:ext cx="2175425" cy="1450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</a:t>
            </a:r>
            <a:r>
              <a:rPr lang="en-US" sz="2400" b="0" dirty="0"/>
              <a:t>(2</a:t>
            </a:r>
            <a:r>
              <a:rPr lang="en-CA" sz="2400" b="0" dirty="0"/>
              <a:t>/2)</a:t>
            </a:r>
            <a:endParaRPr lang="en-US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63815" y="1990523"/>
            <a:ext cx="8466667" cy="3621123"/>
          </a:xfrm>
        </p:spPr>
        <p:txBody>
          <a:bodyPr>
            <a:normAutofit fontScale="85000" lnSpcReduction="10000"/>
          </a:bodyPr>
          <a:lstStyle/>
          <a:p>
            <a:r>
              <a:rPr lang="en-CA" sz="2933" dirty="0"/>
              <a:t>Training of trainers: 70 French-speaking Military Staff Officers and reinforcements in the training teams in Africa</a:t>
            </a:r>
          </a:p>
          <a:p>
            <a:r>
              <a:rPr lang="en-CA" sz="2933" dirty="0"/>
              <a:t>Training in French : 7,200 military and police officers</a:t>
            </a:r>
          </a:p>
          <a:p>
            <a:r>
              <a:rPr lang="en-CA" sz="2933" dirty="0"/>
              <a:t>Training for military and police leadership of partners : 2,270 beneficiaries</a:t>
            </a:r>
          </a:p>
          <a:p>
            <a:r>
              <a:rPr lang="en-CA" sz="2933" dirty="0"/>
              <a:t>Advice to French-speaking countries willing to participate in Peace Operations</a:t>
            </a:r>
          </a:p>
          <a:p>
            <a:r>
              <a:rPr lang="en-CA" sz="2933" dirty="0"/>
              <a:t>French translations of UN doctrine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0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7" y="516025"/>
            <a:ext cx="2175425" cy="1450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Infantry Battalion (850 </a:t>
            </a:r>
            <a:r>
              <a:rPr lang="en-US" dirty="0" err="1"/>
              <a:t>pers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US" dirty="0"/>
              <a:t>Force Protection Company (180 </a:t>
            </a:r>
            <a:r>
              <a:rPr lang="en-US" dirty="0" err="1"/>
              <a:t>pers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US" dirty="0" smtClean="0"/>
              <a:t>Military </a:t>
            </a:r>
            <a:r>
              <a:rPr lang="en-US" dirty="0"/>
              <a:t>Police Company (132 </a:t>
            </a:r>
            <a:r>
              <a:rPr lang="en-US" dirty="0" err="1"/>
              <a:t>pers</a:t>
            </a:r>
            <a:r>
              <a:rPr lang="en-US" dirty="0" smtClean="0"/>
              <a:t>)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Military Observers (5</a:t>
            </a:r>
            <a:r>
              <a:rPr lang="en-US" dirty="0" smtClean="0"/>
              <a:t>)</a:t>
            </a:r>
          </a:p>
          <a:p>
            <a:pPr lvl="0"/>
            <a:endParaRPr lang="en-CA" dirty="0"/>
          </a:p>
          <a:p>
            <a:r>
              <a:rPr lang="en-US" dirty="0"/>
              <a:t>Staff Officers (5)</a:t>
            </a:r>
          </a:p>
        </p:txBody>
      </p:sp>
    </p:spTree>
    <p:extLst>
      <p:ext uri="{BB962C8B-B14F-4D97-AF65-F5344CB8AC3E}">
        <p14:creationId xmlns:p14="http://schemas.microsoft.com/office/powerpoint/2010/main" val="26982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552508"/>
            <a:ext cx="2304255" cy="1382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327" y="1888302"/>
            <a:ext cx="4427437" cy="3645393"/>
          </a:xfrm>
        </p:spPr>
        <p:txBody>
          <a:bodyPr/>
          <a:lstStyle/>
          <a:p>
            <a:r>
              <a:rPr lang="en-US" dirty="0"/>
              <a:t>Training courses </a:t>
            </a:r>
            <a:r>
              <a:rPr lang="en-US" dirty="0" smtClean="0"/>
              <a:t>to enhance </a:t>
            </a:r>
            <a:r>
              <a:rPr lang="en-US" dirty="0"/>
              <a:t>operational effectiveness through women </a:t>
            </a:r>
            <a:r>
              <a:rPr lang="en-US" dirty="0" smtClean="0"/>
              <a:t>peacekeepers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Mobile training teams for </a:t>
            </a:r>
            <a:r>
              <a:rPr lang="en-US" sz="2000"/>
              <a:t>pre-deployment </a:t>
            </a:r>
            <a:r>
              <a:rPr lang="en-US" sz="2000" smtClean="0"/>
              <a:t>training</a:t>
            </a:r>
          </a:p>
          <a:p>
            <a:pPr marL="0" indent="0">
              <a:buNone/>
            </a:pPr>
            <a:endParaRPr lang="en-US" sz="2000" smtClean="0"/>
          </a:p>
          <a:p>
            <a:r>
              <a:rPr lang="en-US" sz="2000" smtClean="0"/>
              <a:t>13 high-end military capabilities for UN peacekeeping operations, including air transport, reconnaissance, CIMIC, mine clearing, and a level 3 field hospital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02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0" y="516025"/>
            <a:ext cx="2068577" cy="13790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Ghana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Aero-Medical Team (AMET) to MONUSCO</a:t>
            </a:r>
            <a:endParaRPr lang="en-CA" dirty="0"/>
          </a:p>
          <a:p>
            <a:endParaRPr lang="en-CA" dirty="0"/>
          </a:p>
          <a:p>
            <a:r>
              <a:rPr lang="en-US" dirty="0"/>
              <a:t>Independent Infantry Company to UNMISS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Mechanized Infantry </a:t>
            </a:r>
            <a:r>
              <a:rPr lang="en-US" dirty="0" smtClean="0"/>
              <a:t>Battalion</a:t>
            </a:r>
            <a:endParaRPr lang="en-CA" dirty="0"/>
          </a:p>
          <a:p>
            <a:pPr lvl="0"/>
            <a:r>
              <a:rPr lang="en-US" dirty="0"/>
              <a:t>Signal/Communication </a:t>
            </a:r>
            <a:r>
              <a:rPr lang="en-US" dirty="0" smtClean="0"/>
              <a:t>Squadron</a:t>
            </a:r>
            <a:endParaRPr lang="en-CA" dirty="0"/>
          </a:p>
          <a:p>
            <a:pPr lvl="0"/>
            <a:r>
              <a:rPr lang="en-US" dirty="0"/>
              <a:t>Naval Patrol </a:t>
            </a:r>
            <a:r>
              <a:rPr lang="en-US" dirty="0" smtClean="0"/>
              <a:t>Unit</a:t>
            </a:r>
            <a:endParaRPr lang="en-CA" dirty="0"/>
          </a:p>
          <a:p>
            <a:pPr lvl="0"/>
            <a:r>
              <a:rPr lang="en-US" dirty="0"/>
              <a:t>Riverine </a:t>
            </a:r>
            <a:r>
              <a:rPr lang="en-US" dirty="0" smtClean="0"/>
              <a:t>Unit</a:t>
            </a:r>
            <a:endParaRPr lang="en-CA" dirty="0"/>
          </a:p>
          <a:p>
            <a:pPr lvl="0"/>
            <a:r>
              <a:rPr lang="en-US" dirty="0"/>
              <a:t>Aviation </a:t>
            </a:r>
            <a:r>
              <a:rPr lang="en-US" dirty="0" smtClean="0"/>
              <a:t>Unit</a:t>
            </a:r>
            <a:endParaRPr lang="en-CA" dirty="0"/>
          </a:p>
          <a:p>
            <a:r>
              <a:rPr lang="en-US" dirty="0"/>
              <a:t>Level 2 Hospital</a:t>
            </a:r>
          </a:p>
        </p:txBody>
      </p:sp>
    </p:spTree>
    <p:extLst>
      <p:ext uri="{BB962C8B-B14F-4D97-AF65-F5344CB8AC3E}">
        <p14:creationId xmlns:p14="http://schemas.microsoft.com/office/powerpoint/2010/main" val="42145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5" y="516024"/>
            <a:ext cx="2163388" cy="1442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</a:t>
            </a:r>
            <a:r>
              <a:rPr lang="en-US" sz="2400" b="0" dirty="0"/>
              <a:t>(1/3)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10 military </a:t>
            </a:r>
            <a:r>
              <a:rPr lang="en-US" dirty="0" smtClean="0"/>
              <a:t>Staff </a:t>
            </a:r>
            <a:r>
              <a:rPr lang="en-US" dirty="0"/>
              <a:t>O</a:t>
            </a:r>
            <a:r>
              <a:rPr lang="en-US" dirty="0" smtClean="0"/>
              <a:t>fficers</a:t>
            </a:r>
            <a:endParaRPr lang="en-CA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10 </a:t>
            </a:r>
            <a:r>
              <a:rPr lang="en-US" dirty="0"/>
              <a:t>UN </a:t>
            </a:r>
            <a:r>
              <a:rPr lang="en-US" dirty="0" smtClean="0"/>
              <a:t>Military </a:t>
            </a:r>
            <a:r>
              <a:rPr lang="en-US" dirty="0"/>
              <a:t>O</a:t>
            </a:r>
            <a:r>
              <a:rPr lang="en-US" dirty="0" smtClean="0"/>
              <a:t>bservers</a:t>
            </a:r>
            <a:endParaRPr lang="en-CA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Rapid </a:t>
            </a:r>
            <a:r>
              <a:rPr lang="en-US" dirty="0"/>
              <a:t>Deployment (60 days) of: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Infantry </a:t>
            </a:r>
            <a:r>
              <a:rPr lang="en-US" dirty="0" smtClean="0"/>
              <a:t>Battalion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Engineering </a:t>
            </a:r>
            <a:r>
              <a:rPr lang="en-US" dirty="0" smtClean="0"/>
              <a:t>Company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Signal </a:t>
            </a:r>
            <a:r>
              <a:rPr lang="en-US" dirty="0" smtClean="0"/>
              <a:t>Company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Level 2+ Hospital with 18 specialist doctors deployed to UNMISS (2016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CA" sz="2133" dirty="0"/>
          </a:p>
          <a:p>
            <a:pPr lvl="0"/>
            <a:r>
              <a:rPr lang="en-US" dirty="0"/>
              <a:t>Infantry Battalion </a:t>
            </a:r>
            <a:r>
              <a:rPr lang="en-US" dirty="0" smtClean="0"/>
              <a:t>Group</a:t>
            </a:r>
          </a:p>
          <a:p>
            <a:pPr marL="0" indent="0">
              <a:buNone/>
            </a:pPr>
            <a:endParaRPr lang="en-CA" sz="2133" dirty="0"/>
          </a:p>
          <a:p>
            <a:pPr lvl="0"/>
            <a:r>
              <a:rPr lang="en-US" dirty="0"/>
              <a:t>Engineer Company</a:t>
            </a:r>
            <a:endParaRPr lang="en-CA" sz="2133" dirty="0"/>
          </a:p>
          <a:p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32152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5" y="516024"/>
            <a:ext cx="2163388" cy="1442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</a:t>
            </a:r>
            <a:r>
              <a:rPr lang="en-US" sz="2400" b="0" dirty="0"/>
              <a:t>(2/3)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3" y="1888303"/>
            <a:ext cx="4412476" cy="3645392"/>
          </a:xfrm>
        </p:spPr>
        <p:txBody>
          <a:bodyPr/>
          <a:lstStyle/>
          <a:p>
            <a:pPr lvl="0"/>
            <a:r>
              <a:rPr lang="en-US" dirty="0"/>
              <a:t>Signal Company </a:t>
            </a:r>
            <a:endParaRPr lang="en-US" dirty="0" smtClean="0"/>
          </a:p>
          <a:p>
            <a:pPr marL="0" indent="0">
              <a:buNone/>
            </a:pPr>
            <a:endParaRPr lang="en-CA" sz="2133" dirty="0"/>
          </a:p>
          <a:p>
            <a:pPr lvl="0"/>
            <a:r>
              <a:rPr lang="en-US" dirty="0"/>
              <a:t>Deployment of 15% women Staff Officers/Military </a:t>
            </a:r>
            <a:r>
              <a:rPr lang="en-US" dirty="0" smtClean="0"/>
              <a:t>Observers</a:t>
            </a:r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10755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0" y="539148"/>
            <a:ext cx="2142016" cy="107100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</a:t>
            </a:r>
            <a:r>
              <a:rPr lang="en-US" sz="2400" b="0" dirty="0"/>
              <a:t>(1/2)</a:t>
            </a:r>
            <a:r>
              <a:rPr lang="en-US" dirty="0" smtClean="0"/>
              <a:t> </a:t>
            </a:r>
            <a:r>
              <a:rPr lang="en-US" b="0" dirty="0"/>
              <a:t>	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Funding for the UN Medical Division in partnership with another Member State (Smart Pledge</a:t>
            </a:r>
            <a:r>
              <a:rPr lang="en-US" dirty="0" smtClean="0"/>
              <a:t>)</a:t>
            </a:r>
            <a:endParaRPr lang="en-CA" dirty="0"/>
          </a:p>
          <a:p>
            <a:pPr lvl="0"/>
            <a:r>
              <a:rPr lang="en-US" dirty="0"/>
              <a:t>Expertise to support an update of the UN Military Expert on Mission Training Course</a:t>
            </a:r>
            <a:endParaRPr lang="en-CA" dirty="0"/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667763" y="1888303"/>
            <a:ext cx="4453116" cy="3645392"/>
          </a:xfrm>
        </p:spPr>
        <p:txBody>
          <a:bodyPr/>
          <a:lstStyle/>
          <a:p>
            <a:pPr lvl="0"/>
            <a:r>
              <a:rPr lang="en-US" dirty="0"/>
              <a:t>Exceeded UN’s target of 15% representation of women in UN operations </a:t>
            </a:r>
            <a:endParaRPr lang="en-CA" dirty="0"/>
          </a:p>
          <a:p>
            <a:pPr lvl="0"/>
            <a:r>
              <a:rPr lang="en-US" dirty="0"/>
              <a:t>Committed first tranche of funding to the US-based Peace Operations Training Institute for enhanced Asia-Pacific E-Learning platform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5" y="516024"/>
            <a:ext cx="2163388" cy="1442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</a:t>
            </a:r>
            <a:r>
              <a:rPr lang="en-US" sz="2400" b="0" dirty="0"/>
              <a:t>(3/3)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Training:</a:t>
            </a:r>
            <a:endParaRPr lang="en-CA" sz="2133" dirty="0"/>
          </a:p>
          <a:p>
            <a:pPr lvl="1"/>
            <a:r>
              <a:rPr lang="en-US" sz="2133" dirty="0"/>
              <a:t>UN Female Military Officers Course</a:t>
            </a:r>
            <a:endParaRPr lang="en-CA" dirty="0"/>
          </a:p>
          <a:p>
            <a:pPr lvl="1"/>
            <a:r>
              <a:rPr lang="en-US" sz="2133" dirty="0"/>
              <a:t>UN Peacekeeping Course for African  Partners</a:t>
            </a:r>
            <a:endParaRPr lang="en-CA" dirty="0"/>
          </a:p>
          <a:p>
            <a:pPr lvl="1"/>
            <a:r>
              <a:rPr lang="en-US" sz="2133" dirty="0"/>
              <a:t>14 Mobile Training Teams deployed to five countries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95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0" y="516025"/>
            <a:ext cx="2218409" cy="147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Indonesia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Infantry Battalion (800 </a:t>
            </a:r>
            <a:r>
              <a:rPr lang="en-US" dirty="0" err="1"/>
              <a:t>pers</a:t>
            </a:r>
            <a:r>
              <a:rPr lang="en-US" dirty="0"/>
              <a:t>)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Formed Police Unit (180 </a:t>
            </a:r>
            <a:r>
              <a:rPr lang="en-US" dirty="0" err="1"/>
              <a:t>pers</a:t>
            </a:r>
            <a:r>
              <a:rPr lang="en-US" dirty="0"/>
              <a:t>, including women)</a:t>
            </a:r>
            <a:endParaRPr lang="en-CA" dirty="0"/>
          </a:p>
          <a:p>
            <a:endParaRPr lang="en-CA" dirty="0"/>
          </a:p>
          <a:p>
            <a:r>
              <a:rPr lang="en-US" dirty="0"/>
              <a:t>100 Individual Police Officers (IPO), including 40 women police officers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0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669523"/>
            <a:ext cx="2331632" cy="11658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Ireland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Training for </a:t>
            </a:r>
            <a:r>
              <a:rPr lang="en-US" dirty="0" smtClean="0"/>
              <a:t>delivery at </a:t>
            </a:r>
            <a:r>
              <a:rPr lang="en-US" dirty="0"/>
              <a:t>the UN Training School Ireland</a:t>
            </a:r>
            <a:endParaRPr lang="en-CA" dirty="0"/>
          </a:p>
          <a:p>
            <a:endParaRPr lang="en-CA" dirty="0"/>
          </a:p>
          <a:p>
            <a:r>
              <a:rPr lang="en-US" dirty="0"/>
              <a:t>Training for delivery in requesting country</a:t>
            </a:r>
          </a:p>
        </p:txBody>
      </p:sp>
    </p:spTree>
    <p:extLst>
      <p:ext uri="{BB962C8B-B14F-4D97-AF65-F5344CB8AC3E}">
        <p14:creationId xmlns:p14="http://schemas.microsoft.com/office/powerpoint/2010/main" val="20855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0" y="516026"/>
            <a:ext cx="2209221" cy="1472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</a:t>
            </a:r>
            <a:r>
              <a:rPr lang="en-US" sz="1800" b="0" dirty="0" smtClean="0"/>
              <a:t>(1/2)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Landing Platform Dock ship</a:t>
            </a:r>
            <a:endParaRPr lang="en-CA" dirty="0"/>
          </a:p>
          <a:p>
            <a:endParaRPr lang="en-CA" dirty="0"/>
          </a:p>
          <a:p>
            <a:r>
              <a:rPr lang="en-US" dirty="0"/>
              <a:t>Provision of educational training opportunities,  capability gap ‘fillers’, to be implemented and defined on bilateral basis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4 Utility Helicopters </a:t>
            </a:r>
            <a:endParaRPr lang="en-CA" dirty="0"/>
          </a:p>
          <a:p>
            <a:pPr lvl="0"/>
            <a:r>
              <a:rPr lang="en-US" dirty="0"/>
              <a:t>Engineering Airfield construction and maintenance </a:t>
            </a:r>
            <a:endParaRPr lang="en-CA" dirty="0"/>
          </a:p>
          <a:p>
            <a:pPr lvl="0"/>
            <a:r>
              <a:rPr lang="en-US" dirty="0"/>
              <a:t>Transport Airfield units, including ground handling services </a:t>
            </a:r>
            <a:endParaRPr lang="en-CA" dirty="0"/>
          </a:p>
          <a:p>
            <a:pPr lvl="0"/>
            <a:r>
              <a:rPr lang="en-US" dirty="0"/>
              <a:t>Port operations unit 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0" y="516026"/>
            <a:ext cx="2209221" cy="1472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</a:t>
            </a:r>
            <a:r>
              <a:rPr lang="en-US" sz="1800" b="0" dirty="0" smtClean="0"/>
              <a:t>(2/2)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867" dirty="0"/>
              <a:t>Transport Company</a:t>
            </a:r>
            <a:endParaRPr lang="en-CA" sz="1867" dirty="0"/>
          </a:p>
          <a:p>
            <a:pPr lvl="0"/>
            <a:r>
              <a:rPr lang="en-US" sz="1867" dirty="0"/>
              <a:t>Special Operations Force Detachment</a:t>
            </a:r>
            <a:endParaRPr lang="en-CA" sz="1867" dirty="0"/>
          </a:p>
          <a:p>
            <a:pPr lvl="0"/>
            <a:r>
              <a:rPr lang="en-US" sz="1867" dirty="0"/>
              <a:t>Force Protection Unit</a:t>
            </a:r>
            <a:endParaRPr lang="en-CA" sz="1867" dirty="0"/>
          </a:p>
          <a:p>
            <a:pPr lvl="0"/>
            <a:r>
              <a:rPr lang="en-US" sz="1867" dirty="0"/>
              <a:t>Role 1 Hospital</a:t>
            </a:r>
            <a:endParaRPr lang="en-CA" sz="1867" dirty="0"/>
          </a:p>
          <a:p>
            <a:pPr lvl="0"/>
            <a:r>
              <a:rPr lang="en-US" sz="1867" dirty="0"/>
              <a:t>Strategic Air Lift </a:t>
            </a:r>
            <a:endParaRPr lang="en-CA" sz="1867" dirty="0"/>
          </a:p>
          <a:p>
            <a:pPr lvl="0"/>
            <a:r>
              <a:rPr lang="en-US" sz="1867" dirty="0"/>
              <a:t>Tactical UAV </a:t>
            </a:r>
            <a:endParaRPr lang="en-CA" sz="1867" dirty="0"/>
          </a:p>
          <a:p>
            <a:pPr lvl="0"/>
            <a:r>
              <a:rPr lang="en-US" sz="1867" dirty="0"/>
              <a:t>Infantry Battalion</a:t>
            </a:r>
            <a:endParaRPr lang="en-CA" sz="1867" dirty="0"/>
          </a:p>
          <a:p>
            <a:pPr lvl="0"/>
            <a:r>
              <a:rPr lang="en-US" sz="1867" dirty="0"/>
              <a:t>Signal Company</a:t>
            </a:r>
            <a:endParaRPr lang="en-CA" sz="1867" dirty="0"/>
          </a:p>
          <a:p>
            <a:pPr lvl="0"/>
            <a:r>
              <a:rPr lang="en-US" sz="1867" dirty="0"/>
              <a:t>Engineer Company (EOD capable) </a:t>
            </a:r>
            <a:endParaRPr lang="en-CA" sz="1867" dirty="0"/>
          </a:p>
          <a:p>
            <a:pPr lvl="0"/>
            <a:r>
              <a:rPr lang="en-US" sz="1867" dirty="0"/>
              <a:t>Outreach Unit </a:t>
            </a:r>
            <a:endParaRPr lang="en-CA" sz="1867" dirty="0"/>
          </a:p>
        </p:txBody>
      </p:sp>
    </p:spTree>
    <p:extLst>
      <p:ext uri="{BB962C8B-B14F-4D97-AF65-F5344CB8AC3E}">
        <p14:creationId xmlns:p14="http://schemas.microsoft.com/office/powerpoint/2010/main" val="35923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3" y="516025"/>
            <a:ext cx="2235616" cy="14904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</a:t>
            </a:r>
            <a:r>
              <a:rPr lang="en-US" sz="2400" b="0" dirty="0"/>
              <a:t>(1/2)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326" y="1888302"/>
            <a:ext cx="4427436" cy="3645393"/>
          </a:xfrm>
        </p:spPr>
        <p:txBody>
          <a:bodyPr/>
          <a:lstStyle/>
          <a:p>
            <a:pPr lvl="0"/>
            <a:r>
              <a:rPr lang="en-US" dirty="0"/>
              <a:t>Establish an intermediate course for the African Rapid Deployment of Engineering Capabilities (ARDEC) Project </a:t>
            </a:r>
            <a:endParaRPr lang="en-US" dirty="0" smtClean="0"/>
          </a:p>
          <a:p>
            <a:pPr lvl="0"/>
            <a:endParaRPr lang="en-CA" dirty="0"/>
          </a:p>
          <a:p>
            <a:pPr lvl="0"/>
            <a:r>
              <a:rPr lang="en-US" dirty="0"/>
              <a:t>Financial contribution to the 2018 UN Women Female Military Officers Course (FMOC)</a:t>
            </a:r>
            <a:endParaRPr lang="en-CA" dirty="0"/>
          </a:p>
          <a:p>
            <a:r>
              <a:rPr lang="en-CA" dirty="0"/>
              <a:t> 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3" y="1888303"/>
            <a:ext cx="4412476" cy="3645392"/>
          </a:xfrm>
        </p:spPr>
        <p:txBody>
          <a:bodyPr/>
          <a:lstStyle/>
          <a:p>
            <a:pPr lvl="0"/>
            <a:r>
              <a:rPr lang="en-US" dirty="0" smtClean="0"/>
              <a:t>To deploy </a:t>
            </a:r>
            <a:r>
              <a:rPr lang="en-US" dirty="0"/>
              <a:t>gender advisors as instructors to peacekeeping centers </a:t>
            </a:r>
            <a:r>
              <a:rPr lang="en-US" dirty="0" smtClean="0"/>
              <a:t>overseas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Considering dispatching women peacekeeper(s) to UNMISS </a:t>
            </a:r>
            <a:r>
              <a:rPr lang="en-US" dirty="0" smtClean="0"/>
              <a:t>HQ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05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3" y="516025"/>
            <a:ext cx="2235616" cy="14904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</a:t>
            </a:r>
            <a:r>
              <a:rPr lang="en-US" sz="2400" b="0" dirty="0"/>
              <a:t>(2/2)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Ready </a:t>
            </a:r>
            <a:r>
              <a:rPr lang="en-US" dirty="0"/>
              <a:t>to lead in establishing UN training standards and evaluation criteria for ARDEC</a:t>
            </a:r>
            <a:endParaRPr lang="en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Include women personnel in the ARDEC training team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r>
              <a:rPr lang="en-US" altLang="ja-JP" dirty="0">
                <a:solidFill>
                  <a:schemeClr val="bg1"/>
                </a:solidFill>
              </a:rPr>
              <a:t>Coordinate to register fixed-wing aircraft on PCRS to enable airlift support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3" y="670520"/>
            <a:ext cx="2346784" cy="1173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Medium Utility Helicopter Unit to MINUSMA</a:t>
            </a:r>
          </a:p>
          <a:p>
            <a:endParaRPr lang="en-CA" dirty="0"/>
          </a:p>
          <a:p>
            <a:pPr lvl="0"/>
            <a:r>
              <a:rPr lang="en-CA" dirty="0"/>
              <a:t>Airfield Support Unit to MINUSMA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3" y="1888303"/>
            <a:ext cx="4434295" cy="3645392"/>
          </a:xfrm>
        </p:spPr>
        <p:txBody>
          <a:bodyPr/>
          <a:lstStyle/>
          <a:p>
            <a:pPr lvl="0"/>
            <a:r>
              <a:rPr lang="en-CA" dirty="0"/>
              <a:t>Medical </a:t>
            </a:r>
            <a:r>
              <a:rPr lang="en-CA" dirty="0" smtClean="0"/>
              <a:t>Hospital</a:t>
            </a:r>
            <a:endParaRPr lang="en-CA" dirty="0"/>
          </a:p>
          <a:p>
            <a:pPr lvl="0"/>
            <a:r>
              <a:rPr lang="en-CA" dirty="0"/>
              <a:t>Infantry/ Mechanized Infantry </a:t>
            </a:r>
            <a:r>
              <a:rPr lang="en-CA" dirty="0" smtClean="0"/>
              <a:t>Battalion</a:t>
            </a:r>
            <a:endParaRPr lang="en-CA" dirty="0"/>
          </a:p>
          <a:p>
            <a:pPr lvl="0"/>
            <a:r>
              <a:rPr lang="en-CA" dirty="0"/>
              <a:t>Special Operations </a:t>
            </a:r>
            <a:r>
              <a:rPr lang="en-CA" dirty="0" smtClean="0"/>
              <a:t>Company</a:t>
            </a:r>
            <a:endParaRPr lang="en-CA" dirty="0"/>
          </a:p>
          <a:p>
            <a:pPr lvl="0"/>
            <a:r>
              <a:rPr lang="en-CA" dirty="0" smtClean="0"/>
              <a:t>Explosive </a:t>
            </a:r>
            <a:r>
              <a:rPr lang="en-CA" dirty="0"/>
              <a:t>Ordinance Disposal/Improvised Explosive Device </a:t>
            </a:r>
            <a:r>
              <a:rPr lang="en-CA" dirty="0" smtClean="0"/>
              <a:t>Unit(EOD/IED</a:t>
            </a:r>
            <a:r>
              <a:rPr lang="en-CA" dirty="0"/>
              <a:t>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3" y="565857"/>
            <a:ext cx="2384904" cy="11924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Kazakhstan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Infantry Company </a:t>
            </a:r>
            <a:endParaRPr lang="en-US" dirty="0" smtClean="0"/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Military Observers and Staff Officers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7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" y="516024"/>
            <a:ext cx="2259696" cy="150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2 Infantry battalions (850 </a:t>
            </a:r>
            <a:r>
              <a:rPr lang="en-US" dirty="0" err="1"/>
              <a:t>pers</a:t>
            </a:r>
            <a:r>
              <a:rPr lang="en-US" dirty="0"/>
              <a:t> each</a:t>
            </a:r>
            <a:r>
              <a:rPr lang="en-US" dirty="0" smtClean="0"/>
              <a:t>)</a:t>
            </a:r>
            <a:endParaRPr lang="en-CA" dirty="0"/>
          </a:p>
          <a:p>
            <a:pPr lvl="0"/>
            <a:r>
              <a:rPr lang="en-US" dirty="0"/>
              <a:t>Engineer </a:t>
            </a:r>
            <a:r>
              <a:rPr lang="en-US" dirty="0" smtClean="0"/>
              <a:t>Squadron</a:t>
            </a:r>
            <a:endParaRPr lang="en-CA" dirty="0"/>
          </a:p>
          <a:p>
            <a:pPr lvl="0"/>
            <a:r>
              <a:rPr lang="en-US" dirty="0"/>
              <a:t>Communication Information System [CIS] </a:t>
            </a:r>
            <a:r>
              <a:rPr lang="en-US" dirty="0" smtClean="0"/>
              <a:t>Squadron</a:t>
            </a:r>
            <a:endParaRPr lang="en-CA" dirty="0"/>
          </a:p>
          <a:p>
            <a:pPr lvl="0"/>
            <a:r>
              <a:rPr lang="en-US" dirty="0"/>
              <a:t>Staff Officers and </a:t>
            </a:r>
            <a:r>
              <a:rPr lang="en-US" dirty="0" smtClean="0"/>
              <a:t>Observers, </a:t>
            </a:r>
            <a:r>
              <a:rPr lang="en-US" dirty="0"/>
              <a:t>as </a:t>
            </a:r>
            <a:r>
              <a:rPr lang="en-US" dirty="0" smtClean="0"/>
              <a:t>requested</a:t>
            </a:r>
            <a:endParaRPr lang="en-CA" dirty="0"/>
          </a:p>
          <a:p>
            <a:r>
              <a:rPr lang="en-US" dirty="0"/>
              <a:t>Offering the International Peace Support Training Centre [IPSTC] and the Humanitarian Peace Support School [HPSS] as Smart Training facilities available as Regional and International </a:t>
            </a:r>
            <a:r>
              <a:rPr lang="en-US" dirty="0" err="1"/>
              <a:t>Centres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0" y="539148"/>
            <a:ext cx="2142016" cy="107100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</a:t>
            </a:r>
            <a:r>
              <a:rPr lang="en-US" sz="2400" b="0" dirty="0"/>
              <a:t>(2/2)</a:t>
            </a:r>
            <a:r>
              <a:rPr lang="en-US" dirty="0" smtClean="0"/>
              <a:t> </a:t>
            </a:r>
            <a:r>
              <a:rPr lang="en-US" b="0" dirty="0"/>
              <a:t>	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40326" y="1888302"/>
            <a:ext cx="4704793" cy="3645393"/>
          </a:xfrm>
        </p:spPr>
        <p:txBody>
          <a:bodyPr/>
          <a:lstStyle/>
          <a:p>
            <a:pPr lvl="0"/>
            <a:r>
              <a:rPr lang="en-US" dirty="0"/>
              <a:t>Funding to facilitate the attendance of women peacekeepers at training initiatives for UN </a:t>
            </a:r>
            <a:r>
              <a:rPr lang="en-US" dirty="0" smtClean="0"/>
              <a:t>deployment</a:t>
            </a:r>
            <a:endParaRPr lang="en-CA" dirty="0"/>
          </a:p>
          <a:p>
            <a:r>
              <a:rPr lang="en-US" dirty="0"/>
              <a:t>Funding over three years to the US-based Peace Operations Training Institute towards E-Learning for African Peacekeepers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836984" y="1866524"/>
            <a:ext cx="4170149" cy="3645392"/>
          </a:xfrm>
        </p:spPr>
        <p:txBody>
          <a:bodyPr/>
          <a:lstStyle/>
          <a:p>
            <a:pPr lvl="0"/>
            <a:r>
              <a:rPr lang="en-US" dirty="0"/>
              <a:t>Funding provided to UN for dissemination of Protection of Civilians guidelines and policy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Continue work with UN to raise </a:t>
            </a:r>
            <a:r>
              <a:rPr lang="en-US" dirty="0" smtClean="0"/>
              <a:t>to PCRS </a:t>
            </a:r>
            <a:r>
              <a:rPr lang="en-US" dirty="0"/>
              <a:t>Level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7" y="553985"/>
            <a:ext cx="2397612" cy="14385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Lithuania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Protection Unit for MINUSMA </a:t>
            </a:r>
          </a:p>
        </p:txBody>
      </p:sp>
    </p:spTree>
    <p:extLst>
      <p:ext uri="{BB962C8B-B14F-4D97-AF65-F5344CB8AC3E}">
        <p14:creationId xmlns:p14="http://schemas.microsoft.com/office/powerpoint/2010/main" val="2872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0" y="576325"/>
            <a:ext cx="2367379" cy="13533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deploy the first Mexican women to a UN peacekeeping operation (MINURSO in January 2018)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To increase the deployment of women personnel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 smtClean="0"/>
              <a:t>Broaden </a:t>
            </a:r>
            <a:r>
              <a:rPr lang="en-US" dirty="0"/>
              <a:t>participation in peacekeeping, including the deployment of police personnel (first deployment of this kind will be to) MINUJUSTH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Level 2 Hospital</a:t>
            </a:r>
          </a:p>
          <a:p>
            <a:endParaRPr lang="en-US" smtClean="0"/>
          </a:p>
          <a:p>
            <a:r>
              <a:rPr lang="en-US" smtClean="0"/>
              <a:t>Police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Engineering Company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Mongolia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0" y="598006"/>
            <a:ext cx="2384911" cy="11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" y="516020"/>
            <a:ext cx="2259704" cy="1506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Morocco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Level 1 Medical unit </a:t>
            </a:r>
            <a:endParaRPr lang="en-US" dirty="0" smtClean="0"/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US" dirty="0"/>
              <a:t>Aeromedical evacuation </a:t>
            </a:r>
            <a:r>
              <a:rPr lang="en-US" dirty="0" smtClean="0"/>
              <a:t>team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CA" dirty="0"/>
          </a:p>
          <a:p>
            <a:pPr lvl="0"/>
            <a:r>
              <a:rPr lang="en-US" dirty="0"/>
              <a:t>Level 4 Hospital (Rabat) </a:t>
            </a:r>
            <a:endParaRPr lang="en-US" dirty="0" smtClean="0"/>
          </a:p>
          <a:p>
            <a:pPr marL="0" lvl="0" indent="0">
              <a:buNone/>
            </a:pPr>
            <a:endParaRPr lang="en-CA" dirty="0"/>
          </a:p>
          <a:p>
            <a:r>
              <a:rPr lang="en-US" dirty="0"/>
              <a:t>35 officers (15 staff officers, 20 military observers including women) to UN peacekeeping</a:t>
            </a:r>
          </a:p>
        </p:txBody>
      </p:sp>
    </p:spTree>
    <p:extLst>
      <p:ext uri="{BB962C8B-B14F-4D97-AF65-F5344CB8AC3E}">
        <p14:creationId xmlns:p14="http://schemas.microsoft.com/office/powerpoint/2010/main" val="997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Support to the </a:t>
            </a:r>
            <a:r>
              <a:rPr lang="en-CA" dirty="0" smtClean="0"/>
              <a:t>UN in </a:t>
            </a:r>
            <a:r>
              <a:rPr lang="en-CA" dirty="0"/>
              <a:t>mitigating IED threats</a:t>
            </a:r>
          </a:p>
          <a:p>
            <a:endParaRPr lang="en-CA" dirty="0"/>
          </a:p>
          <a:p>
            <a:pPr lvl="0"/>
            <a:r>
              <a:rPr lang="en-US" dirty="0"/>
              <a:t>Support to the UN in target areas, i.e. military </a:t>
            </a:r>
            <a:r>
              <a:rPr lang="en-US" dirty="0" smtClean="0"/>
              <a:t>medicine</a:t>
            </a:r>
            <a:endParaRPr lang="en-CA" dirty="0"/>
          </a:p>
          <a:p>
            <a:endParaRPr lang="en-CA" dirty="0"/>
          </a:p>
          <a:p>
            <a:pPr lvl="0"/>
            <a:r>
              <a:rPr lang="en-GB" dirty="0"/>
              <a:t>Continue to promote increased levels of </a:t>
            </a:r>
            <a:r>
              <a:rPr lang="en-GB" dirty="0" smtClean="0"/>
              <a:t>women </a:t>
            </a:r>
            <a:r>
              <a:rPr lang="en-GB" dirty="0"/>
              <a:t>personnel within the Organization, in uniform, and in </a:t>
            </a:r>
            <a:r>
              <a:rPr lang="en-GB" dirty="0" smtClean="0"/>
              <a:t>operations</a:t>
            </a:r>
            <a:endParaRPr lang="en-CA" dirty="0"/>
          </a:p>
          <a:p>
            <a:endParaRPr lang="en-CA" dirty="0"/>
          </a:p>
        </p:txBody>
      </p:sp>
      <p:pic>
        <p:nvPicPr>
          <p:cNvPr id="1032" name="Picture 8" descr="Image result for NATO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11454"/>
            <a:ext cx="2211844" cy="14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7" y="516020"/>
            <a:ext cx="1364200" cy="150646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 </a:t>
            </a:r>
            <a:r>
              <a:rPr lang="en-US" sz="2400" b="0" dirty="0"/>
              <a:t>(1/2)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133" dirty="0"/>
              <a:t>Infantry battalion (850 </a:t>
            </a:r>
            <a:r>
              <a:rPr lang="en-US" sz="2133" dirty="0" err="1"/>
              <a:t>pers</a:t>
            </a:r>
            <a:r>
              <a:rPr lang="en-US" sz="2133" dirty="0"/>
              <a:t>) </a:t>
            </a:r>
            <a:endParaRPr lang="en-CA" sz="2133" dirty="0"/>
          </a:p>
          <a:p>
            <a:pPr lvl="0"/>
            <a:r>
              <a:rPr lang="en-US" sz="2133" dirty="0"/>
              <a:t>Engineering company (260 </a:t>
            </a:r>
            <a:r>
              <a:rPr lang="en-US" sz="2133" dirty="0" err="1"/>
              <a:t>pers</a:t>
            </a:r>
            <a:r>
              <a:rPr lang="en-US" sz="2133" dirty="0"/>
              <a:t>) </a:t>
            </a:r>
            <a:endParaRPr lang="en-CA" sz="2133" dirty="0"/>
          </a:p>
          <a:p>
            <a:pPr lvl="0"/>
            <a:r>
              <a:rPr lang="en-US" sz="2133" dirty="0"/>
              <a:t>Military police company (132 </a:t>
            </a:r>
            <a:r>
              <a:rPr lang="en-US" sz="2133" dirty="0" err="1"/>
              <a:t>pers</a:t>
            </a:r>
            <a:r>
              <a:rPr lang="en-US" sz="2133" dirty="0"/>
              <a:t>)</a:t>
            </a:r>
            <a:endParaRPr lang="en-CA" sz="2133" dirty="0"/>
          </a:p>
          <a:p>
            <a:pPr lvl="0"/>
            <a:r>
              <a:rPr lang="en-US" sz="2133" dirty="0"/>
              <a:t>Staff Officers and Military Observers</a:t>
            </a:r>
            <a:endParaRPr lang="en-CA" sz="2133" dirty="0"/>
          </a:p>
          <a:p>
            <a:pPr lvl="0"/>
            <a:r>
              <a:rPr lang="en-US" sz="2133" dirty="0"/>
              <a:t>Two additional Formed Police Units for 2018-19 (280 </a:t>
            </a:r>
            <a:r>
              <a:rPr lang="en-US" sz="2133" dirty="0" err="1"/>
              <a:t>pers</a:t>
            </a:r>
            <a:r>
              <a:rPr lang="en-US" sz="2133" dirty="0"/>
              <a:t>)</a:t>
            </a:r>
            <a:endParaRPr lang="en-CA" sz="2133" dirty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U</a:t>
            </a:r>
            <a:r>
              <a:rPr lang="en-US" dirty="0" smtClean="0"/>
              <a:t>nits </a:t>
            </a:r>
            <a:r>
              <a:rPr lang="en-US" dirty="0"/>
              <a:t>at Rapid Deployment Level for 2017-18,  2018-19: 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Special Operations Forces company 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33" dirty="0"/>
              <a:t>Infantry battalion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7" y="516020"/>
            <a:ext cx="1364200" cy="150646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 </a:t>
            </a:r>
            <a:r>
              <a:rPr lang="en-US" sz="2400" b="0" dirty="0"/>
              <a:t>(2/2)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Police officers and forensic </a:t>
            </a:r>
            <a:r>
              <a:rPr lang="en-CA" dirty="0" smtClean="0"/>
              <a:t>experts</a:t>
            </a:r>
            <a:endParaRPr lang="en-CA" dirty="0"/>
          </a:p>
          <a:p>
            <a:pPr lvl="0"/>
            <a:r>
              <a:rPr lang="en-US" dirty="0"/>
              <a:t>Training to other </a:t>
            </a:r>
            <a:r>
              <a:rPr lang="en-US" dirty="0" smtClean="0"/>
              <a:t>T/PCCs at </a:t>
            </a:r>
            <a:r>
              <a:rPr lang="en-US" dirty="0"/>
              <a:t>Nepal’s Peacekeeping Training </a:t>
            </a:r>
            <a:r>
              <a:rPr lang="en-US" dirty="0" smtClean="0"/>
              <a:t>Center</a:t>
            </a:r>
            <a:endParaRPr lang="en-CA" dirty="0"/>
          </a:p>
          <a:p>
            <a:pPr lvl="0"/>
            <a:r>
              <a:rPr lang="en-US" dirty="0" smtClean="0"/>
              <a:t>Offering Nepal’s </a:t>
            </a:r>
            <a:r>
              <a:rPr lang="en-US" dirty="0"/>
              <a:t>Peacekeeping Training Center for organizing major training events </a:t>
            </a:r>
            <a:endParaRPr lang="en-CA" dirty="0"/>
          </a:p>
          <a:p>
            <a:pPr lvl="0"/>
            <a:r>
              <a:rPr lang="en-US" dirty="0"/>
              <a:t>Support for the revising of UN manuals</a:t>
            </a:r>
            <a:endParaRPr lang="en-CA" dirty="0"/>
          </a:p>
          <a:p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4620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2" y="516019"/>
            <a:ext cx="2259704" cy="1506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Netherlands </a:t>
            </a:r>
            <a:r>
              <a:rPr lang="en-US" sz="2400" b="0" dirty="0"/>
              <a:t>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Specialized police teams to MINUSMA (25%-40% women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Training for MINUSMA: Protection of Civilians and in-mission gender training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Deployed a long-range reconnaissance group to MINUSMA (Dec 2016)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nl-NL" dirty="0"/>
              <a:t>150 </a:t>
            </a:r>
            <a:r>
              <a:rPr lang="nl-NL" dirty="0" err="1"/>
              <a:t>civilian</a:t>
            </a:r>
            <a:r>
              <a:rPr lang="nl-NL" dirty="0"/>
              <a:t> experts </a:t>
            </a:r>
            <a:endParaRPr lang="en-CA" dirty="0"/>
          </a:p>
          <a:p>
            <a:endParaRPr lang="en-CA" dirty="0"/>
          </a:p>
          <a:p>
            <a:pPr lvl="0"/>
            <a:r>
              <a:rPr lang="nl-NL" dirty="0"/>
              <a:t>15 </a:t>
            </a:r>
            <a:r>
              <a:rPr lang="nl-NL" dirty="0" err="1"/>
              <a:t>police</a:t>
            </a:r>
            <a:r>
              <a:rPr lang="nl-NL" dirty="0"/>
              <a:t> </a:t>
            </a:r>
            <a:r>
              <a:rPr lang="nl-NL" dirty="0" err="1"/>
              <a:t>officers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2" y="516019"/>
            <a:ext cx="2259704" cy="1506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Netherlands </a:t>
            </a:r>
            <a:r>
              <a:rPr lang="en-US" sz="2400" b="0" dirty="0"/>
              <a:t>(2/2)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Expertise </a:t>
            </a:r>
            <a:r>
              <a:rPr lang="en-US" dirty="0"/>
              <a:t>on medical assistance, counter-IED, intelligence, </a:t>
            </a:r>
            <a:r>
              <a:rPr lang="en-US" dirty="0" smtClean="0"/>
              <a:t>search techniques, </a:t>
            </a:r>
            <a:r>
              <a:rPr lang="en-US" dirty="0"/>
              <a:t>forensics and integrated approaches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Expert seminar on peacekeeping intelligence</a:t>
            </a:r>
            <a:endParaRPr lang="en-CA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Co-</a:t>
            </a:r>
            <a:r>
              <a:rPr lang="nl-NL" dirty="0" err="1"/>
              <a:t>hosted</a:t>
            </a:r>
            <a:r>
              <a:rPr lang="nl-NL" dirty="0"/>
              <a:t> UNPKDM </a:t>
            </a:r>
            <a:r>
              <a:rPr lang="nl-NL" dirty="0" err="1"/>
              <a:t>preparatory</a:t>
            </a:r>
            <a:r>
              <a:rPr lang="nl-NL" dirty="0"/>
              <a:t> meeting on “</a:t>
            </a:r>
            <a:r>
              <a:rPr lang="nl-NL" dirty="0" err="1"/>
              <a:t>Protecting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At Risk” in Kigali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2" y="643040"/>
            <a:ext cx="2265409" cy="113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Nigeria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Infantry </a:t>
            </a:r>
            <a:r>
              <a:rPr lang="en-US" dirty="0" smtClean="0"/>
              <a:t>Battalions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Level IV </a:t>
            </a:r>
            <a:r>
              <a:rPr lang="en-US" dirty="0" smtClean="0"/>
              <a:t>Hospital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EOD Company </a:t>
            </a:r>
          </a:p>
        </p:txBody>
      </p:sp>
    </p:spTree>
    <p:extLst>
      <p:ext uri="{BB962C8B-B14F-4D97-AF65-F5344CB8AC3E}">
        <p14:creationId xmlns:p14="http://schemas.microsoft.com/office/powerpoint/2010/main" val="21022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2" y="537457"/>
            <a:ext cx="2030372" cy="135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Austria </a:t>
            </a:r>
            <a:r>
              <a:rPr lang="en-US" sz="2400" b="0" dirty="0"/>
              <a:t>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Three Protection of Civilian training </a:t>
            </a:r>
            <a:r>
              <a:rPr lang="en-US" dirty="0" smtClean="0"/>
              <a:t>courses</a:t>
            </a:r>
            <a:endParaRPr lang="en-CA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Training </a:t>
            </a:r>
            <a:r>
              <a:rPr lang="en-US" dirty="0"/>
              <a:t>Officer for a Mobile Training </a:t>
            </a:r>
            <a:r>
              <a:rPr lang="en-US" dirty="0" smtClean="0"/>
              <a:t>Team</a:t>
            </a:r>
            <a:endParaRPr lang="en-CA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Female </a:t>
            </a:r>
            <a:r>
              <a:rPr lang="en-US" dirty="0"/>
              <a:t>Protection of Civilians expert for MINUSMA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Pledged firefighting unit for UNIFIL has been </a:t>
            </a:r>
            <a:r>
              <a:rPr lang="en-US" dirty="0" smtClean="0"/>
              <a:t>deployed</a:t>
            </a:r>
            <a:endParaRPr lang="en-CA" dirty="0"/>
          </a:p>
          <a:p>
            <a:pPr lvl="0"/>
            <a:r>
              <a:rPr lang="en-US" dirty="0"/>
              <a:t>One additional Military Observer to </a:t>
            </a:r>
            <a:r>
              <a:rPr lang="en-US" dirty="0" smtClean="0"/>
              <a:t>MINURSO</a:t>
            </a:r>
            <a:endParaRPr lang="en-CA" dirty="0"/>
          </a:p>
          <a:p>
            <a:r>
              <a:rPr lang="en-US" dirty="0"/>
              <a:t>Renewing commitment for UNIFIL´s Military Community Outreach Unit</a:t>
            </a:r>
          </a:p>
        </p:txBody>
      </p:sp>
    </p:spTree>
    <p:extLst>
      <p:ext uri="{BB962C8B-B14F-4D97-AF65-F5344CB8AC3E}">
        <p14:creationId xmlns:p14="http://schemas.microsoft.com/office/powerpoint/2010/main" val="7240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9" y="516019"/>
            <a:ext cx="2099440" cy="152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Norway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C-130J transport aircraft to return to MINUSMA in 2019 as part of a </a:t>
            </a:r>
            <a:r>
              <a:rPr lang="en-US" u="sng" dirty="0"/>
              <a:t>prolonged</a:t>
            </a:r>
            <a:r>
              <a:rPr lang="en-US" dirty="0"/>
              <a:t> multinational rotation of military aircraft to Mali 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Continue to offer camp facilities in MINUSMA to all rotational partners 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 smtClean="0"/>
              <a:t>Welcome a second C-130 </a:t>
            </a:r>
            <a:r>
              <a:rPr lang="en-US" dirty="0"/>
              <a:t>to </a:t>
            </a:r>
            <a:r>
              <a:rPr lang="en-US" dirty="0" smtClean="0"/>
              <a:t>Camp </a:t>
            </a:r>
            <a:r>
              <a:rPr lang="en-US" dirty="0" err="1" smtClean="0"/>
              <a:t>Bifrost</a:t>
            </a:r>
            <a:r>
              <a:rPr lang="en-US" dirty="0" smtClean="0"/>
              <a:t>, MINUSMA (pending </a:t>
            </a:r>
            <a:r>
              <a:rPr lang="en-US" dirty="0"/>
              <a:t>bilateral </a:t>
            </a:r>
            <a:r>
              <a:rPr lang="en-US" dirty="0" smtClean="0"/>
              <a:t>discussions)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35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" y="516019"/>
            <a:ext cx="2290848" cy="1527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</a:t>
            </a:r>
            <a:r>
              <a:rPr lang="en-US" sz="2400" b="0" dirty="0"/>
              <a:t>(1/4)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Increase deployment of women officers as Staff Officers, Medical Officers and Armed Forces Nursing Services to achieve gender </a:t>
            </a:r>
            <a:r>
              <a:rPr lang="en-US" dirty="0" smtClean="0"/>
              <a:t>parity</a:t>
            </a:r>
            <a:endParaRPr lang="en-CA" sz="2133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3" y="1888303"/>
            <a:ext cx="4392156" cy="3645392"/>
          </a:xfrm>
        </p:spPr>
        <p:txBody>
          <a:bodyPr/>
          <a:lstStyle/>
          <a:p>
            <a:pPr lvl="0"/>
            <a:r>
              <a:rPr lang="en-US" dirty="0"/>
              <a:t>Infantry Battalion to Rapid Deployment </a:t>
            </a:r>
            <a:r>
              <a:rPr lang="en-US" dirty="0" smtClean="0"/>
              <a:t>Level</a:t>
            </a:r>
            <a:endParaRPr lang="en-CA" dirty="0"/>
          </a:p>
          <a:p>
            <a:pPr lvl="0"/>
            <a:r>
              <a:rPr lang="en-US" dirty="0"/>
              <a:t>Logistic Battalion to Rapid Deployment </a:t>
            </a:r>
            <a:r>
              <a:rPr lang="en-US" dirty="0" smtClean="0"/>
              <a:t>Level</a:t>
            </a:r>
            <a:endParaRPr lang="en-CA" dirty="0"/>
          </a:p>
          <a:p>
            <a:r>
              <a:rPr lang="en-US" dirty="0" smtClean="0"/>
              <a:t>Engineer Company </a:t>
            </a:r>
          </a:p>
          <a:p>
            <a:r>
              <a:rPr lang="en-US" dirty="0" smtClean="0"/>
              <a:t>Level 2 </a:t>
            </a:r>
            <a:r>
              <a:rPr lang="en-US" dirty="0"/>
              <a:t>Hospital to Rapid Deployment Level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" y="516019"/>
            <a:ext cx="2290848" cy="1527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</a:t>
            </a:r>
            <a:r>
              <a:rPr lang="en-US" sz="2400" b="0" dirty="0"/>
              <a:t>(2/4)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Training support at Pakistan’s peacekeeping training </a:t>
            </a:r>
            <a:r>
              <a:rPr lang="en-US" dirty="0" smtClean="0"/>
              <a:t>center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Female Military Officers Course (FMOC)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Male – Female Hybrid Military Observer Course (H-UNMOC)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Hosting of International Women Seminar in 2018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Exchange of Women Instructors</a:t>
            </a:r>
            <a:endParaRPr lang="en-CA" sz="1600" dirty="0"/>
          </a:p>
          <a:p>
            <a:pPr lvl="1"/>
            <a:endParaRPr lang="en-CA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Aviation </a:t>
            </a:r>
            <a:r>
              <a:rPr lang="en-US" dirty="0" smtClean="0"/>
              <a:t>Unit</a:t>
            </a:r>
            <a:endParaRPr lang="en-CA" dirty="0"/>
          </a:p>
          <a:p>
            <a:pPr lvl="0"/>
            <a:r>
              <a:rPr lang="en-US" dirty="0"/>
              <a:t>Tactical Unmanned Aerial System Unit (TUASU</a:t>
            </a:r>
            <a:r>
              <a:rPr lang="en-US" dirty="0" smtClean="0"/>
              <a:t>)</a:t>
            </a:r>
            <a:endParaRPr lang="en-CA" dirty="0"/>
          </a:p>
          <a:p>
            <a:pPr lvl="0"/>
            <a:r>
              <a:rPr lang="en-US" dirty="0"/>
              <a:t>Signal Company</a:t>
            </a:r>
            <a:endParaRPr lang="en-CA" dirty="0"/>
          </a:p>
          <a:p>
            <a:pPr lvl="0"/>
            <a:r>
              <a:rPr lang="en-US" dirty="0"/>
              <a:t>Canine </a:t>
            </a:r>
            <a:r>
              <a:rPr lang="en-US" dirty="0" smtClean="0"/>
              <a:t>Platoon</a:t>
            </a:r>
            <a:endParaRPr lang="en-CA" dirty="0"/>
          </a:p>
          <a:p>
            <a:pPr lvl="0"/>
            <a:r>
              <a:rPr lang="en-US" dirty="0" smtClean="0"/>
              <a:t>Three Formed </a:t>
            </a:r>
            <a:r>
              <a:rPr lang="en-US" dirty="0"/>
              <a:t>Police Units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" y="516019"/>
            <a:ext cx="2290848" cy="1527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</a:t>
            </a:r>
            <a:r>
              <a:rPr lang="en-US" sz="2400" b="0" dirty="0"/>
              <a:t>(3/4)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Workshops on preparation for the UN PCRS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Hosting Counter-IED courses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Courses for Combat Medics</a:t>
            </a:r>
            <a:endParaRPr lang="en-CA" sz="1600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Training </a:t>
            </a:r>
            <a:r>
              <a:rPr lang="en-US" dirty="0"/>
              <a:t>of officers in Observer, Staff Officers and Protection of Civilians Courses</a:t>
            </a:r>
            <a:endParaRPr lang="en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Riverine </a:t>
            </a:r>
            <a:r>
              <a:rPr lang="en-US" dirty="0" smtClean="0"/>
              <a:t>Platoon</a:t>
            </a:r>
            <a:endParaRPr lang="en-CA" dirty="0"/>
          </a:p>
          <a:p>
            <a:pPr lvl="0"/>
            <a:r>
              <a:rPr lang="en-US" dirty="0"/>
              <a:t>Air Support </a:t>
            </a:r>
            <a:r>
              <a:rPr lang="en-US" dirty="0" smtClean="0"/>
              <a:t>Unit</a:t>
            </a:r>
            <a:endParaRPr lang="en-CA" dirty="0"/>
          </a:p>
          <a:p>
            <a:pPr lvl="0"/>
            <a:r>
              <a:rPr lang="en-US" dirty="0"/>
              <a:t>Explosive Ordnance Disposal Unit (EOD)</a:t>
            </a:r>
            <a:endParaRPr lang="en-CA" dirty="0"/>
          </a:p>
          <a:p>
            <a:r>
              <a:rPr lang="en-US" dirty="0"/>
              <a:t>50 Military Observers/Staff Officers </a:t>
            </a:r>
            <a:r>
              <a:rPr lang="en-US" dirty="0" smtClean="0"/>
              <a:t>pledged </a:t>
            </a:r>
            <a:r>
              <a:rPr lang="en-US" dirty="0"/>
              <a:t>to UNHQ</a:t>
            </a:r>
          </a:p>
        </p:txBody>
      </p:sp>
    </p:spTree>
    <p:extLst>
      <p:ext uri="{BB962C8B-B14F-4D97-AF65-F5344CB8AC3E}">
        <p14:creationId xmlns:p14="http://schemas.microsoft.com/office/powerpoint/2010/main" val="6332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" y="516019"/>
            <a:ext cx="2290848" cy="1527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</a:t>
            </a:r>
            <a:r>
              <a:rPr lang="en-US" sz="2400" b="0" dirty="0"/>
              <a:t>(4/4)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Provision of training teams to other </a:t>
            </a:r>
            <a:r>
              <a:rPr lang="en-US" dirty="0" smtClean="0"/>
              <a:t>Troop </a:t>
            </a:r>
            <a:r>
              <a:rPr lang="en-US" dirty="0"/>
              <a:t>Contributing Countries and UN Training Centers</a:t>
            </a:r>
            <a:endParaRPr lang="en-CA" sz="2133" dirty="0"/>
          </a:p>
          <a:p>
            <a:endParaRPr lang="en-CA" dirty="0"/>
          </a:p>
          <a:p>
            <a:pPr lvl="0"/>
            <a:r>
              <a:rPr lang="en-US" dirty="0"/>
              <a:t>50 Women Staff Officers</a:t>
            </a:r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25922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" y="516019"/>
            <a:ext cx="2290845" cy="152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327" y="1888302"/>
            <a:ext cx="4427437" cy="3645393"/>
          </a:xfrm>
        </p:spPr>
        <p:txBody>
          <a:bodyPr/>
          <a:lstStyle/>
          <a:p>
            <a:r>
              <a:rPr lang="en-US" dirty="0" smtClean="0"/>
              <a:t>5 </a:t>
            </a:r>
            <a:r>
              <a:rPr lang="en-US" dirty="0"/>
              <a:t>women warrant officers for Staff Officer positions at </a:t>
            </a:r>
            <a:r>
              <a:rPr lang="en-US" dirty="0" smtClean="0"/>
              <a:t>any UN </a:t>
            </a:r>
            <a:r>
              <a:rPr lang="en-CA" dirty="0" smtClean="0"/>
              <a:t>missions</a:t>
            </a:r>
            <a:endParaRPr lang="en-CA" dirty="0"/>
          </a:p>
          <a:p>
            <a:endParaRPr lang="en-CA" dirty="0"/>
          </a:p>
          <a:p>
            <a:r>
              <a:rPr lang="en-US" dirty="0"/>
              <a:t>9 women warrant officers and non-commissioned officers, for administrative positions </a:t>
            </a:r>
            <a:r>
              <a:rPr lang="en-US" dirty="0" smtClean="0"/>
              <a:t>at any UN missions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Infantry Company (250 </a:t>
            </a:r>
            <a:r>
              <a:rPr lang="en-US" dirty="0" err="1"/>
              <a:t>pers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23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" y="577740"/>
            <a:ext cx="2417780" cy="12088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Philippines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3 Force HQ Support Units (FHSU)</a:t>
            </a:r>
            <a:endParaRPr lang="en-CA" dirty="0"/>
          </a:p>
          <a:p>
            <a:endParaRPr lang="en-CA" dirty="0"/>
          </a:p>
          <a:p>
            <a:r>
              <a:rPr lang="en-US" dirty="0"/>
              <a:t>90 UN Military Observers/ Staff Officers (30 Female &amp; 60 </a:t>
            </a:r>
            <a:r>
              <a:rPr lang="en-US" dirty="0" smtClean="0"/>
              <a:t>Male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" y="524078"/>
            <a:ext cx="2417779" cy="1511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Military Engineer General Support Unit (up to 50 </a:t>
            </a:r>
            <a:r>
              <a:rPr lang="en-US" dirty="0" err="1"/>
              <a:t>pers</a:t>
            </a:r>
            <a:r>
              <a:rPr lang="en-US" dirty="0"/>
              <a:t>)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Staff </a:t>
            </a:r>
            <a:r>
              <a:rPr lang="en-US" dirty="0" smtClean="0"/>
              <a:t>Officers/Military Observers/Liaison </a:t>
            </a:r>
            <a:r>
              <a:rPr lang="en-US" dirty="0"/>
              <a:t>Officers (up to 30 </a:t>
            </a:r>
            <a:r>
              <a:rPr lang="en-US" dirty="0" err="1"/>
              <a:t>pers</a:t>
            </a:r>
            <a:r>
              <a:rPr lang="en-US" dirty="0"/>
              <a:t>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52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" y="516017"/>
            <a:ext cx="2290845" cy="15272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533" dirty="0"/>
              <a:t>Continue participation in MINUSMA within the Transport Aviation Unit Rotational Concept until 2020 (Smart Pledge)</a:t>
            </a:r>
            <a:endParaRPr lang="en-CA" sz="2533" dirty="0"/>
          </a:p>
          <a:p>
            <a:pPr lvl="0"/>
            <a:r>
              <a:rPr lang="en-US" sz="2533" dirty="0"/>
              <a:t>Continue to keep a Quick Reaction Force in MINUSCA in 2018</a:t>
            </a:r>
          </a:p>
          <a:p>
            <a:pPr lvl="0"/>
            <a:r>
              <a:rPr lang="en-US" sz="2533" dirty="0"/>
              <a:t>Continue to participate in  the EU Training Missions  in Mali and Central African Republic </a:t>
            </a:r>
            <a:endParaRPr lang="en-CA" sz="2533" dirty="0"/>
          </a:p>
          <a:p>
            <a:pPr lvl="0"/>
            <a:r>
              <a:rPr lang="en-US" sz="2533" dirty="0"/>
              <a:t>Continue presence in UNAMA (Afghanistan) and in the Verification Mission in Colombia</a:t>
            </a:r>
          </a:p>
          <a:p>
            <a:r>
              <a:rPr lang="en-US" sz="2533" dirty="0"/>
              <a:t>Contribution to the Trust Fund for Victims of Sexual Exploitation and Abuse</a:t>
            </a:r>
            <a:endParaRPr lang="en-CA" sz="2533" dirty="0"/>
          </a:p>
          <a:p>
            <a:pPr lvl="0"/>
            <a:endParaRPr lang="en-CA" dirty="0"/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2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" y="516017"/>
            <a:ext cx="2290845" cy="152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 of </a:t>
            </a:r>
            <a:r>
              <a:rPr lang="en-US" dirty="0" smtClean="0"/>
              <a:t>Korea </a:t>
            </a:r>
            <a:r>
              <a:rPr lang="en-US" sz="2400" b="0" dirty="0"/>
              <a:t>(1/2)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Increase in the participation of women: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Strive to exceed 15% target of women Military Staff Officers/Observers (2018)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Strive to establish and manage human resources pool for selected women police officers</a:t>
            </a:r>
            <a:endParaRPr lang="en-CA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Engineering Unit </a:t>
            </a:r>
            <a:endParaRPr lang="en-CA" sz="2133" dirty="0"/>
          </a:p>
          <a:p>
            <a:pPr lvl="0"/>
            <a:r>
              <a:rPr lang="en-US" dirty="0"/>
              <a:t>Level 2 Hospital</a:t>
            </a:r>
            <a:r>
              <a:rPr lang="en-CA" dirty="0"/>
              <a:t> - </a:t>
            </a:r>
            <a:r>
              <a:rPr lang="en-US" dirty="0"/>
              <a:t>Facility &amp; Equipment (2018)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Signed MOU with African Union for installation in Mali 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Construction of Facility </a:t>
            </a:r>
            <a:r>
              <a:rPr lang="en-US" dirty="0" smtClean="0"/>
              <a:t>underway</a:t>
            </a:r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30455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2" y="537457"/>
            <a:ext cx="2030372" cy="135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 </a:t>
            </a:r>
            <a:r>
              <a:rPr lang="en-US" sz="2400" b="0" dirty="0"/>
              <a:t>(2/2)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At </a:t>
            </a:r>
            <a:r>
              <a:rPr lang="en-US" dirty="0"/>
              <a:t>least 2 additional women peacekeepers as Military Observers or Staff Officers in 2018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Nuclear Biological Chemical (NBC) team and Staff Officers to UNIFIL (2018) </a:t>
            </a:r>
            <a:endParaRPr lang="en-CA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Renewing pledge for up to 10 Staff Officers and up to 5 Military Observers for MINUSMA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Continued support to the UN in Protection of Civilians training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" y="516017"/>
            <a:ext cx="2290845" cy="152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 of Korea </a:t>
            </a:r>
            <a:r>
              <a:rPr lang="en-US" sz="2400" b="0" dirty="0"/>
              <a:t>(2/2)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Increased financial support: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Conflict Prevention Fund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Peacebuilding </a:t>
            </a:r>
            <a:r>
              <a:rPr lang="en-US" dirty="0"/>
              <a:t>Fund </a:t>
            </a:r>
          </a:p>
        </p:txBody>
      </p:sp>
    </p:spTree>
    <p:extLst>
      <p:ext uri="{BB962C8B-B14F-4D97-AF65-F5344CB8AC3E}">
        <p14:creationId xmlns:p14="http://schemas.microsoft.com/office/powerpoint/2010/main" val="6220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0" y="516015"/>
            <a:ext cx="2290845" cy="15272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Romania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Infantry Company (178 </a:t>
            </a:r>
            <a:r>
              <a:rPr lang="en-US" dirty="0" err="1"/>
              <a:t>pers</a:t>
            </a:r>
            <a:r>
              <a:rPr lang="en-US" dirty="0"/>
              <a:t> with APCs) </a:t>
            </a:r>
            <a:endParaRPr lang="en-CA" dirty="0"/>
          </a:p>
          <a:p>
            <a:pPr lvl="0"/>
            <a:r>
              <a:rPr lang="en-US" dirty="0"/>
              <a:t>Explosive Ordinance Disposal (EOD) Group (30 </a:t>
            </a:r>
            <a:r>
              <a:rPr lang="en-US" dirty="0" err="1"/>
              <a:t>pers</a:t>
            </a:r>
            <a:r>
              <a:rPr lang="en-US" dirty="0"/>
              <a:t> and 4 working dogs) </a:t>
            </a:r>
            <a:endParaRPr lang="en-CA" dirty="0"/>
          </a:p>
          <a:p>
            <a:pPr lvl="0"/>
            <a:r>
              <a:rPr lang="en-US" dirty="0"/>
              <a:t>Transport aircraft (aircrews and technicians) </a:t>
            </a:r>
            <a:endParaRPr lang="en-CA" dirty="0"/>
          </a:p>
          <a:p>
            <a:pPr lvl="0"/>
            <a:r>
              <a:rPr lang="en-US" dirty="0"/>
              <a:t>11 Staff </a:t>
            </a:r>
            <a:r>
              <a:rPr lang="en-US" dirty="0" smtClean="0"/>
              <a:t>Officers</a:t>
            </a:r>
            <a:endParaRPr lang="en-CA" dirty="0"/>
          </a:p>
          <a:p>
            <a:pPr lvl="0"/>
            <a:r>
              <a:rPr lang="en-US" dirty="0"/>
              <a:t>Up to 100 military </a:t>
            </a:r>
            <a:r>
              <a:rPr lang="en-US" dirty="0" smtClean="0"/>
              <a:t>observers</a:t>
            </a:r>
            <a:endParaRPr lang="en-CA" dirty="0"/>
          </a:p>
          <a:p>
            <a:pPr lvl="0"/>
            <a:r>
              <a:rPr lang="en-US" dirty="0"/>
              <a:t>4 transport </a:t>
            </a:r>
            <a:r>
              <a:rPr lang="en-US"/>
              <a:t>helicopters </a:t>
            </a:r>
            <a:r>
              <a:rPr lang="en-US" smtClean="0"/>
              <a:t>starting in 2018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5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" y="516015"/>
            <a:ext cx="2290845" cy="15272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Rwanda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533" dirty="0"/>
              <a:t>Special Operations Forces company to Rapid Deployment Level (2018-19)</a:t>
            </a:r>
          </a:p>
          <a:p>
            <a:pPr marL="0" indent="0">
              <a:buNone/>
            </a:pPr>
            <a:endParaRPr lang="en-CA" sz="2533" dirty="0"/>
          </a:p>
          <a:p>
            <a:pPr lvl="0"/>
            <a:r>
              <a:rPr lang="en-US" sz="2533" dirty="0"/>
              <a:t>Infantry battalion to Rapid Deployment Level (2018-19)</a:t>
            </a:r>
          </a:p>
          <a:p>
            <a:pPr marL="0" indent="0">
              <a:buNone/>
            </a:pPr>
            <a:endParaRPr lang="en-CA" sz="2533" dirty="0"/>
          </a:p>
          <a:p>
            <a:pPr lvl="0"/>
            <a:r>
              <a:rPr lang="en-US" sz="2533" dirty="0"/>
              <a:t>Smart Pledges in partnership with the US for the Rapid Deployment Level (2019-20):</a:t>
            </a:r>
            <a:endParaRPr lang="en-CA" sz="25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Engineering Unit 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Level 2 Hospital</a:t>
            </a:r>
            <a:endParaRPr lang="en-CA" dirty="0"/>
          </a:p>
          <a:p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5367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0" y="516016"/>
            <a:ext cx="2290844" cy="1527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Senegal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327" y="1886845"/>
            <a:ext cx="4247688" cy="3645393"/>
          </a:xfrm>
        </p:spPr>
        <p:txBody>
          <a:bodyPr/>
          <a:lstStyle/>
          <a:p>
            <a:pPr lvl="0"/>
            <a:r>
              <a:rPr lang="en-US" dirty="0"/>
              <a:t>Level 2 </a:t>
            </a:r>
            <a:r>
              <a:rPr lang="en-US" dirty="0" smtClean="0"/>
              <a:t>Hospital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Infantry battalion </a:t>
            </a:r>
            <a:endParaRPr lang="en-US" dirty="0" smtClean="0"/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Formed Police Unit (gendarmerie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Formed Police Unit (police)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Transport Aircraft</a:t>
            </a:r>
          </a:p>
        </p:txBody>
      </p:sp>
    </p:spTree>
    <p:extLst>
      <p:ext uri="{BB962C8B-B14F-4D97-AF65-F5344CB8AC3E}">
        <p14:creationId xmlns:p14="http://schemas.microsoft.com/office/powerpoint/2010/main" val="33675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5" y="589917"/>
            <a:ext cx="2417777" cy="1208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</a:t>
            </a:r>
            <a:r>
              <a:rPr lang="en-US" dirty="0" smtClean="0"/>
              <a:t>Lanka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Female Military Police Company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All-Female Force Protection Company</a:t>
            </a:r>
            <a:endParaRPr lang="en-CA" dirty="0"/>
          </a:p>
          <a:p>
            <a:endParaRPr lang="en-CA" dirty="0"/>
          </a:p>
          <a:p>
            <a:pPr lvl="0"/>
            <a:r>
              <a:rPr lang="en-US" dirty="0"/>
              <a:t>Four MI-17 Helicopters for Mali</a:t>
            </a:r>
            <a:endParaRPr lang="en-CA" dirty="0"/>
          </a:p>
          <a:p>
            <a:endParaRPr lang="en-CA" dirty="0"/>
          </a:p>
          <a:p>
            <a:r>
              <a:rPr lang="en-US" dirty="0"/>
              <a:t>Quick Reaction Force Company</a:t>
            </a:r>
          </a:p>
        </p:txBody>
      </p:sp>
    </p:spTree>
    <p:extLst>
      <p:ext uri="{BB962C8B-B14F-4D97-AF65-F5344CB8AC3E}">
        <p14:creationId xmlns:p14="http://schemas.microsoft.com/office/powerpoint/2010/main" val="13292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5" y="524075"/>
            <a:ext cx="2417777" cy="15111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Sweden </a:t>
            </a:r>
            <a:r>
              <a:rPr lang="en-US" sz="2400" b="0" dirty="0"/>
              <a:t>(1/2)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Infantry </a:t>
            </a:r>
            <a:r>
              <a:rPr lang="en-US" dirty="0" smtClean="0"/>
              <a:t>Company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Nordic Mobile Training Team to support basic training for UN troops in </a:t>
            </a:r>
            <a:r>
              <a:rPr lang="en-US" dirty="0" smtClean="0"/>
              <a:t>MINUSMA</a:t>
            </a:r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4" y="1888303"/>
            <a:ext cx="4444288" cy="3645392"/>
          </a:xfrm>
        </p:spPr>
        <p:txBody>
          <a:bodyPr/>
          <a:lstStyle/>
          <a:p>
            <a:r>
              <a:rPr lang="en-US" dirty="0" smtClean="0"/>
              <a:t>Extended contribution of about 250 personnel to MINUSMA until June 2018</a:t>
            </a:r>
          </a:p>
          <a:p>
            <a:r>
              <a:rPr lang="en-US" dirty="0" smtClean="0"/>
              <a:t>Initial operating </a:t>
            </a:r>
            <a:r>
              <a:rPr lang="en-US" dirty="0"/>
              <a:t>c</a:t>
            </a:r>
            <a:r>
              <a:rPr lang="en-US" dirty="0" smtClean="0"/>
              <a:t>apacity for the multi-national C-130 contribution to MINUSMA </a:t>
            </a:r>
          </a:p>
          <a:p>
            <a:r>
              <a:rPr lang="en-US" dirty="0" smtClean="0"/>
              <a:t>Provided medical expertise</a:t>
            </a:r>
          </a:p>
        </p:txBody>
      </p:sp>
    </p:spTree>
    <p:extLst>
      <p:ext uri="{BB962C8B-B14F-4D97-AF65-F5344CB8AC3E}">
        <p14:creationId xmlns:p14="http://schemas.microsoft.com/office/powerpoint/2010/main" val="32627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5" y="524075"/>
            <a:ext cx="2417777" cy="15111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Sweden </a:t>
            </a:r>
            <a:r>
              <a:rPr lang="en-US" sz="2400" b="0" dirty="0"/>
              <a:t>(2/2)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</a:t>
            </a:r>
            <a:r>
              <a:rPr lang="en-US" dirty="0"/>
              <a:t>the UN with gender competence and training at the Swedish Armed Forces International Centre and the Nordic Centre for Gender in Military Operations</a:t>
            </a:r>
          </a:p>
          <a:p>
            <a:pPr lvl="0"/>
            <a:endParaRPr lang="en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4" y="1888303"/>
            <a:ext cx="4444288" cy="3645392"/>
          </a:xfrm>
        </p:spPr>
        <p:txBody>
          <a:bodyPr/>
          <a:lstStyle/>
          <a:p>
            <a:r>
              <a:rPr lang="en-US" dirty="0" smtClean="0"/>
              <a:t>Soon to reach the UN’s target of 15% women observers and staff officers deployed</a:t>
            </a:r>
          </a:p>
          <a:p>
            <a:r>
              <a:rPr lang="en-US" dirty="0" smtClean="0"/>
              <a:t>Reached the UN’s target of 20% police personnel deployed</a:t>
            </a:r>
          </a:p>
          <a:p>
            <a:r>
              <a:rPr lang="en-US" dirty="0"/>
              <a:t>E</a:t>
            </a:r>
            <a:r>
              <a:rPr lang="en-US" dirty="0" smtClean="0"/>
              <a:t>arly warning radar to MINUSMA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1" y="516016"/>
            <a:ext cx="2290844" cy="1527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Thailand</a:t>
            </a:r>
            <a:r>
              <a:rPr lang="en-US" sz="4800" b="0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Engineer Company deployed to UNMISS in </a:t>
            </a:r>
            <a:r>
              <a:rPr lang="en-US" dirty="0" smtClean="0"/>
              <a:t>2018</a:t>
            </a:r>
            <a:endParaRPr lang="en-CA" dirty="0"/>
          </a:p>
          <a:p>
            <a:pPr lvl="0"/>
            <a:r>
              <a:rPr lang="en-US" dirty="0"/>
              <a:t>Field </a:t>
            </a:r>
            <a:r>
              <a:rPr lang="en-US" dirty="0" smtClean="0"/>
              <a:t>Hospital</a:t>
            </a:r>
            <a:endParaRPr lang="en-CA" dirty="0"/>
          </a:p>
          <a:p>
            <a:pPr lvl="0"/>
            <a:r>
              <a:rPr lang="en-US" dirty="0"/>
              <a:t>Groundwater </a:t>
            </a:r>
            <a:r>
              <a:rPr lang="en-US" dirty="0" smtClean="0"/>
              <a:t>Drilling</a:t>
            </a:r>
            <a:endParaRPr lang="en-CA" dirty="0"/>
          </a:p>
          <a:p>
            <a:pPr lvl="0"/>
            <a:r>
              <a:rPr lang="en-US" dirty="0"/>
              <a:t>Staff Officers pledged at Rapid Deployment </a:t>
            </a:r>
            <a:r>
              <a:rPr lang="en-US" dirty="0" smtClean="0"/>
              <a:t>Level</a:t>
            </a:r>
            <a:endParaRPr lang="en-CA" dirty="0"/>
          </a:p>
          <a:p>
            <a:pPr lvl="0"/>
            <a:r>
              <a:rPr lang="en-US" dirty="0"/>
              <a:t>Hosted a multinational peacekeeping </a:t>
            </a:r>
            <a:r>
              <a:rPr lang="en-US" dirty="0" smtClean="0"/>
              <a:t>exercise</a:t>
            </a:r>
            <a:endParaRPr lang="en-CA" dirty="0"/>
          </a:p>
          <a:p>
            <a:pPr lvl="0"/>
            <a:r>
              <a:rPr lang="en-US" dirty="0"/>
              <a:t>Exchanging instructors and students with many </a:t>
            </a:r>
            <a:r>
              <a:rPr lang="en-US" dirty="0" smtClean="0"/>
              <a:t>countries</a:t>
            </a:r>
            <a:endParaRPr lang="en-CA" dirty="0"/>
          </a:p>
          <a:p>
            <a:pPr lvl="0"/>
            <a:r>
              <a:rPr lang="en-US" dirty="0"/>
              <a:t>Delivering a course in Sustainable Development Approaches to Peacekeeping Operations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55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1" y="516016"/>
            <a:ext cx="2290844" cy="1527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Turkey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Ready to offer training programs for Member States at training facilities in Turkey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46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0" y="516018"/>
            <a:ext cx="2290844" cy="1527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Seven Mi-8 helicopters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Four Mi-24 helicopters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</a:t>
            </a:r>
            <a:r>
              <a:rPr lang="en-US" dirty="0" smtClean="0"/>
              <a:t>contingents (400 </a:t>
            </a:r>
            <a:r>
              <a:rPr lang="en-US" dirty="0"/>
              <a:t>military </a:t>
            </a:r>
            <a:r>
              <a:rPr lang="en-US" dirty="0" err="1" smtClean="0"/>
              <a:t>pers</a:t>
            </a:r>
            <a:r>
              <a:rPr lang="en-US" dirty="0" smtClean="0"/>
              <a:t>) </a:t>
            </a:r>
            <a:endParaRPr lang="en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Seven Mi-8 </a:t>
            </a:r>
            <a:r>
              <a:rPr lang="en-US" dirty="0" smtClean="0"/>
              <a:t>helicopters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Four Mi-24 </a:t>
            </a:r>
            <a:r>
              <a:rPr lang="en-US" dirty="0" smtClean="0"/>
              <a:t>helicopters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</a:t>
            </a:r>
            <a:r>
              <a:rPr lang="en-US" dirty="0" smtClean="0"/>
              <a:t>contingents (400 </a:t>
            </a:r>
            <a:r>
              <a:rPr lang="en-US" dirty="0"/>
              <a:t>military </a:t>
            </a:r>
            <a:r>
              <a:rPr lang="en-US" dirty="0" err="1" smtClean="0"/>
              <a:t>pers</a:t>
            </a:r>
            <a:r>
              <a:rPr lang="en-US" dirty="0" smtClean="0"/>
              <a:t>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2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1" y="549939"/>
            <a:ext cx="2142015" cy="1285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 </a:t>
            </a:r>
            <a:r>
              <a:rPr lang="en-US" sz="2400" b="0" dirty="0"/>
              <a:t>(1/3) </a:t>
            </a:r>
            <a:r>
              <a:rPr lang="en-US" dirty="0" smtClean="0"/>
              <a:t>	 		 	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Smart Pledges: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Infantry Battalion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Combat Logistic Battalion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Special Force Company 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Explosive Ordnance Disposal Company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Engineer Construction Company 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Transportation Company 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Signal Intelligence Company </a:t>
            </a:r>
            <a:endParaRPr lang="en-CA" sz="1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At Rapid Deployment Level: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Engineer Company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Level 2 Hospital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Signal Company</a:t>
            </a:r>
            <a:endParaRPr lang="en-CA" sz="1600" dirty="0"/>
          </a:p>
          <a:p>
            <a:endParaRPr lang="en-CA" sz="1867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1" y="516016"/>
            <a:ext cx="2290844" cy="15272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Uganda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Engineer Company (Smart Pledge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Formed Police Unit (All-Female or Mixed Unit – Smart Pledge)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Special Forces </a:t>
            </a:r>
            <a:r>
              <a:rPr lang="en-US" dirty="0" smtClean="0"/>
              <a:t>Company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Infantry Battalion (Smart Pledge)</a:t>
            </a:r>
          </a:p>
        </p:txBody>
      </p:sp>
    </p:spTree>
    <p:extLst>
      <p:ext uri="{BB962C8B-B14F-4D97-AF65-F5344CB8AC3E}">
        <p14:creationId xmlns:p14="http://schemas.microsoft.com/office/powerpoint/2010/main" val="16441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0327" y="2216149"/>
            <a:ext cx="3860607" cy="442627"/>
          </a:xfrm>
          <a:prstGeom prst="rect">
            <a:avLst/>
          </a:prstGeom>
          <a:gradFill flip="none" rotWithShape="1">
            <a:gsLst>
              <a:gs pos="33000">
                <a:srgbClr val="29F105"/>
              </a:gs>
              <a:gs pos="100000">
                <a:srgbClr val="29F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240327" y="2214145"/>
            <a:ext cx="23765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Century Gothic"/>
                <a:cs typeface="Century Gothic"/>
              </a:rPr>
              <a:t>NEW PLEDGES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178669" y="349401"/>
            <a:ext cx="8706544" cy="12101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533" dirty="0"/>
              <a:t>United Kingdom of Great Britain and Northern Ireland </a:t>
            </a:r>
            <a:r>
              <a:rPr lang="en-US" sz="4533" b="0" dirty="0"/>
              <a:t>	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240327" y="2658774"/>
            <a:ext cx="4247688" cy="364539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455613" indent="-1698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b="0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Launch of the WPS Chiefs of </a:t>
            </a:r>
            <a:r>
              <a:rPr lang="en-US" sz="2400" dirty="0" err="1"/>
              <a:t>Defence</a:t>
            </a:r>
            <a:r>
              <a:rPr lang="en-US" sz="2400" dirty="0"/>
              <a:t> Network</a:t>
            </a:r>
            <a:endParaRPr lang="en-CA" sz="24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667764" y="2658775"/>
            <a:ext cx="4170149" cy="364539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455613" indent="-1698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b="0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One year extension of engineering support to UNMISS</a:t>
            </a:r>
          </a:p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67765" y="2216149"/>
            <a:ext cx="4021887" cy="442627"/>
          </a:xfrm>
          <a:prstGeom prst="rect">
            <a:avLst/>
          </a:prstGeom>
          <a:gradFill flip="none" rotWithShape="1">
            <a:gsLst>
              <a:gs pos="33000">
                <a:srgbClr val="FD8A0F"/>
              </a:gs>
              <a:gs pos="100000">
                <a:srgbClr val="FD8A0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7667764" y="2214145"/>
            <a:ext cx="375698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Century Gothic"/>
                <a:cs typeface="Century Gothic"/>
              </a:rPr>
              <a:t>PLEDGES ADVANCED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5" y="529012"/>
            <a:ext cx="2417777" cy="1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4" y="516015"/>
            <a:ext cx="2290841" cy="1527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Republic of Tanzania </a:t>
            </a:r>
            <a:r>
              <a:rPr lang="en-US" b="0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Quick Reaction Force </a:t>
            </a:r>
            <a:r>
              <a:rPr lang="en-US" dirty="0" smtClean="0"/>
              <a:t>Company</a:t>
            </a:r>
            <a:endParaRPr lang="en-CA" dirty="0"/>
          </a:p>
          <a:p>
            <a:pPr lvl="0"/>
            <a:r>
              <a:rPr lang="en-US" dirty="0"/>
              <a:t>Female Engagement Platoon in each </a:t>
            </a:r>
            <a:r>
              <a:rPr lang="en-US" dirty="0" smtClean="0"/>
              <a:t>battalion</a:t>
            </a:r>
            <a:endParaRPr lang="en-CA" dirty="0"/>
          </a:p>
          <a:p>
            <a:pPr lvl="0"/>
            <a:r>
              <a:rPr lang="en-US" dirty="0"/>
              <a:t>Military, police and correctional staff officers to be deployed to various UN missions</a:t>
            </a:r>
            <a:endParaRPr lang="en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Infantry </a:t>
            </a:r>
            <a:r>
              <a:rPr lang="en-US" dirty="0" smtClean="0"/>
              <a:t>Battalion</a:t>
            </a:r>
            <a:endParaRPr lang="en-CA" dirty="0"/>
          </a:p>
          <a:p>
            <a:pPr lvl="0"/>
            <a:r>
              <a:rPr lang="en-US" dirty="0"/>
              <a:t>Combat Engineer Company </a:t>
            </a:r>
            <a:endParaRPr lang="en-CA" dirty="0"/>
          </a:p>
          <a:p>
            <a:pPr lvl="0"/>
            <a:r>
              <a:rPr lang="en-US" dirty="0"/>
              <a:t>Military &amp; Police units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" y="582043"/>
            <a:ext cx="2417775" cy="127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of America </a:t>
            </a:r>
            <a:r>
              <a:rPr lang="en-US" sz="2400" b="0" dirty="0"/>
              <a:t>(1/5)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Medical training and support to UN </a:t>
            </a:r>
            <a:r>
              <a:rPr lang="en-US" dirty="0" smtClean="0"/>
              <a:t>HQ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Bolster UN planning and coordination </a:t>
            </a:r>
            <a:r>
              <a:rPr lang="en-US" dirty="0" smtClean="0"/>
              <a:t>to </a:t>
            </a:r>
            <a:r>
              <a:rPr lang="en-US" dirty="0"/>
              <a:t>support </a:t>
            </a:r>
            <a:r>
              <a:rPr lang="en-US" dirty="0" smtClean="0"/>
              <a:t>UN SG’s </a:t>
            </a:r>
            <a:r>
              <a:rPr lang="en-US" dirty="0"/>
              <a:t>reform efforts</a:t>
            </a:r>
            <a:endParaRPr lang="en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3" y="1888303"/>
            <a:ext cx="4434295" cy="3645392"/>
          </a:xfrm>
        </p:spPr>
        <p:txBody>
          <a:bodyPr/>
          <a:lstStyle/>
          <a:p>
            <a:r>
              <a:rPr lang="en-CA" dirty="0"/>
              <a:t>Provided pre-deployment and specialized training to over 50 </a:t>
            </a:r>
            <a:r>
              <a:rPr lang="en-CA" dirty="0" smtClean="0"/>
              <a:t>TCCs/PCCs	 </a:t>
            </a:r>
            <a:endParaRPr lang="en-CA" dirty="0"/>
          </a:p>
          <a:p>
            <a:r>
              <a:rPr lang="en-CA" dirty="0"/>
              <a:t>Placed 54 staff officers in critical </a:t>
            </a:r>
            <a:r>
              <a:rPr lang="en-CA" dirty="0" smtClean="0"/>
              <a:t>missions</a:t>
            </a:r>
            <a:endParaRPr lang="en-CA" dirty="0"/>
          </a:p>
          <a:p>
            <a:r>
              <a:rPr lang="en-CA" dirty="0"/>
              <a:t>Deployed two 10-person  Sector Advisory Teams to </a:t>
            </a:r>
            <a:r>
              <a:rPr lang="en-CA" dirty="0" smtClean="0"/>
              <a:t>MINUSMA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" y="582043"/>
            <a:ext cx="2417775" cy="127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of </a:t>
            </a:r>
            <a:r>
              <a:rPr lang="en-US" dirty="0" smtClean="0"/>
              <a:t>America </a:t>
            </a:r>
            <a:r>
              <a:rPr lang="en-US" sz="2400" b="0" dirty="0"/>
              <a:t>(2/5)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equipment, training, and sustainment to TCCs for critical enabling </a:t>
            </a:r>
            <a:r>
              <a:rPr lang="en-US" dirty="0" smtClean="0"/>
              <a:t>capabilities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pre-deployment equipment to enhance operational </a:t>
            </a:r>
            <a:r>
              <a:rPr lang="en-US" dirty="0" smtClean="0"/>
              <a:t>readiness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Provided specialized training in Rapid Deployment, EOD Manual Development, Lessons Learned, Table Top Exercises, Senior Mission Leadership, and Strategic </a:t>
            </a:r>
            <a:r>
              <a:rPr lang="en-CA" dirty="0" smtClean="0"/>
              <a:t>Messaging</a:t>
            </a:r>
            <a:endParaRPr lang="en-CA" dirty="0"/>
          </a:p>
          <a:p>
            <a:r>
              <a:rPr lang="en-CA" dirty="0"/>
              <a:t>Provided in-mission mentoring in </a:t>
            </a:r>
            <a:r>
              <a:rPr lang="en-CA" dirty="0" smtClean="0"/>
              <a:t>MINUSMA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" y="582043"/>
            <a:ext cx="2417775" cy="127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of </a:t>
            </a:r>
            <a:r>
              <a:rPr lang="en-US" dirty="0" smtClean="0"/>
              <a:t>America </a:t>
            </a:r>
            <a:r>
              <a:rPr lang="en-US" sz="2400" b="0" dirty="0"/>
              <a:t>(3/5)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326" y="1888302"/>
            <a:ext cx="4534572" cy="3645393"/>
          </a:xfrm>
        </p:spPr>
        <p:txBody>
          <a:bodyPr/>
          <a:lstStyle/>
          <a:p>
            <a:r>
              <a:rPr lang="en-US" dirty="0"/>
              <a:t>Support Rwanda’s pledges of rapidly deployable </a:t>
            </a:r>
            <a:r>
              <a:rPr lang="en-US" dirty="0" smtClean="0"/>
              <a:t>units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Reinforce in-mission mentoring by deploying U.S. trainers to UN </a:t>
            </a:r>
            <a:r>
              <a:rPr lang="en-US" dirty="0" smtClean="0"/>
              <a:t>peacekeeping operations </a:t>
            </a:r>
            <a:r>
              <a:rPr lang="en-US" dirty="0"/>
              <a:t>for short duration to address key </a:t>
            </a:r>
            <a:r>
              <a:rPr lang="en-US" dirty="0" smtClean="0"/>
              <a:t>gaps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Developed course in coordination with the UN to train National Investigative Officers to properly address </a:t>
            </a:r>
            <a:r>
              <a:rPr lang="en-CA" dirty="0" smtClean="0"/>
              <a:t>SEA</a:t>
            </a:r>
          </a:p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  <a:p>
            <a:r>
              <a:rPr lang="en-CA" dirty="0"/>
              <a:t>Developed open source GIS Situational Awareness Tools </a:t>
            </a:r>
            <a:r>
              <a:rPr lang="en-CA" dirty="0" err="1"/>
              <a:t>GeoShape</a:t>
            </a:r>
            <a:r>
              <a:rPr lang="en-CA" dirty="0"/>
              <a:t> and </a:t>
            </a:r>
            <a:r>
              <a:rPr lang="en-CA" dirty="0" smtClean="0"/>
              <a:t>Arbiter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" y="582043"/>
            <a:ext cx="2417775" cy="127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of America </a:t>
            </a:r>
            <a:r>
              <a:rPr lang="en-US" sz="2400" b="0" dirty="0"/>
              <a:t>(4/5)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coordination with the UN, provide communications assessment and support package to enhance a targeted </a:t>
            </a:r>
            <a:r>
              <a:rPr lang="en-US" dirty="0" smtClean="0"/>
              <a:t>peacekeeping operation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67763" y="1888303"/>
            <a:ext cx="4524236" cy="3645392"/>
          </a:xfrm>
        </p:spPr>
        <p:txBody>
          <a:bodyPr/>
          <a:lstStyle/>
          <a:p>
            <a:r>
              <a:rPr lang="en-CA" dirty="0"/>
              <a:t>Delivered Radio Interoperability System to MONUSCO and UN Signals </a:t>
            </a:r>
            <a:r>
              <a:rPr lang="en-CA" dirty="0" smtClean="0"/>
              <a:t>Academy</a:t>
            </a:r>
            <a:endParaRPr lang="en-CA" dirty="0"/>
          </a:p>
          <a:p>
            <a:r>
              <a:rPr lang="en-CA" dirty="0"/>
              <a:t>Deploying environmental friendly technology to optimize water use, waste management, and power generation in </a:t>
            </a:r>
            <a:r>
              <a:rPr lang="en-CA" dirty="0" smtClean="0"/>
              <a:t>peacekeeping operations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" y="582043"/>
            <a:ext cx="2417775" cy="127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of </a:t>
            </a:r>
            <a:r>
              <a:rPr lang="en-US" dirty="0" smtClean="0"/>
              <a:t>America </a:t>
            </a:r>
            <a:r>
              <a:rPr lang="en-US" sz="2400" b="0" dirty="0"/>
              <a:t>(5/5)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Provided pre-positioned equipment to support rapid deployment in </a:t>
            </a:r>
            <a:r>
              <a:rPr lang="en-CA" dirty="0" smtClean="0"/>
              <a:t>Africa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Provided C-IED training in MINUSMA and </a:t>
            </a:r>
            <a:r>
              <a:rPr lang="en-CA" dirty="0" smtClean="0"/>
              <a:t>AMISOM</a:t>
            </a:r>
          </a:p>
          <a:p>
            <a:endParaRPr lang="en-CA" dirty="0"/>
          </a:p>
          <a:p>
            <a:r>
              <a:rPr lang="en-CA" dirty="0"/>
              <a:t>Signed Acquisition Cross Servicing Agreement with the </a:t>
            </a:r>
            <a:r>
              <a:rPr lang="en-CA" dirty="0" smtClean="0"/>
              <a:t>UN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4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Uruguay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Riverine Company, with over 10% women personnel</a:t>
            </a:r>
          </a:p>
          <a:p>
            <a:r>
              <a:rPr lang="en-US" dirty="0" smtClean="0"/>
              <a:t>15 Staff Officers</a:t>
            </a:r>
          </a:p>
          <a:p>
            <a:r>
              <a:rPr lang="en-US" dirty="0" smtClean="0"/>
              <a:t>20 Military Observers</a:t>
            </a:r>
          </a:p>
          <a:p>
            <a:r>
              <a:rPr lang="en-US" dirty="0" smtClean="0"/>
              <a:t>1 Canine Unit</a:t>
            </a:r>
          </a:p>
          <a:p>
            <a:r>
              <a:rPr lang="en-US" dirty="0" smtClean="0"/>
              <a:t>3 Water Plants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715064" y="1888303"/>
            <a:ext cx="4170149" cy="3645392"/>
          </a:xfrm>
        </p:spPr>
        <p:txBody>
          <a:bodyPr/>
          <a:lstStyle/>
          <a:p>
            <a:r>
              <a:rPr lang="en-US" dirty="0"/>
              <a:t>Infantry </a:t>
            </a:r>
            <a:r>
              <a:rPr lang="en-US" dirty="0" smtClean="0"/>
              <a:t>Battalion</a:t>
            </a:r>
            <a:endParaRPr lang="en-US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4" y="480213"/>
            <a:ext cx="2280301" cy="15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4" y="516014"/>
            <a:ext cx="2290841" cy="1527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Vietnam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Replacing the UK’s Level 2 Field Hospital in UNMISS in 2018 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Engineering company (de-mining)</a:t>
            </a:r>
          </a:p>
        </p:txBody>
      </p:sp>
    </p:spTree>
    <p:extLst>
      <p:ext uri="{BB962C8B-B14F-4D97-AF65-F5344CB8AC3E}">
        <p14:creationId xmlns:p14="http://schemas.microsoft.com/office/powerpoint/2010/main" val="33117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1" y="549939"/>
            <a:ext cx="2142015" cy="1285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Bangladesh </a:t>
            </a:r>
            <a:r>
              <a:rPr lang="en-US" sz="2400" b="0" dirty="0"/>
              <a:t>(2/3)  </a:t>
            </a:r>
            <a:r>
              <a:rPr lang="en-US" dirty="0" smtClean="0"/>
              <a:t>	 		 	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Bangladesh Formed Police Unit (BANFPU)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Police Guard Unit (PGU</a:t>
            </a:r>
            <a:r>
              <a:rPr lang="en-US" dirty="0" smtClean="0"/>
              <a:t>)</a:t>
            </a:r>
            <a:endParaRPr lang="en-CA" sz="1600" dirty="0"/>
          </a:p>
          <a:p>
            <a:pPr marL="380990" lvl="1" indent="0">
              <a:buNone/>
            </a:pPr>
            <a:endParaRPr lang="en-CA" sz="2133" dirty="0"/>
          </a:p>
          <a:p>
            <a:pPr lvl="0"/>
            <a:r>
              <a:rPr lang="en-US" dirty="0"/>
              <a:t>Other new pledges: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Infantry Battalion (BANBAT)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Quick Reaction Force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Special Operation Forces (BANSOF</a:t>
            </a:r>
            <a:r>
              <a:rPr lang="en-US" dirty="0" smtClean="0"/>
              <a:t>)</a:t>
            </a:r>
            <a:endParaRPr lang="en-CA" sz="1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Deployed to various UN missions: </a:t>
            </a:r>
            <a:endParaRPr lang="en-CA" sz="2133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Infantry Battalion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Engineer Company </a:t>
            </a:r>
            <a:endParaRPr lang="en-CA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Formed Police Unit</a:t>
            </a:r>
            <a:endParaRPr lang="en-CA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5" y="516015"/>
            <a:ext cx="2290840" cy="15272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Zambia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Rapid Deployable Battalion (Smart Pledge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Medium Utility Helicopter Unit of </a:t>
            </a:r>
            <a:r>
              <a:rPr lang="en-US" dirty="0" smtClean="0"/>
              <a:t>three </a:t>
            </a:r>
            <a:r>
              <a:rPr lang="en-US" dirty="0"/>
              <a:t>MI-17 </a:t>
            </a:r>
            <a:r>
              <a:rPr lang="en-US" dirty="0" smtClean="0"/>
              <a:t>Helicopters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Special Forces </a:t>
            </a:r>
            <a:r>
              <a:rPr lang="en-US" dirty="0" smtClean="0"/>
              <a:t>Company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3 Female Engagement Teams</a:t>
            </a:r>
          </a:p>
        </p:txBody>
      </p:sp>
    </p:spTree>
    <p:extLst>
      <p:ext uri="{BB962C8B-B14F-4D97-AF65-F5344CB8AC3E}">
        <p14:creationId xmlns:p14="http://schemas.microsoft.com/office/powerpoint/2010/main" val="11163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3276</Words>
  <Application>Microsoft Office PowerPoint</Application>
  <PresentationFormat>Widescreen</PresentationFormat>
  <Paragraphs>613</Paragraphs>
  <Slides>90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ＭＳ Ｐゴシック</vt:lpstr>
      <vt:lpstr>Arial</vt:lpstr>
      <vt:lpstr>Calibri</vt:lpstr>
      <vt:lpstr>Century Gothic</vt:lpstr>
      <vt:lpstr>Wingdings</vt:lpstr>
      <vt:lpstr>1_Office Theme</vt:lpstr>
      <vt:lpstr>2_Office Theme</vt:lpstr>
      <vt:lpstr>Argentina (1/2)</vt:lpstr>
      <vt:lpstr>Argentina (2/2) </vt:lpstr>
      <vt:lpstr>Armenia </vt:lpstr>
      <vt:lpstr>Australia (1/2)  </vt:lpstr>
      <vt:lpstr>Australia (2/2)  </vt:lpstr>
      <vt:lpstr>Austria (1/2)</vt:lpstr>
      <vt:lpstr>Austria (2/2) </vt:lpstr>
      <vt:lpstr>Bangladesh (1/3)       </vt:lpstr>
      <vt:lpstr>Bangladesh (2/3)        </vt:lpstr>
      <vt:lpstr>Bangladesh (3/3)       </vt:lpstr>
      <vt:lpstr>Belgium </vt:lpstr>
      <vt:lpstr>Benin</vt:lpstr>
      <vt:lpstr>Bhutan</vt:lpstr>
      <vt:lpstr>Cambodia </vt:lpstr>
      <vt:lpstr>Cameroon</vt:lpstr>
      <vt:lpstr>Canada</vt:lpstr>
      <vt:lpstr>Chile (1/2)</vt:lpstr>
      <vt:lpstr>Chile (2/2)</vt:lpstr>
      <vt:lpstr>China (1/3)</vt:lpstr>
      <vt:lpstr>China (2/3)</vt:lpstr>
      <vt:lpstr>China (3/3)</vt:lpstr>
      <vt:lpstr>Colombia</vt:lpstr>
      <vt:lpstr>Croatia</vt:lpstr>
      <vt:lpstr>Czech Republic</vt:lpstr>
      <vt:lpstr>Egypt (1/3) </vt:lpstr>
      <vt:lpstr>Egypt (2/3)</vt:lpstr>
      <vt:lpstr>Egypt (3/3) </vt:lpstr>
      <vt:lpstr>Ethiopia </vt:lpstr>
      <vt:lpstr>European Union (1/2)</vt:lpstr>
      <vt:lpstr>European Union (2/2)</vt:lpstr>
      <vt:lpstr>Fiji </vt:lpstr>
      <vt:lpstr>Finland  </vt:lpstr>
      <vt:lpstr>France (1/2)</vt:lpstr>
      <vt:lpstr>France (2/2)</vt:lpstr>
      <vt:lpstr>Gambia</vt:lpstr>
      <vt:lpstr>Germany</vt:lpstr>
      <vt:lpstr>Ghana</vt:lpstr>
      <vt:lpstr>India (1/3)</vt:lpstr>
      <vt:lpstr>India (2/3)</vt:lpstr>
      <vt:lpstr>India (3/3)</vt:lpstr>
      <vt:lpstr>Indonesia</vt:lpstr>
      <vt:lpstr>Ireland</vt:lpstr>
      <vt:lpstr>Italy (1/2)</vt:lpstr>
      <vt:lpstr>Italy (2/2)</vt:lpstr>
      <vt:lpstr>Japan (1/2)</vt:lpstr>
      <vt:lpstr>Japan (2/2)</vt:lpstr>
      <vt:lpstr>Jordan</vt:lpstr>
      <vt:lpstr>Kazakhstan</vt:lpstr>
      <vt:lpstr>Kenya</vt:lpstr>
      <vt:lpstr>Lithuania</vt:lpstr>
      <vt:lpstr>Mexico</vt:lpstr>
      <vt:lpstr>Mongolia</vt:lpstr>
      <vt:lpstr>Morocco</vt:lpstr>
      <vt:lpstr>NATO</vt:lpstr>
      <vt:lpstr>Nepal (1/2)</vt:lpstr>
      <vt:lpstr>Nepal (2/2)</vt:lpstr>
      <vt:lpstr>Netherlands (1/2)</vt:lpstr>
      <vt:lpstr>Netherlands (2/2)</vt:lpstr>
      <vt:lpstr>Nigeria </vt:lpstr>
      <vt:lpstr>Norway </vt:lpstr>
      <vt:lpstr>Pakistan (1/4) </vt:lpstr>
      <vt:lpstr>Pakistan (2/4) </vt:lpstr>
      <vt:lpstr>Pakistan (3/4) </vt:lpstr>
      <vt:lpstr>Pakistan (4/4) </vt:lpstr>
      <vt:lpstr>Peru</vt:lpstr>
      <vt:lpstr>Philippines </vt:lpstr>
      <vt:lpstr>Poland</vt:lpstr>
      <vt:lpstr>Portugal  </vt:lpstr>
      <vt:lpstr>Republic of Korea (1/2) </vt:lpstr>
      <vt:lpstr>Republic of Korea (2/2)</vt:lpstr>
      <vt:lpstr>Romania </vt:lpstr>
      <vt:lpstr>Rwanda</vt:lpstr>
      <vt:lpstr>Senegal</vt:lpstr>
      <vt:lpstr>Sri Lanka </vt:lpstr>
      <vt:lpstr>Sweden (1/2)</vt:lpstr>
      <vt:lpstr>Sweden (2/2) </vt:lpstr>
      <vt:lpstr>Thailand </vt:lpstr>
      <vt:lpstr>Turkey </vt:lpstr>
      <vt:lpstr>Ukraine </vt:lpstr>
      <vt:lpstr>Uganda </vt:lpstr>
      <vt:lpstr>PowerPoint Presentation</vt:lpstr>
      <vt:lpstr>United Republic of Tanzania  </vt:lpstr>
      <vt:lpstr>United States of America (1/5)</vt:lpstr>
      <vt:lpstr>United States of America (2/5) </vt:lpstr>
      <vt:lpstr>United States of America (3/5) </vt:lpstr>
      <vt:lpstr>United States of America (4/5)</vt:lpstr>
      <vt:lpstr>United States of America (5/5) </vt:lpstr>
      <vt:lpstr>Uruguay </vt:lpstr>
      <vt:lpstr>Vietnam</vt:lpstr>
      <vt:lpstr>Zambia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1A: Smart Pledges</dc:title>
  <dc:creator>Swietlicki.A</dc:creator>
  <cp:lastModifiedBy>lepine.d</cp:lastModifiedBy>
  <cp:revision>25</cp:revision>
  <dcterms:created xsi:type="dcterms:W3CDTF">2017-11-15T04:39:40Z</dcterms:created>
  <dcterms:modified xsi:type="dcterms:W3CDTF">2017-11-28T17:13:42Z</dcterms:modified>
</cp:coreProperties>
</file>