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6" r:id="rId1"/>
  </p:sldMasterIdLst>
  <p:notesMasterIdLst>
    <p:notesMasterId r:id="rId93"/>
  </p:notesMasterIdLst>
  <p:sldIdLst>
    <p:sldId id="316" r:id="rId2"/>
    <p:sldId id="281" r:id="rId3"/>
    <p:sldId id="282" r:id="rId4"/>
    <p:sldId id="289" r:id="rId5"/>
    <p:sldId id="331" r:id="rId6"/>
    <p:sldId id="332" r:id="rId7"/>
    <p:sldId id="321" r:id="rId8"/>
    <p:sldId id="322" r:id="rId9"/>
    <p:sldId id="323" r:id="rId10"/>
    <p:sldId id="258" r:id="rId11"/>
    <p:sldId id="259" r:id="rId12"/>
    <p:sldId id="260" r:id="rId13"/>
    <p:sldId id="261" r:id="rId14"/>
    <p:sldId id="336" r:id="rId15"/>
    <p:sldId id="350" r:id="rId16"/>
    <p:sldId id="349" r:id="rId17"/>
    <p:sldId id="283" r:id="rId18"/>
    <p:sldId id="279" r:id="rId19"/>
    <p:sldId id="360" r:id="rId20"/>
    <p:sldId id="361" r:id="rId21"/>
    <p:sldId id="344" r:id="rId22"/>
    <p:sldId id="345" r:id="rId23"/>
    <p:sldId id="346" r:id="rId24"/>
    <p:sldId id="352" r:id="rId25"/>
    <p:sldId id="362" r:id="rId26"/>
    <p:sldId id="292" r:id="rId27"/>
    <p:sldId id="293" r:id="rId28"/>
    <p:sldId id="294" r:id="rId29"/>
    <p:sldId id="274" r:id="rId30"/>
    <p:sldId id="275" r:id="rId31"/>
    <p:sldId id="276" r:id="rId32"/>
    <p:sldId id="277" r:id="rId33"/>
    <p:sldId id="278" r:id="rId34"/>
    <p:sldId id="262" r:id="rId35"/>
    <p:sldId id="354" r:id="rId36"/>
    <p:sldId id="263" r:id="rId37"/>
    <p:sldId id="264" r:id="rId38"/>
    <p:sldId id="314" r:id="rId39"/>
    <p:sldId id="315" r:id="rId40"/>
    <p:sldId id="353" r:id="rId41"/>
    <p:sldId id="351" r:id="rId42"/>
    <p:sldId id="285" r:id="rId43"/>
    <p:sldId id="286" r:id="rId44"/>
    <p:sldId id="280" r:id="rId45"/>
    <p:sldId id="320" r:id="rId46"/>
    <p:sldId id="290" r:id="rId47"/>
    <p:sldId id="291" r:id="rId48"/>
    <p:sldId id="312" r:id="rId49"/>
    <p:sldId id="313" r:id="rId50"/>
    <p:sldId id="299" r:id="rId51"/>
    <p:sldId id="265" r:id="rId52"/>
    <p:sldId id="324" r:id="rId53"/>
    <p:sldId id="266" r:id="rId54"/>
    <p:sldId id="284" r:id="rId55"/>
    <p:sldId id="319" r:id="rId56"/>
    <p:sldId id="309" r:id="rId57"/>
    <p:sldId id="317" r:id="rId58"/>
    <p:sldId id="318" r:id="rId59"/>
    <p:sldId id="365" r:id="rId60"/>
    <p:sldId id="366" r:id="rId61"/>
    <p:sldId id="325" r:id="rId62"/>
    <p:sldId id="304" r:id="rId63"/>
    <p:sldId id="340" r:id="rId64"/>
    <p:sldId id="341" r:id="rId65"/>
    <p:sldId id="342" r:id="rId66"/>
    <p:sldId id="343" r:id="rId67"/>
    <p:sldId id="267" r:id="rId68"/>
    <p:sldId id="268" r:id="rId69"/>
    <p:sldId id="356" r:id="rId70"/>
    <p:sldId id="297" r:id="rId71"/>
    <p:sldId id="300" r:id="rId72"/>
    <p:sldId id="329" r:id="rId73"/>
    <p:sldId id="301" r:id="rId74"/>
    <p:sldId id="302" r:id="rId75"/>
    <p:sldId id="303" r:id="rId76"/>
    <p:sldId id="287" r:id="rId77"/>
    <p:sldId id="306" r:id="rId78"/>
    <p:sldId id="257" r:id="rId79"/>
    <p:sldId id="330" r:id="rId80"/>
    <p:sldId id="295" r:id="rId81"/>
    <p:sldId id="355" r:id="rId82"/>
    <p:sldId id="310" r:id="rId83"/>
    <p:sldId id="311" r:id="rId84"/>
    <p:sldId id="270" r:id="rId85"/>
    <p:sldId id="337" r:id="rId86"/>
    <p:sldId id="333" r:id="rId87"/>
    <p:sldId id="347" r:id="rId88"/>
    <p:sldId id="348" r:id="rId89"/>
    <p:sldId id="335" r:id="rId90"/>
    <p:sldId id="271" r:id="rId91"/>
    <p:sldId id="288" r:id="rId9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1601" autoAdjust="0"/>
    <p:restoredTop sz="86354" autoAdjust="0"/>
  </p:normalViewPr>
  <p:slideViewPr>
    <p:cSldViewPr snapToGrid="0">
      <p:cViewPr varScale="1">
        <p:scale>
          <a:sx n="48" d="100"/>
          <a:sy n="48" d="100"/>
        </p:scale>
        <p:origin x="66" y="372"/>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CCC139C-5104-4F41-92F7-75C4BE9D35F0}" type="datetimeFigureOut">
              <a:rPr lang="en-US" smtClean="0"/>
              <a:t>11/28/2017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29E61C5-D8B2-4B64-94A0-BB04370048D8}" type="slidenum">
              <a:rPr lang="en-US" smtClean="0"/>
              <a:t>‹#›</a:t>
            </a:fld>
            <a:endParaRPr lang="en-US"/>
          </a:p>
        </p:txBody>
      </p:sp>
    </p:spTree>
    <p:extLst>
      <p:ext uri="{BB962C8B-B14F-4D97-AF65-F5344CB8AC3E}">
        <p14:creationId xmlns:p14="http://schemas.microsoft.com/office/powerpoint/2010/main" val="8403323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429E61C5-D8B2-4B64-94A0-BB04370048D8}" type="slidenum">
              <a:rPr lang="en-US" smtClean="0"/>
              <a:t>1</a:t>
            </a:fld>
            <a:endParaRPr lang="en-US"/>
          </a:p>
        </p:txBody>
      </p:sp>
    </p:spTree>
    <p:extLst>
      <p:ext uri="{BB962C8B-B14F-4D97-AF65-F5344CB8AC3E}">
        <p14:creationId xmlns:p14="http://schemas.microsoft.com/office/powerpoint/2010/main" val="15510564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1BBF89CE-544E-2648-831B-7CFE96A69E3E}" type="slidenum">
              <a:rPr lang="en-US" smtClean="0">
                <a:solidFill>
                  <a:prstClr val="black"/>
                </a:solidFill>
              </a:rPr>
              <a:pPr/>
              <a:t>48</a:t>
            </a:fld>
            <a:endParaRPr lang="en-US">
              <a:solidFill>
                <a:prstClr val="black"/>
              </a:solidFill>
            </a:endParaRPr>
          </a:p>
        </p:txBody>
      </p:sp>
    </p:spTree>
    <p:extLst>
      <p:ext uri="{BB962C8B-B14F-4D97-AF65-F5344CB8AC3E}">
        <p14:creationId xmlns:p14="http://schemas.microsoft.com/office/powerpoint/2010/main" val="24591676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1BBF89CE-544E-2648-831B-7CFE96A69E3E}" type="slidenum">
              <a:rPr lang="en-US" smtClean="0">
                <a:solidFill>
                  <a:prstClr val="black"/>
                </a:solidFill>
              </a:rPr>
              <a:pPr/>
              <a:t>49</a:t>
            </a:fld>
            <a:endParaRPr lang="en-US">
              <a:solidFill>
                <a:prstClr val="black"/>
              </a:solidFill>
            </a:endParaRPr>
          </a:p>
        </p:txBody>
      </p:sp>
    </p:spTree>
    <p:extLst>
      <p:ext uri="{BB962C8B-B14F-4D97-AF65-F5344CB8AC3E}">
        <p14:creationId xmlns:p14="http://schemas.microsoft.com/office/powerpoint/2010/main" val="34014619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BF89CE-544E-2648-831B-7CFE96A69E3E}" type="slidenum">
              <a:rPr lang="en-US" smtClean="0">
                <a:solidFill>
                  <a:prstClr val="black"/>
                </a:solidFill>
              </a:rPr>
              <a:pPr/>
              <a:t>75</a:t>
            </a:fld>
            <a:endParaRPr lang="en-US">
              <a:solidFill>
                <a:prstClr val="black"/>
              </a:solidFill>
            </a:endParaRPr>
          </a:p>
        </p:txBody>
      </p:sp>
    </p:spTree>
    <p:extLst>
      <p:ext uri="{BB962C8B-B14F-4D97-AF65-F5344CB8AC3E}">
        <p14:creationId xmlns:p14="http://schemas.microsoft.com/office/powerpoint/2010/main" val="11090212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1BBF89CE-544E-2648-831B-7CFE96A69E3E}" type="slidenum">
              <a:rPr lang="en-US" smtClean="0">
                <a:solidFill>
                  <a:prstClr val="black"/>
                </a:solidFill>
              </a:rPr>
              <a:pPr/>
              <a:t>87</a:t>
            </a:fld>
            <a:endParaRPr lang="en-US">
              <a:solidFill>
                <a:prstClr val="black"/>
              </a:solidFill>
            </a:endParaRPr>
          </a:p>
        </p:txBody>
      </p:sp>
    </p:spTree>
    <p:extLst>
      <p:ext uri="{BB962C8B-B14F-4D97-AF65-F5344CB8AC3E}">
        <p14:creationId xmlns:p14="http://schemas.microsoft.com/office/powerpoint/2010/main" val="38935791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1BBF89CE-544E-2648-831B-7CFE96A69E3E}" type="slidenum">
              <a:rPr lang="en-US" smtClean="0">
                <a:solidFill>
                  <a:prstClr val="black"/>
                </a:solidFill>
              </a:rPr>
              <a:pPr/>
              <a:t>88</a:t>
            </a:fld>
            <a:endParaRPr lang="en-US">
              <a:solidFill>
                <a:prstClr val="black"/>
              </a:solidFill>
            </a:endParaRPr>
          </a:p>
        </p:txBody>
      </p:sp>
    </p:spTree>
    <p:extLst>
      <p:ext uri="{BB962C8B-B14F-4D97-AF65-F5344CB8AC3E}">
        <p14:creationId xmlns:p14="http://schemas.microsoft.com/office/powerpoint/2010/main" val="7817918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0" name="Rectangle 9"/>
          <p:cNvSpPr/>
          <p:nvPr userDrawn="1"/>
        </p:nvSpPr>
        <p:spPr>
          <a:xfrm>
            <a:off x="3263817" y="1445677"/>
            <a:ext cx="4021887" cy="442627"/>
          </a:xfrm>
          <a:prstGeom prst="rect">
            <a:avLst/>
          </a:prstGeom>
          <a:gradFill flip="none" rotWithShape="1">
            <a:gsLst>
              <a:gs pos="33000">
                <a:srgbClr val="FD8A0F"/>
              </a:gs>
              <a:gs pos="100000">
                <a:srgbClr val="FD8A0F">
                  <a:alpha val="0"/>
                </a:srgbClr>
              </a:gs>
            </a:gsLst>
            <a:lin ang="0" scaled="1"/>
            <a:tileRect/>
          </a:gra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609585"/>
            <a:endParaRPr lang="en-US" sz="2400">
              <a:solidFill>
                <a:prstClr val="white"/>
              </a:solidFill>
            </a:endParaRPr>
          </a:p>
        </p:txBody>
      </p:sp>
      <p:sp>
        <p:nvSpPr>
          <p:cNvPr id="2" name="Title 1"/>
          <p:cNvSpPr>
            <a:spLocks noGrp="1"/>
          </p:cNvSpPr>
          <p:nvPr>
            <p:ph type="title"/>
          </p:nvPr>
        </p:nvSpPr>
        <p:spPr/>
        <p:txBody>
          <a:bodyPr/>
          <a:lstStyle/>
          <a:p>
            <a:r>
              <a:rPr lang="en-CA" dirty="0" smtClean="0"/>
              <a:t>Click to edit Master title style</a:t>
            </a:r>
            <a:endParaRPr lang="en-US" dirty="0"/>
          </a:p>
        </p:txBody>
      </p:sp>
      <p:sp>
        <p:nvSpPr>
          <p:cNvPr id="3" name="Content Placeholder 2"/>
          <p:cNvSpPr>
            <a:spLocks noGrp="1"/>
          </p:cNvSpPr>
          <p:nvPr>
            <p:ph idx="1"/>
          </p:nvPr>
        </p:nvSpPr>
        <p:spPr>
          <a:xfrm>
            <a:off x="3263815" y="1893655"/>
            <a:ext cx="8466667" cy="3621123"/>
          </a:xfrm>
        </p:spPr>
        <p:txBody>
          <a:bodyPr/>
          <a:lstStyle/>
          <a:p>
            <a:pPr lvl="0"/>
            <a:r>
              <a:rPr lang="en-CA" dirty="0" smtClean="0"/>
              <a:t>Click to edit Master text styles</a:t>
            </a:r>
          </a:p>
          <a:p>
            <a:pPr lvl="1"/>
            <a:r>
              <a:rPr lang="en-CA" dirty="0" smtClean="0"/>
              <a:t>Second level</a:t>
            </a:r>
            <a:endParaRPr lang="en-US" dirty="0"/>
          </a:p>
        </p:txBody>
      </p:sp>
      <p:sp>
        <p:nvSpPr>
          <p:cNvPr id="8" name="TextBox 7"/>
          <p:cNvSpPr txBox="1"/>
          <p:nvPr userDrawn="1"/>
        </p:nvSpPr>
        <p:spPr>
          <a:xfrm>
            <a:off x="3263816" y="1452855"/>
            <a:ext cx="4756427" cy="420564"/>
          </a:xfrm>
          <a:prstGeom prst="rect">
            <a:avLst/>
          </a:prstGeom>
          <a:noFill/>
        </p:spPr>
        <p:txBody>
          <a:bodyPr wrap="square" rtlCol="0">
            <a:spAutoFit/>
          </a:bodyPr>
          <a:lstStyle/>
          <a:p>
            <a:pPr defTabSz="609585"/>
            <a:r>
              <a:rPr lang="en-US" sz="2133" b="1" dirty="0">
                <a:solidFill>
                  <a:prstClr val="white"/>
                </a:solidFill>
                <a:latin typeface="Century Gothic"/>
                <a:cs typeface="Century Gothic"/>
              </a:rPr>
              <a:t>ENGAGEMENTS AVANCÉS</a:t>
            </a:r>
          </a:p>
        </p:txBody>
      </p:sp>
    </p:spTree>
    <p:extLst>
      <p:ext uri="{BB962C8B-B14F-4D97-AF65-F5344CB8AC3E}">
        <p14:creationId xmlns:p14="http://schemas.microsoft.com/office/powerpoint/2010/main" val="2174469169"/>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11" name="Rectangle 10"/>
          <p:cNvSpPr/>
          <p:nvPr userDrawn="1"/>
        </p:nvSpPr>
        <p:spPr>
          <a:xfrm>
            <a:off x="7667765" y="1445677"/>
            <a:ext cx="4021887" cy="442627"/>
          </a:xfrm>
          <a:prstGeom prst="rect">
            <a:avLst/>
          </a:prstGeom>
          <a:gradFill flip="none" rotWithShape="1">
            <a:gsLst>
              <a:gs pos="33000">
                <a:srgbClr val="FD8A0F"/>
              </a:gs>
              <a:gs pos="100000">
                <a:srgbClr val="FD8A0F">
                  <a:alpha val="0"/>
                </a:srgbClr>
              </a:gs>
            </a:gsLst>
            <a:lin ang="0" scaled="1"/>
            <a:tileRect/>
          </a:gra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609585"/>
            <a:endParaRPr lang="en-US" sz="2400">
              <a:solidFill>
                <a:prstClr val="white"/>
              </a:solidFill>
            </a:endParaRPr>
          </a:p>
        </p:txBody>
      </p:sp>
      <p:sp>
        <p:nvSpPr>
          <p:cNvPr id="9" name="Rectangle 8"/>
          <p:cNvSpPr/>
          <p:nvPr userDrawn="1"/>
        </p:nvSpPr>
        <p:spPr>
          <a:xfrm>
            <a:off x="7667763" y="1445677"/>
            <a:ext cx="3506612" cy="442627"/>
          </a:xfrm>
          <a:prstGeom prst="rect">
            <a:avLst/>
          </a:prstGeom>
          <a:gradFill flip="none" rotWithShape="1">
            <a:gsLst>
              <a:gs pos="33000">
                <a:srgbClr val="FD8A0F"/>
              </a:gs>
              <a:gs pos="100000">
                <a:srgbClr val="FD8A0F">
                  <a:alpha val="0"/>
                </a:srgbClr>
              </a:gs>
            </a:gsLst>
            <a:lin ang="0" scaled="1"/>
            <a:tileRect/>
          </a:gra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609585"/>
            <a:endParaRPr lang="en-US" sz="2400">
              <a:solidFill>
                <a:prstClr val="white"/>
              </a:solidFill>
            </a:endParaRPr>
          </a:p>
        </p:txBody>
      </p:sp>
      <p:sp>
        <p:nvSpPr>
          <p:cNvPr id="2" name="Title 1"/>
          <p:cNvSpPr>
            <a:spLocks noGrp="1"/>
          </p:cNvSpPr>
          <p:nvPr>
            <p:ph type="title"/>
          </p:nvPr>
        </p:nvSpPr>
        <p:spPr>
          <a:xfrm>
            <a:off x="3178669" y="349401"/>
            <a:ext cx="8706544" cy="1210129"/>
          </a:xfrm>
        </p:spPr>
        <p:txBody>
          <a:bodyPr/>
          <a:lstStyle>
            <a:lvl1pPr>
              <a:defRPr sz="4533"/>
            </a:lvl1pPr>
          </a:lstStyle>
          <a:p>
            <a:r>
              <a:rPr lang="en-CA" dirty="0" smtClean="0"/>
              <a:t>Click to edit Master title style</a:t>
            </a:r>
            <a:endParaRPr lang="en-US" dirty="0"/>
          </a:p>
        </p:txBody>
      </p:sp>
      <p:sp>
        <p:nvSpPr>
          <p:cNvPr id="3" name="Content Placeholder 2"/>
          <p:cNvSpPr>
            <a:spLocks noGrp="1"/>
          </p:cNvSpPr>
          <p:nvPr>
            <p:ph idx="1"/>
          </p:nvPr>
        </p:nvSpPr>
        <p:spPr>
          <a:xfrm>
            <a:off x="3240327" y="1888302"/>
            <a:ext cx="4247688" cy="3645393"/>
          </a:xfrm>
        </p:spPr>
        <p:txBody>
          <a:bodyPr>
            <a:noAutofit/>
          </a:bodyPr>
          <a:lstStyle/>
          <a:p>
            <a:pPr lvl="0"/>
            <a:r>
              <a:rPr lang="en-CA" dirty="0" smtClean="0"/>
              <a:t>Click to edit Master text styles</a:t>
            </a:r>
          </a:p>
          <a:p>
            <a:pPr lvl="1"/>
            <a:r>
              <a:rPr lang="en-CA" dirty="0" smtClean="0"/>
              <a:t>Second level</a:t>
            </a:r>
            <a:endParaRPr lang="en-US" dirty="0"/>
          </a:p>
        </p:txBody>
      </p:sp>
      <p:sp>
        <p:nvSpPr>
          <p:cNvPr id="7" name="Rectangle 6"/>
          <p:cNvSpPr/>
          <p:nvPr userDrawn="1"/>
        </p:nvSpPr>
        <p:spPr>
          <a:xfrm>
            <a:off x="3240327" y="1445677"/>
            <a:ext cx="4247688" cy="442627"/>
          </a:xfrm>
          <a:prstGeom prst="rect">
            <a:avLst/>
          </a:prstGeom>
          <a:gradFill flip="none" rotWithShape="1">
            <a:gsLst>
              <a:gs pos="33000">
                <a:srgbClr val="29F105"/>
              </a:gs>
              <a:gs pos="100000">
                <a:srgbClr val="29F105">
                  <a:alpha val="0"/>
                </a:srgbClr>
              </a:gs>
            </a:gsLst>
            <a:lin ang="0" scaled="1"/>
            <a:tileRect/>
          </a:gra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609585"/>
            <a:endParaRPr lang="en-US" sz="2400">
              <a:solidFill>
                <a:prstClr val="white"/>
              </a:solidFill>
            </a:endParaRPr>
          </a:p>
        </p:txBody>
      </p:sp>
      <p:sp>
        <p:nvSpPr>
          <p:cNvPr id="8" name="TextBox 7"/>
          <p:cNvSpPr txBox="1"/>
          <p:nvPr userDrawn="1"/>
        </p:nvSpPr>
        <p:spPr>
          <a:xfrm>
            <a:off x="3240325" y="1438046"/>
            <a:ext cx="4247689" cy="420564"/>
          </a:xfrm>
          <a:prstGeom prst="rect">
            <a:avLst/>
          </a:prstGeom>
          <a:noFill/>
        </p:spPr>
        <p:txBody>
          <a:bodyPr wrap="square" rtlCol="0">
            <a:spAutoFit/>
          </a:bodyPr>
          <a:lstStyle/>
          <a:p>
            <a:pPr defTabSz="609585"/>
            <a:r>
              <a:rPr lang="en-US" sz="2133" b="1" dirty="0">
                <a:solidFill>
                  <a:prstClr val="white"/>
                </a:solidFill>
                <a:latin typeface="Century Gothic"/>
                <a:cs typeface="Century Gothic"/>
              </a:rPr>
              <a:t>NOUVEAUX ENGAGEMENTS</a:t>
            </a:r>
          </a:p>
        </p:txBody>
      </p:sp>
      <p:sp>
        <p:nvSpPr>
          <p:cNvPr id="6" name="TextBox 5"/>
          <p:cNvSpPr txBox="1"/>
          <p:nvPr userDrawn="1"/>
        </p:nvSpPr>
        <p:spPr>
          <a:xfrm>
            <a:off x="7667763" y="1438045"/>
            <a:ext cx="3700660" cy="748795"/>
          </a:xfrm>
          <a:prstGeom prst="rect">
            <a:avLst/>
          </a:prstGeom>
          <a:noFill/>
        </p:spPr>
        <p:txBody>
          <a:bodyPr wrap="square" rtlCol="0">
            <a:spAutoFit/>
          </a:bodyPr>
          <a:lstStyle/>
          <a:p>
            <a:pPr defTabSz="609585">
              <a:defRPr/>
            </a:pPr>
            <a:r>
              <a:rPr lang="en-US" sz="2133" b="1" dirty="0">
                <a:solidFill>
                  <a:prstClr val="white"/>
                </a:solidFill>
                <a:latin typeface="Century Gothic"/>
                <a:cs typeface="Century Gothic"/>
              </a:rPr>
              <a:t>ENGAGEMENTS AVANCÉS</a:t>
            </a:r>
          </a:p>
          <a:p>
            <a:pPr defTabSz="609585"/>
            <a:endParaRPr lang="en-US" sz="2133" b="1" dirty="0">
              <a:solidFill>
                <a:prstClr val="white"/>
              </a:solidFill>
              <a:latin typeface="Century Gothic"/>
              <a:cs typeface="Century Gothic"/>
            </a:endParaRPr>
          </a:p>
        </p:txBody>
      </p:sp>
      <p:sp>
        <p:nvSpPr>
          <p:cNvPr id="5" name="Text Placeholder 4"/>
          <p:cNvSpPr>
            <a:spLocks noGrp="1"/>
          </p:cNvSpPr>
          <p:nvPr>
            <p:ph type="body" sz="quarter" idx="11"/>
          </p:nvPr>
        </p:nvSpPr>
        <p:spPr>
          <a:xfrm>
            <a:off x="7667764" y="1888303"/>
            <a:ext cx="4170149" cy="3645392"/>
          </a:xfrm>
        </p:spPr>
        <p:txBody>
          <a:bodyPr>
            <a:noAutofit/>
          </a:bodyPr>
          <a:lstStyle/>
          <a:p>
            <a:pPr lvl="0"/>
            <a:r>
              <a:rPr lang="en-CA" dirty="0" smtClean="0"/>
              <a:t>Click to edit Master text styles</a:t>
            </a:r>
          </a:p>
          <a:p>
            <a:pPr lvl="1"/>
            <a:r>
              <a:rPr lang="en-CA" dirty="0" smtClean="0"/>
              <a:t>Second level</a:t>
            </a:r>
          </a:p>
        </p:txBody>
      </p:sp>
    </p:spTree>
    <p:extLst>
      <p:ext uri="{BB962C8B-B14F-4D97-AF65-F5344CB8AC3E}">
        <p14:creationId xmlns:p14="http://schemas.microsoft.com/office/powerpoint/2010/main" val="113513555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Content Placeholder 2"/>
          <p:cNvSpPr>
            <a:spLocks noGrp="1"/>
          </p:cNvSpPr>
          <p:nvPr>
            <p:ph idx="1"/>
          </p:nvPr>
        </p:nvSpPr>
        <p:spPr>
          <a:xfrm>
            <a:off x="3263815" y="1878844"/>
            <a:ext cx="8466667" cy="3550800"/>
          </a:xfrm>
        </p:spPr>
        <p:txBody>
          <a:bodyPr/>
          <a:lstStyle/>
          <a:p>
            <a:pPr lvl="0"/>
            <a:r>
              <a:rPr lang="en-CA" dirty="0" smtClean="0"/>
              <a:t>Click to edit Master text styles</a:t>
            </a:r>
          </a:p>
          <a:p>
            <a:pPr lvl="1"/>
            <a:r>
              <a:rPr lang="en-CA" dirty="0" smtClean="0"/>
              <a:t>Second level</a:t>
            </a:r>
            <a:endParaRPr lang="en-US" dirty="0"/>
          </a:p>
        </p:txBody>
      </p:sp>
      <p:sp>
        <p:nvSpPr>
          <p:cNvPr id="7" name="Rectangle 6"/>
          <p:cNvSpPr/>
          <p:nvPr userDrawn="1"/>
        </p:nvSpPr>
        <p:spPr>
          <a:xfrm>
            <a:off x="3263815" y="1436217"/>
            <a:ext cx="4435755" cy="442627"/>
          </a:xfrm>
          <a:prstGeom prst="rect">
            <a:avLst/>
          </a:prstGeom>
          <a:gradFill flip="none" rotWithShape="1">
            <a:gsLst>
              <a:gs pos="33000">
                <a:srgbClr val="29F105"/>
              </a:gs>
              <a:gs pos="100000">
                <a:srgbClr val="29F105">
                  <a:alpha val="0"/>
                </a:srgbClr>
              </a:gs>
            </a:gsLst>
            <a:lin ang="0" scaled="1"/>
            <a:tileRect/>
          </a:gra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609585"/>
            <a:endParaRPr lang="en-US" sz="2400">
              <a:solidFill>
                <a:prstClr val="white"/>
              </a:solidFill>
            </a:endParaRPr>
          </a:p>
        </p:txBody>
      </p:sp>
      <p:sp>
        <p:nvSpPr>
          <p:cNvPr id="8" name="TextBox 7"/>
          <p:cNvSpPr txBox="1"/>
          <p:nvPr userDrawn="1"/>
        </p:nvSpPr>
        <p:spPr>
          <a:xfrm>
            <a:off x="3263815" y="1438045"/>
            <a:ext cx="4009355" cy="420564"/>
          </a:xfrm>
          <a:prstGeom prst="rect">
            <a:avLst/>
          </a:prstGeom>
          <a:noFill/>
        </p:spPr>
        <p:txBody>
          <a:bodyPr wrap="square" rtlCol="0">
            <a:spAutoFit/>
          </a:bodyPr>
          <a:lstStyle/>
          <a:p>
            <a:pPr defTabSz="609585"/>
            <a:r>
              <a:rPr lang="en-US" sz="2133" b="1" dirty="0">
                <a:solidFill>
                  <a:prstClr val="white"/>
                </a:solidFill>
                <a:latin typeface="Century Gothic"/>
                <a:cs typeface="Century Gothic"/>
              </a:rPr>
              <a:t>NOUVEAUX ENGAGEMENTS</a:t>
            </a:r>
          </a:p>
        </p:txBody>
      </p:sp>
    </p:spTree>
    <p:extLst>
      <p:ext uri="{BB962C8B-B14F-4D97-AF65-F5344CB8AC3E}">
        <p14:creationId xmlns:p14="http://schemas.microsoft.com/office/powerpoint/2010/main" val="658759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1607476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Custom Layout">
    <p:bg>
      <p:bgPr>
        <a:blipFill dpi="0" rotWithShape="1">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4791222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a:srcRect/>
          <a:stretch>
            <a:fillRect/>
          </a:stretch>
        </a:blipFill>
        <a:effectLst/>
      </p:bgPr>
    </p:bg>
    <p:spTree>
      <p:nvGrpSpPr>
        <p:cNvPr id="1" name=""/>
        <p:cNvGrpSpPr/>
        <p:nvPr/>
      </p:nvGrpSpPr>
      <p:grpSpPr>
        <a:xfrm>
          <a:off x="0" y="0"/>
          <a:ext cx="0" cy="0"/>
          <a:chOff x="0" y="0"/>
          <a:chExt cx="0" cy="0"/>
        </a:xfrm>
      </p:grpSpPr>
      <p:sp>
        <p:nvSpPr>
          <p:cNvPr id="4" name="Rectangle 3"/>
          <p:cNvSpPr/>
          <p:nvPr userDrawn="1"/>
        </p:nvSpPr>
        <p:spPr>
          <a:xfrm>
            <a:off x="0" y="-1"/>
            <a:ext cx="12192000" cy="2076671"/>
          </a:xfrm>
          <a:prstGeom prst="rect">
            <a:avLst/>
          </a:prstGeom>
          <a:gradFill flip="none" rotWithShape="1">
            <a:gsLst>
              <a:gs pos="51000">
                <a:schemeClr val="accent1">
                  <a:lumMod val="75000"/>
                  <a:alpha val="41000"/>
                </a:schemeClr>
              </a:gs>
              <a:gs pos="100000">
                <a:schemeClr val="accent1">
                  <a:lumMod val="75000"/>
                  <a:alpha val="0"/>
                </a:schemeClr>
              </a:gs>
            </a:gsLst>
            <a:lin ang="54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r>
              <a:rPr lang="en-US" sz="2400" dirty="0">
                <a:solidFill>
                  <a:prstClr val="white"/>
                </a:solidFill>
              </a:rPr>
              <a:t>  </a:t>
            </a:r>
          </a:p>
        </p:txBody>
      </p:sp>
      <p:sp>
        <p:nvSpPr>
          <p:cNvPr id="2" name="Title Placeholder 1"/>
          <p:cNvSpPr>
            <a:spLocks noGrp="1"/>
          </p:cNvSpPr>
          <p:nvPr>
            <p:ph type="title"/>
          </p:nvPr>
        </p:nvSpPr>
        <p:spPr>
          <a:xfrm>
            <a:off x="3159751" y="357573"/>
            <a:ext cx="8570731" cy="1203212"/>
          </a:xfrm>
          <a:prstGeom prst="rect">
            <a:avLst/>
          </a:prstGeom>
        </p:spPr>
        <p:txBody>
          <a:bodyPr vert="horz" lIns="91440" tIns="45720" rIns="91440" bIns="45720" rtlCol="0" anchor="t" anchorCtr="0">
            <a:noAutofit/>
          </a:bodyPr>
          <a:lstStyle/>
          <a:p>
            <a:r>
              <a:rPr lang="en-CA" dirty="0" smtClean="0"/>
              <a:t>Click to edit Master title style</a:t>
            </a:r>
            <a:endParaRPr lang="en-US" dirty="0"/>
          </a:p>
        </p:txBody>
      </p:sp>
      <p:sp>
        <p:nvSpPr>
          <p:cNvPr id="3" name="Text Placeholder 2"/>
          <p:cNvSpPr>
            <a:spLocks noGrp="1"/>
          </p:cNvSpPr>
          <p:nvPr>
            <p:ph type="body" idx="1"/>
          </p:nvPr>
        </p:nvSpPr>
        <p:spPr>
          <a:xfrm>
            <a:off x="3263816" y="1890562"/>
            <a:ext cx="8188785" cy="3453948"/>
          </a:xfrm>
          <a:prstGeom prst="rect">
            <a:avLst/>
          </a:prstGeom>
        </p:spPr>
        <p:txBody>
          <a:bodyPr vert="horz" lIns="91440" tIns="45720" rIns="91440" bIns="45720" rtlCol="0">
            <a:normAutofit/>
          </a:bodyPr>
          <a:lstStyle/>
          <a:p>
            <a:pPr lvl="0"/>
            <a:r>
              <a:rPr lang="en-CA" dirty="0" smtClean="0"/>
              <a:t>Click to edit Master text styles</a:t>
            </a:r>
          </a:p>
          <a:p>
            <a:pPr lvl="1"/>
            <a:r>
              <a:rPr lang="en-CA" dirty="0" smtClean="0"/>
              <a:t>Second level</a:t>
            </a:r>
          </a:p>
          <a:p>
            <a:pPr lvl="2"/>
            <a:endParaRPr lang="en-CA" dirty="0" smtClean="0"/>
          </a:p>
        </p:txBody>
      </p:sp>
    </p:spTree>
    <p:extLst>
      <p:ext uri="{BB962C8B-B14F-4D97-AF65-F5344CB8AC3E}">
        <p14:creationId xmlns:p14="http://schemas.microsoft.com/office/powerpoint/2010/main" val="2471652384"/>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Lst>
  <p:timing>
    <p:tnLst>
      <p:par>
        <p:cTn id="1" dur="indefinite" restart="never" nodeType="tmRoot"/>
      </p:par>
    </p:tnLst>
  </p:timing>
  <p:txStyles>
    <p:titleStyle>
      <a:lvl1pPr algn="l" defTabSz="609585" rtl="0" eaLnBrk="1" latinLnBrk="0" hangingPunct="1">
        <a:spcBef>
          <a:spcPct val="0"/>
        </a:spcBef>
        <a:buNone/>
        <a:defRPr sz="4533" b="1" i="0" kern="1200">
          <a:solidFill>
            <a:schemeClr val="bg1"/>
          </a:solidFill>
          <a:latin typeface="Century Gothic"/>
          <a:ea typeface="+mj-ea"/>
          <a:cs typeface="Century Gothic"/>
        </a:defRPr>
      </a:lvl1pPr>
    </p:titleStyle>
    <p:bodyStyle>
      <a:lvl1pPr marL="380990" indent="-380990" algn="l" defTabSz="609585" rtl="0" eaLnBrk="1" latinLnBrk="0" hangingPunct="1">
        <a:spcBef>
          <a:spcPts val="800"/>
        </a:spcBef>
        <a:buFont typeface="Arial"/>
        <a:buChar char="•"/>
        <a:defRPr sz="2400" b="0" i="0" kern="1200">
          <a:solidFill>
            <a:srgbClr val="FFFFFF"/>
          </a:solidFill>
          <a:latin typeface="Century Gothic"/>
          <a:ea typeface="+mn-ea"/>
          <a:cs typeface="Century Gothic"/>
        </a:defRPr>
      </a:lvl1pPr>
      <a:lvl2pPr marL="607469" indent="-226478" algn="l" defTabSz="609585" rtl="0" eaLnBrk="1" latinLnBrk="0" hangingPunct="1">
        <a:lnSpc>
          <a:spcPct val="100000"/>
        </a:lnSpc>
        <a:spcBef>
          <a:spcPts val="800"/>
        </a:spcBef>
        <a:buFont typeface="Arial"/>
        <a:buChar char="•"/>
        <a:defRPr sz="1867" b="0" i="0" kern="1200">
          <a:solidFill>
            <a:srgbClr val="FFFFFF"/>
          </a:solidFill>
          <a:latin typeface="Century Gothic"/>
          <a:ea typeface="+mn-ea"/>
          <a:cs typeface="Century Gothic"/>
        </a:defRPr>
      </a:lvl2pPr>
      <a:lvl3pPr marL="1219170" indent="0" algn="l" defTabSz="609585" rtl="0" eaLnBrk="1" latinLnBrk="0" hangingPunct="1">
        <a:spcBef>
          <a:spcPct val="20000"/>
        </a:spcBef>
        <a:buFont typeface="Arial"/>
        <a:buNone/>
        <a:defRPr sz="3200" b="1" i="0" kern="1200">
          <a:solidFill>
            <a:srgbClr val="FFFFFF"/>
          </a:solidFill>
          <a:latin typeface="Century Gothic"/>
          <a:ea typeface="+mn-ea"/>
          <a:cs typeface="Century Gothic"/>
        </a:defRPr>
      </a:lvl3pPr>
      <a:lvl4pPr marL="2133547" indent="-304792" algn="l" defTabSz="609585" rtl="0" eaLnBrk="1" latinLnBrk="0" hangingPunct="1">
        <a:spcBef>
          <a:spcPct val="20000"/>
        </a:spcBef>
        <a:buFont typeface="Arial"/>
        <a:buChar char="–"/>
        <a:defRPr sz="2667" b="1" i="0" kern="1200">
          <a:solidFill>
            <a:srgbClr val="FFFFFF"/>
          </a:solidFill>
          <a:latin typeface="Century Gothic"/>
          <a:ea typeface="+mn-ea"/>
          <a:cs typeface="Century Gothic"/>
        </a:defRPr>
      </a:lvl4pPr>
      <a:lvl5pPr marL="2743131" indent="-304792" algn="l" defTabSz="609585" rtl="0" eaLnBrk="1" latinLnBrk="0" hangingPunct="1">
        <a:spcBef>
          <a:spcPct val="20000"/>
        </a:spcBef>
        <a:buFont typeface="Arial"/>
        <a:buChar char="»"/>
        <a:defRPr sz="2667" b="1" i="0" kern="1200">
          <a:solidFill>
            <a:srgbClr val="FFFFFF"/>
          </a:solidFill>
          <a:latin typeface="Century Gothic"/>
          <a:ea typeface="+mn-ea"/>
          <a:cs typeface="Century Gothic"/>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3.xml"/></Relationships>
</file>

<file path=ppt/slides/_rels/slide82.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62.gif"/><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88.xml.rels><?xml version="1.0" encoding="UTF-8" standalone="yes"?>
<Relationships xmlns="http://schemas.openxmlformats.org/package/2006/relationships"><Relationship Id="rId3" Type="http://schemas.openxmlformats.org/officeDocument/2006/relationships/image" Target="../media/image62.gif"/><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2" Type="http://schemas.openxmlformats.org/officeDocument/2006/relationships/image" Target="../media/image63.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2" Type="http://schemas.openxmlformats.org/officeDocument/2006/relationships/image" Target="../media/image65.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7382" y="552508"/>
            <a:ext cx="2304255" cy="1382552"/>
          </a:xfrm>
          <a:prstGeom prst="rect">
            <a:avLst/>
          </a:prstGeom>
        </p:spPr>
      </p:pic>
      <p:sp>
        <p:nvSpPr>
          <p:cNvPr id="2" name="Title 1"/>
          <p:cNvSpPr>
            <a:spLocks noGrp="1"/>
          </p:cNvSpPr>
          <p:nvPr>
            <p:ph type="title"/>
          </p:nvPr>
        </p:nvSpPr>
        <p:spPr/>
        <p:txBody>
          <a:bodyPr/>
          <a:lstStyle/>
          <a:p>
            <a:r>
              <a:rPr lang="en-US" dirty="0" err="1" smtClean="0"/>
              <a:t>Allemagne</a:t>
            </a:r>
            <a:endParaRPr lang="en-US" dirty="0"/>
          </a:p>
        </p:txBody>
      </p:sp>
      <p:sp>
        <p:nvSpPr>
          <p:cNvPr id="5" name="Content Placeholder 4"/>
          <p:cNvSpPr>
            <a:spLocks noGrp="1"/>
          </p:cNvSpPr>
          <p:nvPr>
            <p:ph idx="1"/>
          </p:nvPr>
        </p:nvSpPr>
        <p:spPr/>
        <p:txBody>
          <a:bodyPr>
            <a:normAutofit/>
          </a:bodyPr>
          <a:lstStyle/>
          <a:p>
            <a:r>
              <a:rPr lang="fr-CA" dirty="0"/>
              <a:t>Cours dans le but d’améliorer l’efficacité opérationnelle par la présence de femmes gardiennes de la </a:t>
            </a:r>
            <a:r>
              <a:rPr lang="fr-CA" dirty="0" smtClean="0"/>
              <a:t>paix</a:t>
            </a:r>
            <a:endParaRPr lang="en-CA" dirty="0"/>
          </a:p>
        </p:txBody>
      </p:sp>
      <p:sp>
        <p:nvSpPr>
          <p:cNvPr id="3" name="Text Placeholder 2"/>
          <p:cNvSpPr>
            <a:spLocks noGrp="1"/>
          </p:cNvSpPr>
          <p:nvPr>
            <p:ph type="body" sz="quarter" idx="11"/>
          </p:nvPr>
        </p:nvSpPr>
        <p:spPr/>
        <p:txBody>
          <a:bodyPr/>
          <a:lstStyle/>
          <a:p>
            <a:r>
              <a:rPr lang="fr-CA" sz="2000" dirty="0"/>
              <a:t>Équipes de formation mobiles pour l’instruction préalable au </a:t>
            </a:r>
            <a:r>
              <a:rPr lang="fr-CA" sz="2000" dirty="0" smtClean="0"/>
              <a:t>déploiement</a:t>
            </a:r>
          </a:p>
          <a:p>
            <a:r>
              <a:rPr lang="fr-CA" sz="2000" dirty="0" smtClean="0"/>
              <a:t>13 capacités militaires de haut niveau pour les opérations de maintien de la paix, incluant le transport aérien, la reconnaissance, CIMIC, le déminage et un hôpital de campagne niveau 3 </a:t>
            </a:r>
            <a:endParaRPr lang="en-CA" sz="2000" dirty="0"/>
          </a:p>
        </p:txBody>
      </p:sp>
    </p:spTree>
    <p:extLst>
      <p:ext uri="{BB962C8B-B14F-4D97-AF65-F5344CB8AC3E}">
        <p14:creationId xmlns:p14="http://schemas.microsoft.com/office/powerpoint/2010/main" val="93570869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6841" y="549939"/>
            <a:ext cx="2142015" cy="1285208"/>
          </a:xfrm>
          <a:prstGeom prst="rect">
            <a:avLst/>
          </a:prstGeom>
        </p:spPr>
      </p:pic>
      <p:sp>
        <p:nvSpPr>
          <p:cNvPr id="2" name="Title 1"/>
          <p:cNvSpPr>
            <a:spLocks noGrp="1"/>
          </p:cNvSpPr>
          <p:nvPr>
            <p:ph type="title"/>
          </p:nvPr>
        </p:nvSpPr>
        <p:spPr/>
        <p:txBody>
          <a:bodyPr/>
          <a:lstStyle/>
          <a:p>
            <a:r>
              <a:rPr lang="en-US" dirty="0" smtClean="0"/>
              <a:t>Bangladesh </a:t>
            </a:r>
            <a:r>
              <a:rPr lang="en-US" sz="2400" b="0" dirty="0"/>
              <a:t>(1/3) </a:t>
            </a:r>
            <a:r>
              <a:rPr lang="en-US" dirty="0" smtClean="0"/>
              <a:t>	 		 	</a:t>
            </a:r>
          </a:p>
        </p:txBody>
      </p:sp>
      <p:sp>
        <p:nvSpPr>
          <p:cNvPr id="16" name="Content Placeholder 15"/>
          <p:cNvSpPr>
            <a:spLocks noGrp="1"/>
          </p:cNvSpPr>
          <p:nvPr>
            <p:ph idx="1"/>
          </p:nvPr>
        </p:nvSpPr>
        <p:spPr/>
        <p:txBody>
          <a:bodyPr/>
          <a:lstStyle/>
          <a:p>
            <a:pPr lvl="0"/>
            <a:r>
              <a:rPr lang="fr-CA" sz="2133" dirty="0"/>
              <a:t>Engagements conjoints :</a:t>
            </a:r>
            <a:endParaRPr lang="en-CA" sz="2133" dirty="0"/>
          </a:p>
          <a:p>
            <a:pPr lvl="1"/>
            <a:r>
              <a:rPr lang="fr-CA" dirty="0"/>
              <a:t>Bataillon d’infanterie</a:t>
            </a:r>
            <a:endParaRPr lang="en-CA" dirty="0"/>
          </a:p>
          <a:p>
            <a:pPr lvl="1"/>
            <a:r>
              <a:rPr lang="fr-CA" dirty="0" smtClean="0"/>
              <a:t>Bataillon de logistique </a:t>
            </a:r>
            <a:r>
              <a:rPr lang="fr-CA" dirty="0"/>
              <a:t>de </a:t>
            </a:r>
            <a:r>
              <a:rPr lang="fr-CA" dirty="0" smtClean="0"/>
              <a:t>combat </a:t>
            </a:r>
            <a:endParaRPr lang="en-CA" dirty="0"/>
          </a:p>
          <a:p>
            <a:pPr lvl="1"/>
            <a:r>
              <a:rPr lang="fr-CA" dirty="0"/>
              <a:t>Compagnie de forces </a:t>
            </a:r>
            <a:r>
              <a:rPr lang="fr-CA" dirty="0" smtClean="0"/>
              <a:t>spéciales</a:t>
            </a:r>
            <a:endParaRPr lang="en-CA" dirty="0"/>
          </a:p>
          <a:p>
            <a:pPr lvl="1"/>
            <a:r>
              <a:rPr lang="fr-CA" dirty="0"/>
              <a:t>Compagnie de neutralisation des explosifs et des munitions</a:t>
            </a:r>
            <a:endParaRPr lang="en-CA" dirty="0"/>
          </a:p>
          <a:p>
            <a:pPr lvl="1"/>
            <a:r>
              <a:rPr lang="fr-CA" dirty="0"/>
              <a:t>Compagnie </a:t>
            </a:r>
            <a:r>
              <a:rPr lang="fr-CA" dirty="0" smtClean="0"/>
              <a:t>du </a:t>
            </a:r>
            <a:r>
              <a:rPr lang="fr-CA" dirty="0"/>
              <a:t>génie </a:t>
            </a:r>
            <a:r>
              <a:rPr lang="fr-CA" dirty="0" smtClean="0"/>
              <a:t>construction</a:t>
            </a:r>
            <a:endParaRPr lang="en-CA" dirty="0"/>
          </a:p>
        </p:txBody>
      </p:sp>
      <p:sp>
        <p:nvSpPr>
          <p:cNvPr id="17" name="Text Placeholder 16"/>
          <p:cNvSpPr>
            <a:spLocks noGrp="1"/>
          </p:cNvSpPr>
          <p:nvPr>
            <p:ph type="body" sz="quarter" idx="11"/>
          </p:nvPr>
        </p:nvSpPr>
        <p:spPr>
          <a:xfrm>
            <a:off x="7667764" y="1888302"/>
            <a:ext cx="4170149" cy="3860564"/>
          </a:xfrm>
        </p:spPr>
        <p:txBody>
          <a:bodyPr/>
          <a:lstStyle/>
          <a:p>
            <a:pPr lvl="0"/>
            <a:r>
              <a:rPr lang="fr-CA" sz="2133" dirty="0"/>
              <a:t>Au niveau de déploiement</a:t>
            </a:r>
            <a:r>
              <a:rPr lang="fr-CA" dirty="0"/>
              <a:t> </a:t>
            </a:r>
            <a:r>
              <a:rPr lang="fr-CA" sz="2133" dirty="0"/>
              <a:t>rapide</a:t>
            </a:r>
            <a:r>
              <a:rPr lang="fr-CA" dirty="0"/>
              <a:t> :</a:t>
            </a:r>
            <a:endParaRPr lang="en-CA" sz="2133" dirty="0"/>
          </a:p>
          <a:p>
            <a:pPr lvl="1"/>
            <a:r>
              <a:rPr lang="fr-CA" dirty="0"/>
              <a:t>Compagnie du génie </a:t>
            </a:r>
            <a:endParaRPr lang="en-CA" sz="1600" dirty="0"/>
          </a:p>
          <a:p>
            <a:pPr lvl="1"/>
            <a:r>
              <a:rPr lang="fr-CA" dirty="0"/>
              <a:t>Hôpital de niveau 2</a:t>
            </a:r>
            <a:endParaRPr lang="en-CA" sz="1600" dirty="0"/>
          </a:p>
          <a:p>
            <a:pPr lvl="1"/>
            <a:r>
              <a:rPr lang="fr-CA" dirty="0"/>
              <a:t>Compagnie de transmissions</a:t>
            </a:r>
            <a:endParaRPr lang="en-CA" sz="1600" dirty="0"/>
          </a:p>
          <a:p>
            <a:pPr lvl="0"/>
            <a:r>
              <a:rPr lang="fr-CA" sz="2133" dirty="0"/>
              <a:t>Déployés dans diverses missions des Nations Unies : </a:t>
            </a:r>
            <a:endParaRPr lang="en-CA" sz="1867" dirty="0"/>
          </a:p>
          <a:p>
            <a:pPr lvl="1"/>
            <a:r>
              <a:rPr lang="fr-CA" dirty="0"/>
              <a:t>Bataillon d’infanterie</a:t>
            </a:r>
            <a:endParaRPr lang="en-CA" sz="1600" dirty="0"/>
          </a:p>
          <a:p>
            <a:pPr lvl="1"/>
            <a:r>
              <a:rPr lang="fr-CA" dirty="0"/>
              <a:t>Compagnie du génie </a:t>
            </a:r>
            <a:endParaRPr lang="en-CA" sz="1600" dirty="0"/>
          </a:p>
          <a:p>
            <a:pPr lvl="1"/>
            <a:r>
              <a:rPr lang="fr-CA" dirty="0"/>
              <a:t>Unité de police constituée</a:t>
            </a:r>
            <a:endParaRPr lang="en-CA" sz="1600" dirty="0"/>
          </a:p>
          <a:p>
            <a:pPr marL="0" indent="0">
              <a:buNone/>
            </a:pPr>
            <a:endParaRPr lang="fr-CA" sz="2133" dirty="0"/>
          </a:p>
        </p:txBody>
      </p:sp>
    </p:spTree>
    <p:extLst>
      <p:ext uri="{BB962C8B-B14F-4D97-AF65-F5344CB8AC3E}">
        <p14:creationId xmlns:p14="http://schemas.microsoft.com/office/powerpoint/2010/main" val="330829527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6841" y="549939"/>
            <a:ext cx="2142015" cy="1285208"/>
          </a:xfrm>
          <a:prstGeom prst="rect">
            <a:avLst/>
          </a:prstGeom>
        </p:spPr>
      </p:pic>
      <p:sp>
        <p:nvSpPr>
          <p:cNvPr id="2" name="Title 1"/>
          <p:cNvSpPr>
            <a:spLocks noGrp="1"/>
          </p:cNvSpPr>
          <p:nvPr>
            <p:ph type="title"/>
          </p:nvPr>
        </p:nvSpPr>
        <p:spPr/>
        <p:txBody>
          <a:bodyPr/>
          <a:lstStyle/>
          <a:p>
            <a:r>
              <a:rPr lang="en-US" dirty="0" smtClean="0"/>
              <a:t>Bangladesh </a:t>
            </a:r>
            <a:r>
              <a:rPr lang="en-US" sz="2400" b="0" dirty="0"/>
              <a:t>(2/3)	</a:t>
            </a:r>
            <a:r>
              <a:rPr lang="en-US" dirty="0" smtClean="0"/>
              <a:t> 		 	</a:t>
            </a:r>
          </a:p>
        </p:txBody>
      </p:sp>
      <p:sp>
        <p:nvSpPr>
          <p:cNvPr id="16" name="Content Placeholder 15"/>
          <p:cNvSpPr>
            <a:spLocks noGrp="1"/>
          </p:cNvSpPr>
          <p:nvPr>
            <p:ph idx="1"/>
          </p:nvPr>
        </p:nvSpPr>
        <p:spPr/>
        <p:txBody>
          <a:bodyPr>
            <a:normAutofit fontScale="92500" lnSpcReduction="20000"/>
          </a:bodyPr>
          <a:lstStyle/>
          <a:p>
            <a:r>
              <a:rPr lang="fr-CA" sz="2267" dirty="0"/>
              <a:t>Engagements conjoints :</a:t>
            </a:r>
            <a:endParaRPr lang="en-CA" sz="2267" dirty="0"/>
          </a:p>
          <a:p>
            <a:pPr lvl="1">
              <a:buFont typeface="Wingdings" panose="05000000000000000000" pitchFamily="2" charset="2"/>
              <a:buChar char="§"/>
            </a:pPr>
            <a:r>
              <a:rPr lang="fr-CA" sz="2000" dirty="0"/>
              <a:t>Compagnie de transport </a:t>
            </a:r>
          </a:p>
          <a:p>
            <a:pPr lvl="1">
              <a:buFont typeface="Wingdings" panose="05000000000000000000" pitchFamily="2" charset="2"/>
              <a:buChar char="§"/>
            </a:pPr>
            <a:r>
              <a:rPr lang="fr-CA" sz="2000" dirty="0"/>
              <a:t>Compagnie de renseignement sur les transmissions </a:t>
            </a:r>
            <a:endParaRPr lang="en-CA" sz="2000" dirty="0"/>
          </a:p>
          <a:p>
            <a:pPr lvl="1">
              <a:buFont typeface="Wingdings" panose="05000000000000000000" pitchFamily="2" charset="2"/>
              <a:buChar char="§"/>
            </a:pPr>
            <a:r>
              <a:rPr lang="fr-CA" sz="2000" dirty="0"/>
              <a:t>Unité de police constituée du Bangladesh (BANFPU)</a:t>
            </a:r>
            <a:endParaRPr lang="en-CA" sz="2000" dirty="0"/>
          </a:p>
          <a:p>
            <a:pPr lvl="1">
              <a:buFont typeface="Wingdings" panose="05000000000000000000" pitchFamily="2" charset="2"/>
              <a:buChar char="§"/>
            </a:pPr>
            <a:r>
              <a:rPr lang="fr-CA" sz="2000" dirty="0"/>
              <a:t>Unité de sécurité policière</a:t>
            </a:r>
          </a:p>
          <a:p>
            <a:r>
              <a:rPr lang="fr-CA" sz="2267" dirty="0"/>
              <a:t>Autres nouveaux engagements :</a:t>
            </a:r>
            <a:endParaRPr lang="en-CA" sz="2267" dirty="0"/>
          </a:p>
          <a:p>
            <a:pPr lvl="1">
              <a:buFont typeface="Wingdings" panose="05000000000000000000" pitchFamily="2" charset="2"/>
              <a:buChar char="§"/>
            </a:pPr>
            <a:r>
              <a:rPr lang="fr-CA" sz="2000" dirty="0"/>
              <a:t>Bataillon d’infanterie (BANBAT)</a:t>
            </a:r>
            <a:endParaRPr lang="en-CA" sz="2000" dirty="0"/>
          </a:p>
          <a:p>
            <a:pPr lvl="1">
              <a:buFont typeface="Wingdings" panose="05000000000000000000" pitchFamily="2" charset="2"/>
              <a:buChar char="§"/>
            </a:pPr>
            <a:r>
              <a:rPr lang="fr-CA" sz="2000" dirty="0"/>
              <a:t>Force de réaction rapide</a:t>
            </a:r>
            <a:endParaRPr lang="en-CA" sz="2000" dirty="0"/>
          </a:p>
          <a:p>
            <a:pPr lvl="1">
              <a:buFont typeface="Wingdings" panose="05000000000000000000" pitchFamily="2" charset="2"/>
              <a:buChar char="§"/>
            </a:pPr>
            <a:r>
              <a:rPr lang="fr-CA" sz="2000" dirty="0"/>
              <a:t>Forces d’opérations spéciales (BANSOF)</a:t>
            </a:r>
          </a:p>
          <a:p>
            <a:pPr lvl="1">
              <a:buFont typeface="Wingdings" panose="05000000000000000000" pitchFamily="2" charset="2"/>
              <a:buChar char="§"/>
            </a:pPr>
            <a:r>
              <a:rPr lang="fr-CA" sz="2000" dirty="0"/>
              <a:t>Compagnie d’appui de la protection de la force/QGF</a:t>
            </a:r>
          </a:p>
        </p:txBody>
      </p:sp>
    </p:spTree>
    <p:extLst>
      <p:ext uri="{BB962C8B-B14F-4D97-AF65-F5344CB8AC3E}">
        <p14:creationId xmlns:p14="http://schemas.microsoft.com/office/powerpoint/2010/main" val="66643597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6841" y="549939"/>
            <a:ext cx="2142015" cy="1285208"/>
          </a:xfrm>
          <a:prstGeom prst="rect">
            <a:avLst/>
          </a:prstGeom>
        </p:spPr>
      </p:pic>
      <p:sp>
        <p:nvSpPr>
          <p:cNvPr id="2" name="Title 1"/>
          <p:cNvSpPr>
            <a:spLocks noGrp="1"/>
          </p:cNvSpPr>
          <p:nvPr>
            <p:ph type="title"/>
          </p:nvPr>
        </p:nvSpPr>
        <p:spPr/>
        <p:txBody>
          <a:bodyPr/>
          <a:lstStyle/>
          <a:p>
            <a:r>
              <a:rPr lang="en-US" dirty="0" smtClean="0"/>
              <a:t>Bangladesh 	</a:t>
            </a:r>
            <a:r>
              <a:rPr lang="en-US" sz="2400" b="0" dirty="0"/>
              <a:t>(3/3) </a:t>
            </a:r>
            <a:r>
              <a:rPr lang="en-US" dirty="0" smtClean="0"/>
              <a:t>		 	</a:t>
            </a:r>
          </a:p>
        </p:txBody>
      </p:sp>
      <p:sp>
        <p:nvSpPr>
          <p:cNvPr id="16" name="Content Placeholder 15"/>
          <p:cNvSpPr>
            <a:spLocks noGrp="1"/>
          </p:cNvSpPr>
          <p:nvPr>
            <p:ph idx="1"/>
          </p:nvPr>
        </p:nvSpPr>
        <p:spPr/>
        <p:txBody>
          <a:bodyPr>
            <a:normAutofit/>
          </a:bodyPr>
          <a:lstStyle/>
          <a:p>
            <a:r>
              <a:rPr lang="fr-CA" sz="2133" dirty="0"/>
              <a:t>Autres nouveaux engagements :</a:t>
            </a:r>
            <a:endParaRPr lang="en-CA" sz="2133" dirty="0"/>
          </a:p>
          <a:p>
            <a:pPr lvl="1"/>
            <a:r>
              <a:rPr lang="en-CA" dirty="0" err="1"/>
              <a:t>Unité</a:t>
            </a:r>
            <a:r>
              <a:rPr lang="en-CA" dirty="0"/>
              <a:t> des services des </a:t>
            </a:r>
            <a:r>
              <a:rPr lang="en-CA" dirty="0" err="1"/>
              <a:t>aérodromes</a:t>
            </a:r>
            <a:r>
              <a:rPr lang="en-CA" dirty="0"/>
              <a:t> du </a:t>
            </a:r>
            <a:r>
              <a:rPr lang="en-CA" dirty="0" smtClean="0"/>
              <a:t>Bangladesh (</a:t>
            </a:r>
            <a:r>
              <a:rPr lang="en-CA" dirty="0"/>
              <a:t>BANASU)</a:t>
            </a:r>
          </a:p>
          <a:p>
            <a:pPr lvl="1"/>
            <a:r>
              <a:rPr lang="fr-CA" dirty="0"/>
              <a:t>Unité des services </a:t>
            </a:r>
            <a:r>
              <a:rPr lang="fr-CA" dirty="0" smtClean="0"/>
              <a:t>de police constitués (femmes)</a:t>
            </a:r>
            <a:endParaRPr lang="en-CA" dirty="0"/>
          </a:p>
          <a:p>
            <a:pPr lvl="1"/>
            <a:r>
              <a:rPr lang="fr-CA" dirty="0"/>
              <a:t>Unité de sécurité policière</a:t>
            </a:r>
            <a:endParaRPr lang="en-CA" dirty="0"/>
          </a:p>
          <a:p>
            <a:pPr lvl="1"/>
            <a:r>
              <a:rPr lang="fr-CA" dirty="0"/>
              <a:t>Police militaire (BANMP)</a:t>
            </a:r>
            <a:endParaRPr lang="en-CA" dirty="0"/>
          </a:p>
          <a:p>
            <a:pPr lvl="1"/>
            <a:r>
              <a:rPr lang="fr-CA" dirty="0"/>
              <a:t>Officier </a:t>
            </a:r>
            <a:r>
              <a:rPr lang="fr-CA" dirty="0" smtClean="0"/>
              <a:t>d’état-major</a:t>
            </a:r>
            <a:endParaRPr lang="en-CA" dirty="0"/>
          </a:p>
          <a:p>
            <a:pPr lvl="1"/>
            <a:r>
              <a:rPr lang="fr-CA" dirty="0" smtClean="0"/>
              <a:t>Observateur </a:t>
            </a:r>
            <a:r>
              <a:rPr lang="fr-CA" dirty="0"/>
              <a:t>militaire</a:t>
            </a:r>
            <a:endParaRPr lang="en-CA" dirty="0"/>
          </a:p>
        </p:txBody>
      </p:sp>
    </p:spTree>
    <p:extLst>
      <p:ext uri="{BB962C8B-B14F-4D97-AF65-F5344CB8AC3E}">
        <p14:creationId xmlns:p14="http://schemas.microsoft.com/office/powerpoint/2010/main" val="404684438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1258" y="516023"/>
            <a:ext cx="2247532" cy="1353040"/>
          </a:xfrm>
          <a:prstGeom prst="rect">
            <a:avLst/>
          </a:prstGeom>
        </p:spPr>
      </p:pic>
      <p:sp>
        <p:nvSpPr>
          <p:cNvPr id="3" name="Title 2"/>
          <p:cNvSpPr>
            <a:spLocks noGrp="1"/>
          </p:cNvSpPr>
          <p:nvPr>
            <p:ph type="title"/>
          </p:nvPr>
        </p:nvSpPr>
        <p:spPr/>
        <p:txBody>
          <a:bodyPr/>
          <a:lstStyle/>
          <a:p>
            <a:r>
              <a:rPr lang="en-US" dirty="0" err="1" smtClean="0"/>
              <a:t>Belgique</a:t>
            </a:r>
            <a:r>
              <a:rPr lang="en-US" dirty="0" smtClean="0"/>
              <a:t> </a:t>
            </a:r>
            <a:endParaRPr lang="en-US" dirty="0"/>
          </a:p>
        </p:txBody>
      </p:sp>
      <p:sp>
        <p:nvSpPr>
          <p:cNvPr id="2" name="Content Placeholder 1"/>
          <p:cNvSpPr>
            <a:spLocks noGrp="1"/>
          </p:cNvSpPr>
          <p:nvPr>
            <p:ph idx="1"/>
          </p:nvPr>
        </p:nvSpPr>
        <p:spPr/>
        <p:txBody>
          <a:bodyPr>
            <a:normAutofit/>
          </a:bodyPr>
          <a:lstStyle/>
          <a:p>
            <a:pPr lvl="0"/>
            <a:r>
              <a:rPr lang="fr-CA" sz="2133" dirty="0"/>
              <a:t>Deux hélicoptères </a:t>
            </a:r>
            <a:r>
              <a:rPr lang="fr-CA" sz="2133" dirty="0" smtClean="0"/>
              <a:t>NH90</a:t>
            </a:r>
          </a:p>
          <a:p>
            <a:pPr marL="0" lvl="0" indent="0">
              <a:buNone/>
            </a:pPr>
            <a:endParaRPr lang="en-CA" sz="2133" dirty="0"/>
          </a:p>
          <a:p>
            <a:pPr lvl="0"/>
            <a:r>
              <a:rPr lang="fr-CA" sz="2133" dirty="0"/>
              <a:t>Aéronef </a:t>
            </a:r>
            <a:r>
              <a:rPr lang="fr-CA" sz="2133" dirty="0" smtClean="0"/>
              <a:t>C130</a:t>
            </a:r>
          </a:p>
          <a:p>
            <a:pPr marL="0" lvl="0" indent="0">
              <a:buNone/>
            </a:pPr>
            <a:endParaRPr lang="en-CA" sz="2133" dirty="0"/>
          </a:p>
          <a:p>
            <a:pPr lvl="0"/>
            <a:r>
              <a:rPr lang="fr-CA" sz="2133" dirty="0"/>
              <a:t>Peloton </a:t>
            </a:r>
            <a:r>
              <a:rPr lang="fr-CA" sz="2133" dirty="0" smtClean="0"/>
              <a:t>ISTAR</a:t>
            </a:r>
          </a:p>
          <a:p>
            <a:pPr marL="0" lvl="0" indent="0">
              <a:buNone/>
            </a:pPr>
            <a:endParaRPr lang="en-CA" sz="2133" dirty="0"/>
          </a:p>
          <a:p>
            <a:pPr lvl="0"/>
            <a:r>
              <a:rPr lang="fr-CA" sz="2133" dirty="0"/>
              <a:t>Analystes du renseignement</a:t>
            </a:r>
            <a:endParaRPr lang="en-CA" sz="2133" dirty="0"/>
          </a:p>
        </p:txBody>
      </p:sp>
    </p:spTree>
    <p:extLst>
      <p:ext uri="{BB962C8B-B14F-4D97-AF65-F5344CB8AC3E}">
        <p14:creationId xmlns:p14="http://schemas.microsoft.com/office/powerpoint/2010/main" val="386301268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3067" y="516023"/>
            <a:ext cx="2029560" cy="1353040"/>
          </a:xfrm>
          <a:prstGeom prst="rect">
            <a:avLst/>
          </a:prstGeom>
        </p:spPr>
      </p:pic>
      <p:sp>
        <p:nvSpPr>
          <p:cNvPr id="2" name="Title 1"/>
          <p:cNvSpPr>
            <a:spLocks noGrp="1"/>
          </p:cNvSpPr>
          <p:nvPr>
            <p:ph type="title"/>
          </p:nvPr>
        </p:nvSpPr>
        <p:spPr/>
        <p:txBody>
          <a:bodyPr/>
          <a:lstStyle/>
          <a:p>
            <a:r>
              <a:rPr lang="en-US" dirty="0" err="1" smtClean="0"/>
              <a:t>Bénin</a:t>
            </a:r>
            <a:endParaRPr lang="en-US" dirty="0"/>
          </a:p>
        </p:txBody>
      </p:sp>
      <p:sp>
        <p:nvSpPr>
          <p:cNvPr id="5" name="Content Placeholder 4"/>
          <p:cNvSpPr>
            <a:spLocks noGrp="1"/>
          </p:cNvSpPr>
          <p:nvPr>
            <p:ph idx="1"/>
          </p:nvPr>
        </p:nvSpPr>
        <p:spPr>
          <a:xfrm>
            <a:off x="3263815" y="1878844"/>
            <a:ext cx="8466667" cy="3618640"/>
          </a:xfrm>
        </p:spPr>
        <p:txBody>
          <a:bodyPr>
            <a:normAutofit fontScale="92500" lnSpcReduction="20000"/>
          </a:bodyPr>
          <a:lstStyle/>
          <a:p>
            <a:pPr lvl="0"/>
            <a:r>
              <a:rPr lang="fr-CA" sz="2267" dirty="0"/>
              <a:t>Renforcer l’unité d’infanterie de la taille d’une compagnie participant à la MINUSMA à un bataillon d’infanterie légère (600 personnes)</a:t>
            </a:r>
          </a:p>
          <a:p>
            <a:pPr lvl="0"/>
            <a:r>
              <a:rPr lang="fr-CA" sz="2267" dirty="0"/>
              <a:t>Bataillon d’infanterie à la MINUSCA</a:t>
            </a:r>
            <a:endParaRPr lang="en-CA" sz="2267" dirty="0"/>
          </a:p>
          <a:p>
            <a:pPr lvl="0"/>
            <a:r>
              <a:rPr lang="fr-CA" sz="2267" dirty="0"/>
              <a:t>Hôpital de campagne de niveau 1</a:t>
            </a:r>
            <a:endParaRPr lang="en-CA" sz="2267" dirty="0"/>
          </a:p>
          <a:p>
            <a:pPr lvl="0"/>
            <a:r>
              <a:rPr lang="fr-CA" sz="2267" dirty="0"/>
              <a:t>Compagnie du génie </a:t>
            </a:r>
            <a:endParaRPr lang="en-CA" sz="2267" dirty="0"/>
          </a:p>
          <a:p>
            <a:pPr lvl="0"/>
            <a:r>
              <a:rPr lang="fr-CA" sz="2267" dirty="0"/>
              <a:t>Équipes de déminage légères </a:t>
            </a:r>
            <a:endParaRPr lang="en-CA" sz="2267" dirty="0"/>
          </a:p>
          <a:p>
            <a:r>
              <a:rPr lang="fr-CA" sz="2267" dirty="0"/>
              <a:t>Augmenter le nombre de déploiements aux postes d’observateurs militaires et d’état­-major de l’ONU.</a:t>
            </a:r>
          </a:p>
          <a:p>
            <a:r>
              <a:rPr lang="fr-CA" sz="2267" dirty="0"/>
              <a:t>Augmenter le nombre de femmes déployées dans les opérations de maintien de la paix de l’ONU.</a:t>
            </a:r>
            <a:endParaRPr lang="en-CA" sz="2267" dirty="0"/>
          </a:p>
          <a:p>
            <a:endParaRPr lang="en-CA" b="1" dirty="0"/>
          </a:p>
        </p:txBody>
      </p:sp>
    </p:spTree>
    <p:extLst>
      <p:ext uri="{BB962C8B-B14F-4D97-AF65-F5344CB8AC3E}">
        <p14:creationId xmlns:p14="http://schemas.microsoft.com/office/powerpoint/2010/main" val="209301749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3068" y="516023"/>
            <a:ext cx="2029560" cy="1353040"/>
          </a:xfrm>
          <a:prstGeom prst="rect">
            <a:avLst/>
          </a:prstGeom>
        </p:spPr>
      </p:pic>
      <p:sp>
        <p:nvSpPr>
          <p:cNvPr id="2" name="Title 1"/>
          <p:cNvSpPr>
            <a:spLocks noGrp="1"/>
          </p:cNvSpPr>
          <p:nvPr>
            <p:ph type="title"/>
          </p:nvPr>
        </p:nvSpPr>
        <p:spPr/>
        <p:txBody>
          <a:bodyPr/>
          <a:lstStyle/>
          <a:p>
            <a:r>
              <a:rPr lang="en-US" dirty="0" err="1" smtClean="0"/>
              <a:t>Bhoutan</a:t>
            </a:r>
            <a:endParaRPr lang="en-US" dirty="0"/>
          </a:p>
        </p:txBody>
      </p:sp>
      <p:sp>
        <p:nvSpPr>
          <p:cNvPr id="13" name="Content Placeholder 12"/>
          <p:cNvSpPr>
            <a:spLocks noGrp="1"/>
          </p:cNvSpPr>
          <p:nvPr>
            <p:ph idx="1"/>
          </p:nvPr>
        </p:nvSpPr>
        <p:spPr/>
        <p:txBody>
          <a:bodyPr/>
          <a:lstStyle/>
          <a:p>
            <a:r>
              <a:rPr lang="fr-CA" dirty="0"/>
              <a:t>Unité de police ou de sécurité </a:t>
            </a:r>
            <a:r>
              <a:rPr lang="fr-CA" smtClean="0"/>
              <a:t>policière constituée, qui inclura 30 femmes policières</a:t>
            </a:r>
            <a:endParaRPr lang="en-US" dirty="0"/>
          </a:p>
        </p:txBody>
      </p:sp>
      <p:sp>
        <p:nvSpPr>
          <p:cNvPr id="16" name="Text Placeholder 15"/>
          <p:cNvSpPr>
            <a:spLocks noGrp="1"/>
          </p:cNvSpPr>
          <p:nvPr>
            <p:ph type="body" sz="quarter" idx="11"/>
          </p:nvPr>
        </p:nvSpPr>
        <p:spPr/>
        <p:txBody>
          <a:bodyPr/>
          <a:lstStyle/>
          <a:p>
            <a:r>
              <a:rPr lang="fr-CA" dirty="0"/>
              <a:t>Compagnie de protection de la force au niveau de déploiement rapide</a:t>
            </a:r>
            <a:endParaRPr lang="en-US" dirty="0"/>
          </a:p>
        </p:txBody>
      </p:sp>
    </p:spTree>
    <p:extLst>
      <p:ext uri="{BB962C8B-B14F-4D97-AF65-F5344CB8AC3E}">
        <p14:creationId xmlns:p14="http://schemas.microsoft.com/office/powerpoint/2010/main" val="97704234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1121" y="516023"/>
            <a:ext cx="2113455" cy="1353040"/>
          </a:xfrm>
          <a:prstGeom prst="rect">
            <a:avLst/>
          </a:prstGeom>
        </p:spPr>
      </p:pic>
      <p:sp>
        <p:nvSpPr>
          <p:cNvPr id="2" name="Title 1"/>
          <p:cNvSpPr>
            <a:spLocks noGrp="1"/>
          </p:cNvSpPr>
          <p:nvPr>
            <p:ph type="title"/>
          </p:nvPr>
        </p:nvSpPr>
        <p:spPr/>
        <p:txBody>
          <a:bodyPr/>
          <a:lstStyle/>
          <a:p>
            <a:r>
              <a:rPr lang="en-US" dirty="0" err="1" smtClean="0"/>
              <a:t>Cambodge</a:t>
            </a:r>
            <a:r>
              <a:rPr lang="en-US" dirty="0" smtClean="0"/>
              <a:t> </a:t>
            </a:r>
            <a:endParaRPr lang="en-US" dirty="0"/>
          </a:p>
        </p:txBody>
      </p:sp>
      <p:sp>
        <p:nvSpPr>
          <p:cNvPr id="3" name="Content Placeholder 2"/>
          <p:cNvSpPr>
            <a:spLocks noGrp="1"/>
          </p:cNvSpPr>
          <p:nvPr>
            <p:ph idx="1"/>
          </p:nvPr>
        </p:nvSpPr>
        <p:spPr/>
        <p:txBody>
          <a:bodyPr/>
          <a:lstStyle/>
          <a:p>
            <a:pPr lvl="0"/>
            <a:r>
              <a:rPr lang="fr-CA" sz="2133" dirty="0"/>
              <a:t>Compagnie du génie au niveau de déploiement rapide (2018</a:t>
            </a:r>
            <a:r>
              <a:rPr lang="fr-CA" sz="2133" dirty="0" smtClean="0"/>
              <a:t>)</a:t>
            </a:r>
          </a:p>
          <a:p>
            <a:pPr marL="0" lvl="0" indent="0">
              <a:buNone/>
            </a:pPr>
            <a:endParaRPr lang="en-CA" sz="2133" dirty="0"/>
          </a:p>
          <a:p>
            <a:r>
              <a:rPr lang="fr-CA" sz="2133" dirty="0"/>
              <a:t>Unité de police militaire au niveau de déploiement rapide (2017)</a:t>
            </a:r>
            <a:endParaRPr lang="en-US" sz="2133" dirty="0"/>
          </a:p>
        </p:txBody>
      </p:sp>
      <p:sp>
        <p:nvSpPr>
          <p:cNvPr id="4" name="Text Placeholder 3"/>
          <p:cNvSpPr>
            <a:spLocks noGrp="1"/>
          </p:cNvSpPr>
          <p:nvPr>
            <p:ph type="body" sz="quarter" idx="11"/>
          </p:nvPr>
        </p:nvSpPr>
        <p:spPr/>
        <p:txBody>
          <a:bodyPr/>
          <a:lstStyle/>
          <a:p>
            <a:r>
              <a:rPr lang="fr-CA" sz="2133" dirty="0"/>
              <a:t>Deux</a:t>
            </a:r>
            <a:r>
              <a:rPr lang="fr-CA" dirty="0"/>
              <a:t> </a:t>
            </a:r>
            <a:r>
              <a:rPr lang="fr-CA" sz="2133" dirty="0"/>
              <a:t>compagnies</a:t>
            </a:r>
            <a:r>
              <a:rPr lang="fr-CA" dirty="0"/>
              <a:t> </a:t>
            </a:r>
            <a:r>
              <a:rPr lang="fr-CA" sz="2133" dirty="0"/>
              <a:t>de</a:t>
            </a:r>
            <a:r>
              <a:rPr lang="fr-CA" dirty="0"/>
              <a:t> </a:t>
            </a:r>
            <a:r>
              <a:rPr lang="fr-CA" sz="2133" dirty="0"/>
              <a:t>déminage</a:t>
            </a:r>
            <a:endParaRPr lang="en-CA" dirty="0"/>
          </a:p>
        </p:txBody>
      </p:sp>
    </p:spTree>
    <p:extLst>
      <p:ext uri="{BB962C8B-B14F-4D97-AF65-F5344CB8AC3E}">
        <p14:creationId xmlns:p14="http://schemas.microsoft.com/office/powerpoint/2010/main" val="168019320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3067" y="516023"/>
            <a:ext cx="2029560" cy="1353040"/>
          </a:xfrm>
          <a:prstGeom prst="rect">
            <a:avLst/>
          </a:prstGeom>
        </p:spPr>
      </p:pic>
      <p:sp>
        <p:nvSpPr>
          <p:cNvPr id="2" name="Title 1"/>
          <p:cNvSpPr>
            <a:spLocks noGrp="1"/>
          </p:cNvSpPr>
          <p:nvPr>
            <p:ph type="title"/>
          </p:nvPr>
        </p:nvSpPr>
        <p:spPr/>
        <p:txBody>
          <a:bodyPr/>
          <a:lstStyle/>
          <a:p>
            <a:r>
              <a:rPr lang="en-US" dirty="0" smtClean="0"/>
              <a:t>Cameroun</a:t>
            </a:r>
            <a:endParaRPr lang="en-US" dirty="0"/>
          </a:p>
        </p:txBody>
      </p:sp>
      <p:sp>
        <p:nvSpPr>
          <p:cNvPr id="5" name="Content Placeholder 4"/>
          <p:cNvSpPr>
            <a:spLocks noGrp="1"/>
          </p:cNvSpPr>
          <p:nvPr>
            <p:ph idx="1"/>
          </p:nvPr>
        </p:nvSpPr>
        <p:spPr/>
        <p:txBody>
          <a:bodyPr>
            <a:normAutofit/>
          </a:bodyPr>
          <a:lstStyle/>
          <a:p>
            <a:pPr lvl="0"/>
            <a:r>
              <a:rPr lang="fr-CA" dirty="0"/>
              <a:t>Bataillon </a:t>
            </a:r>
            <a:r>
              <a:rPr lang="fr-CA" dirty="0" smtClean="0"/>
              <a:t>d’infanterie</a:t>
            </a:r>
          </a:p>
          <a:p>
            <a:pPr marL="0" lvl="0" indent="0">
              <a:buNone/>
            </a:pPr>
            <a:endParaRPr lang="en-CA" dirty="0"/>
          </a:p>
          <a:p>
            <a:pPr lvl="0"/>
            <a:r>
              <a:rPr lang="fr-CA" dirty="0"/>
              <a:t>Unité de police </a:t>
            </a:r>
            <a:r>
              <a:rPr lang="fr-CA" dirty="0" smtClean="0"/>
              <a:t>militaire</a:t>
            </a:r>
          </a:p>
          <a:p>
            <a:pPr marL="0" lvl="0" indent="0">
              <a:buNone/>
            </a:pPr>
            <a:endParaRPr lang="en-CA" dirty="0"/>
          </a:p>
          <a:p>
            <a:r>
              <a:rPr lang="fr-CA" dirty="0"/>
              <a:t>Unité de police constituée</a:t>
            </a:r>
            <a:endParaRPr lang="en-CA" dirty="0"/>
          </a:p>
        </p:txBody>
      </p:sp>
    </p:spTree>
    <p:extLst>
      <p:ext uri="{BB962C8B-B14F-4D97-AF65-F5344CB8AC3E}">
        <p14:creationId xmlns:p14="http://schemas.microsoft.com/office/powerpoint/2010/main" val="427548367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6839" y="657039"/>
            <a:ext cx="2142016" cy="1071008"/>
          </a:xfrm>
          <a:prstGeom prst="rect">
            <a:avLst/>
          </a:prstGeom>
        </p:spPr>
      </p:pic>
      <p:sp>
        <p:nvSpPr>
          <p:cNvPr id="2" name="Title 1"/>
          <p:cNvSpPr>
            <a:spLocks noGrp="1"/>
          </p:cNvSpPr>
          <p:nvPr>
            <p:ph type="title"/>
          </p:nvPr>
        </p:nvSpPr>
        <p:spPr/>
        <p:txBody>
          <a:bodyPr/>
          <a:lstStyle/>
          <a:p>
            <a:r>
              <a:rPr lang="en-US" dirty="0" smtClean="0"/>
              <a:t>Canada</a:t>
            </a:r>
            <a:endParaRPr lang="en-US" dirty="0"/>
          </a:p>
        </p:txBody>
      </p:sp>
      <p:sp>
        <p:nvSpPr>
          <p:cNvPr id="3" name="Content Placeholder 2"/>
          <p:cNvSpPr>
            <a:spLocks noGrp="1"/>
          </p:cNvSpPr>
          <p:nvPr>
            <p:ph idx="1"/>
          </p:nvPr>
        </p:nvSpPr>
        <p:spPr>
          <a:xfrm>
            <a:off x="3240328" y="1888302"/>
            <a:ext cx="4355530" cy="3645393"/>
          </a:xfrm>
        </p:spPr>
        <p:txBody>
          <a:bodyPr/>
          <a:lstStyle/>
          <a:p>
            <a:r>
              <a:rPr lang="en-US" dirty="0"/>
              <a:t>Projet </a:t>
            </a:r>
            <a:r>
              <a:rPr lang="en-US" dirty="0" err="1"/>
              <a:t>pilote</a:t>
            </a:r>
            <a:r>
              <a:rPr lang="en-US" dirty="0"/>
              <a:t>: Les femmes </a:t>
            </a:r>
            <a:r>
              <a:rPr lang="en-US" dirty="0" err="1"/>
              <a:t>dans</a:t>
            </a:r>
            <a:r>
              <a:rPr lang="en-US" dirty="0"/>
              <a:t> les </a:t>
            </a:r>
            <a:r>
              <a:rPr lang="en-US" dirty="0" err="1"/>
              <a:t>opérations</a:t>
            </a:r>
            <a:r>
              <a:rPr lang="en-US" dirty="0"/>
              <a:t> de </a:t>
            </a:r>
            <a:r>
              <a:rPr lang="en-US" dirty="0" err="1"/>
              <a:t>maintien</a:t>
            </a:r>
            <a:r>
              <a:rPr lang="en-US" dirty="0"/>
              <a:t> de la </a:t>
            </a:r>
            <a:r>
              <a:rPr lang="en-US" dirty="0" err="1" smtClean="0"/>
              <a:t>paix</a:t>
            </a:r>
            <a:r>
              <a:rPr lang="en-US" dirty="0" smtClean="0"/>
              <a:t> – Initiative Elsie</a:t>
            </a:r>
            <a:endParaRPr lang="en-US" dirty="0"/>
          </a:p>
          <a:p>
            <a:r>
              <a:rPr lang="fr-CA" dirty="0"/>
              <a:t>Programmes novateurs d’instruction</a:t>
            </a:r>
          </a:p>
          <a:p>
            <a:pPr lvl="1">
              <a:buFont typeface="Wingdings" panose="05000000000000000000" pitchFamily="2" charset="2"/>
              <a:buChar char="§"/>
            </a:pPr>
            <a:r>
              <a:rPr lang="fr-CA" sz="1600" dirty="0"/>
              <a:t>Activités d’instruction qui répondent aux besoins systémiques des Nations </a:t>
            </a:r>
            <a:r>
              <a:rPr lang="fr-CA" sz="1600" dirty="0" smtClean="0"/>
              <a:t>Unies</a:t>
            </a:r>
            <a:endParaRPr lang="fr-CA" sz="1600" dirty="0"/>
          </a:p>
          <a:p>
            <a:pPr lvl="1">
              <a:buFont typeface="Wingdings" panose="05000000000000000000" pitchFamily="2" charset="2"/>
              <a:buChar char="§"/>
            </a:pPr>
            <a:r>
              <a:rPr lang="fr-CA" sz="1600" dirty="0"/>
              <a:t>Équipe canadienne consultative en matière </a:t>
            </a:r>
            <a:r>
              <a:rPr lang="fr-CA" sz="1600" dirty="0" smtClean="0"/>
              <a:t>d’instruction</a:t>
            </a:r>
            <a:endParaRPr lang="fr-CA" sz="1600" dirty="0"/>
          </a:p>
          <a:p>
            <a:endParaRPr lang="en-US" dirty="0"/>
          </a:p>
        </p:txBody>
      </p:sp>
      <p:sp>
        <p:nvSpPr>
          <p:cNvPr id="4" name="Text Placeholder 3"/>
          <p:cNvSpPr>
            <a:spLocks noGrp="1"/>
          </p:cNvSpPr>
          <p:nvPr>
            <p:ph type="body" sz="quarter" idx="11"/>
          </p:nvPr>
        </p:nvSpPr>
        <p:spPr/>
        <p:txBody>
          <a:bodyPr/>
          <a:lstStyle/>
          <a:p>
            <a:r>
              <a:rPr lang="fr-CA" dirty="0"/>
              <a:t>Contribution de policiers et de jusqu’à 600 militaires</a:t>
            </a:r>
          </a:p>
          <a:p>
            <a:pPr lvl="1">
              <a:buFont typeface="Wingdings" panose="05000000000000000000" pitchFamily="2" charset="2"/>
              <a:buChar char="§"/>
            </a:pPr>
            <a:r>
              <a:rPr lang="fr-CA" sz="2133" dirty="0"/>
              <a:t>Soutien aérien tactique</a:t>
            </a:r>
          </a:p>
          <a:p>
            <a:pPr lvl="1">
              <a:buFont typeface="Wingdings" panose="05000000000000000000" pitchFamily="2" charset="2"/>
              <a:buChar char="§"/>
            </a:pPr>
            <a:r>
              <a:rPr lang="fr-CA" sz="2133" dirty="0"/>
              <a:t> Force opérationnelle d’aviation </a:t>
            </a:r>
            <a:endParaRPr lang="en-US" sz="2133" dirty="0"/>
          </a:p>
          <a:p>
            <a:pPr lvl="1">
              <a:buFont typeface="Wingdings" panose="05000000000000000000" pitchFamily="2" charset="2"/>
              <a:buChar char="§"/>
            </a:pPr>
            <a:r>
              <a:rPr lang="en-US" sz="2133" dirty="0"/>
              <a:t>Force d</a:t>
            </a:r>
            <a:r>
              <a:rPr lang="fr-CA" sz="2133" dirty="0"/>
              <a:t>’intervention rapide </a:t>
            </a:r>
          </a:p>
          <a:p>
            <a:pPr lvl="1">
              <a:buFont typeface="Wingdings" panose="05000000000000000000" pitchFamily="2" charset="2"/>
              <a:buChar char="§"/>
            </a:pPr>
            <a:r>
              <a:rPr lang="fr-CA" sz="2133" dirty="0"/>
              <a:t>Nouvelles missions policières en examen</a:t>
            </a:r>
          </a:p>
          <a:p>
            <a:endParaRPr lang="en-US" dirty="0"/>
          </a:p>
        </p:txBody>
      </p:sp>
    </p:spTree>
    <p:extLst>
      <p:ext uri="{BB962C8B-B14F-4D97-AF65-F5344CB8AC3E}">
        <p14:creationId xmlns:p14="http://schemas.microsoft.com/office/powerpoint/2010/main" val="169941666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dirty="0" smtClean="0"/>
              <a:t>Chili </a:t>
            </a:r>
            <a:r>
              <a:rPr lang="fr-CA" sz="2400" b="0" dirty="0" smtClean="0"/>
              <a:t>(1</a:t>
            </a:r>
            <a:r>
              <a:rPr lang="en-CA" sz="2400" b="0" dirty="0" smtClean="0"/>
              <a:t>/2)</a:t>
            </a:r>
            <a:endParaRPr lang="en-CA" sz="2400" b="0"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7427" y="349401"/>
            <a:ext cx="2619375" cy="1743075"/>
          </a:xfrm>
          <a:prstGeom prst="rect">
            <a:avLst/>
          </a:prstGeom>
        </p:spPr>
      </p:pic>
      <p:sp>
        <p:nvSpPr>
          <p:cNvPr id="7" name="Content Placeholder 3"/>
          <p:cNvSpPr txBox="1">
            <a:spLocks/>
          </p:cNvSpPr>
          <p:nvPr/>
        </p:nvSpPr>
        <p:spPr>
          <a:xfrm>
            <a:off x="3178669" y="1888302"/>
            <a:ext cx="4247688" cy="3645393"/>
          </a:xfrm>
          <a:prstGeom prst="rect">
            <a:avLst/>
          </a:prstGeom>
        </p:spPr>
        <p:txBody>
          <a:bodyPr vert="horz" lIns="91440" tIns="45720" rIns="91440" bIns="45720" rtlCol="0">
            <a:noAutofit/>
          </a:bodyPr>
          <a:lstStyle>
            <a:lvl1pPr marL="380990" indent="-380990" algn="l" defTabSz="609585" rtl="0" eaLnBrk="1" latinLnBrk="0" hangingPunct="1">
              <a:spcBef>
                <a:spcPts val="800"/>
              </a:spcBef>
              <a:buFont typeface="Arial"/>
              <a:buChar char="•"/>
              <a:defRPr sz="2400" b="0" i="0" kern="1200">
                <a:solidFill>
                  <a:srgbClr val="FFFFFF"/>
                </a:solidFill>
                <a:latin typeface="Century Gothic"/>
                <a:ea typeface="+mn-ea"/>
                <a:cs typeface="Century Gothic"/>
              </a:defRPr>
            </a:lvl1pPr>
            <a:lvl2pPr marL="607469" indent="-226478" algn="l" defTabSz="609585" rtl="0" eaLnBrk="1" latinLnBrk="0" hangingPunct="1">
              <a:lnSpc>
                <a:spcPct val="100000"/>
              </a:lnSpc>
              <a:spcBef>
                <a:spcPts val="800"/>
              </a:spcBef>
              <a:buFont typeface="Arial"/>
              <a:buChar char="•"/>
              <a:defRPr sz="1867" b="0" i="0" kern="1200">
                <a:solidFill>
                  <a:srgbClr val="FFFFFF"/>
                </a:solidFill>
                <a:latin typeface="Century Gothic"/>
                <a:ea typeface="+mn-ea"/>
                <a:cs typeface="Century Gothic"/>
              </a:defRPr>
            </a:lvl2pPr>
            <a:lvl3pPr marL="1219170" indent="0" algn="l" defTabSz="609585" rtl="0" eaLnBrk="1" latinLnBrk="0" hangingPunct="1">
              <a:spcBef>
                <a:spcPct val="20000"/>
              </a:spcBef>
              <a:buFont typeface="Arial"/>
              <a:buNone/>
              <a:defRPr sz="3200" b="1" i="0" kern="1200">
                <a:solidFill>
                  <a:srgbClr val="FFFFFF"/>
                </a:solidFill>
                <a:latin typeface="Century Gothic"/>
                <a:ea typeface="+mn-ea"/>
                <a:cs typeface="Century Gothic"/>
              </a:defRPr>
            </a:lvl3pPr>
            <a:lvl4pPr marL="2133547" indent="-304792" algn="l" defTabSz="609585" rtl="0" eaLnBrk="1" latinLnBrk="0" hangingPunct="1">
              <a:spcBef>
                <a:spcPct val="20000"/>
              </a:spcBef>
              <a:buFont typeface="Arial"/>
              <a:buChar char="–"/>
              <a:defRPr sz="2667" b="1" i="0" kern="1200">
                <a:solidFill>
                  <a:srgbClr val="FFFFFF"/>
                </a:solidFill>
                <a:latin typeface="Century Gothic"/>
                <a:ea typeface="+mn-ea"/>
                <a:cs typeface="Century Gothic"/>
              </a:defRPr>
            </a:lvl4pPr>
            <a:lvl5pPr marL="2743131" indent="-304792" algn="l" defTabSz="609585" rtl="0" eaLnBrk="1" latinLnBrk="0" hangingPunct="1">
              <a:spcBef>
                <a:spcPct val="20000"/>
              </a:spcBef>
              <a:buFont typeface="Arial"/>
              <a:buChar char="»"/>
              <a:defRPr sz="2667" b="1" i="0" kern="1200">
                <a:solidFill>
                  <a:srgbClr val="FFFFFF"/>
                </a:solidFill>
                <a:latin typeface="Century Gothic"/>
                <a:ea typeface="+mn-ea"/>
                <a:cs typeface="Century Gothic"/>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r>
              <a:rPr lang="en-US" dirty="0" err="1" smtClean="0"/>
              <a:t>Jusqu</a:t>
            </a:r>
            <a:r>
              <a:rPr lang="fr-CA" dirty="0" smtClean="0"/>
              <a:t>’à 40 </a:t>
            </a:r>
            <a:r>
              <a:rPr lang="en-US" dirty="0" err="1" smtClean="0"/>
              <a:t>observateurs</a:t>
            </a:r>
            <a:r>
              <a:rPr lang="en-US" dirty="0" smtClean="0"/>
              <a:t> </a:t>
            </a:r>
            <a:r>
              <a:rPr lang="en-US" dirty="0" err="1" smtClean="0"/>
              <a:t>militaires</a:t>
            </a:r>
            <a:r>
              <a:rPr lang="en-US" dirty="0" smtClean="0"/>
              <a:t> et </a:t>
            </a:r>
            <a:r>
              <a:rPr lang="en-US" dirty="0" err="1" smtClean="0"/>
              <a:t>policiers</a:t>
            </a:r>
            <a:r>
              <a:rPr lang="en-US" dirty="0" smtClean="0"/>
              <a:t> pour la mission de </a:t>
            </a:r>
            <a:r>
              <a:rPr lang="en-US" dirty="0" err="1" smtClean="0"/>
              <a:t>vérification</a:t>
            </a:r>
            <a:r>
              <a:rPr lang="en-US" dirty="0" smtClean="0"/>
              <a:t> </a:t>
            </a:r>
            <a:r>
              <a:rPr lang="en-US" dirty="0" err="1" smtClean="0"/>
              <a:t>en</a:t>
            </a:r>
            <a:r>
              <a:rPr lang="en-US" dirty="0" smtClean="0"/>
              <a:t> </a:t>
            </a:r>
            <a:r>
              <a:rPr lang="en-US" dirty="0" err="1" smtClean="0"/>
              <a:t>Colombie</a:t>
            </a:r>
            <a:endParaRPr lang="en-US" dirty="0" smtClean="0"/>
          </a:p>
          <a:p>
            <a:endParaRPr lang="en-US" dirty="0" smtClean="0"/>
          </a:p>
          <a:p>
            <a:r>
              <a:rPr lang="en-US" dirty="0" smtClean="0"/>
              <a:t>Formation </a:t>
            </a:r>
            <a:r>
              <a:rPr lang="en-US" dirty="0" err="1" smtClean="0"/>
              <a:t>en</a:t>
            </a:r>
            <a:r>
              <a:rPr lang="en-US" dirty="0" smtClean="0"/>
              <a:t> </a:t>
            </a:r>
            <a:r>
              <a:rPr lang="en-US" dirty="0" err="1" smtClean="0"/>
              <a:t>français</a:t>
            </a:r>
            <a:r>
              <a:rPr lang="en-US" dirty="0" smtClean="0"/>
              <a:t> pour les </a:t>
            </a:r>
            <a:r>
              <a:rPr lang="en-US" dirty="0" err="1" smtClean="0"/>
              <a:t>militaires</a:t>
            </a:r>
            <a:r>
              <a:rPr lang="en-US" dirty="0" smtClean="0"/>
              <a:t> </a:t>
            </a:r>
            <a:r>
              <a:rPr lang="en-US" dirty="0" err="1" smtClean="0"/>
              <a:t>chiliens</a:t>
            </a:r>
            <a:r>
              <a:rPr lang="en-US" dirty="0" smtClean="0"/>
              <a:t> </a:t>
            </a:r>
          </a:p>
        </p:txBody>
      </p:sp>
      <p:sp>
        <p:nvSpPr>
          <p:cNvPr id="10" name="Text Placeholder 4"/>
          <p:cNvSpPr txBox="1">
            <a:spLocks/>
          </p:cNvSpPr>
          <p:nvPr/>
        </p:nvSpPr>
        <p:spPr>
          <a:xfrm>
            <a:off x="7531941" y="1888303"/>
            <a:ext cx="4170149" cy="3645392"/>
          </a:xfrm>
          <a:prstGeom prst="rect">
            <a:avLst/>
          </a:prstGeom>
        </p:spPr>
        <p:txBody>
          <a:bodyPr vert="horz" lIns="91440" tIns="45720" rIns="91440" bIns="45720" rtlCol="0">
            <a:noAutofit/>
          </a:bodyPr>
          <a:lstStyle>
            <a:lvl1pPr marL="380990" indent="-380990" algn="l" defTabSz="609585" rtl="0" eaLnBrk="1" latinLnBrk="0" hangingPunct="1">
              <a:spcBef>
                <a:spcPts val="800"/>
              </a:spcBef>
              <a:buFont typeface="Arial"/>
              <a:buChar char="•"/>
              <a:defRPr sz="2400" b="0" i="0" kern="1200">
                <a:solidFill>
                  <a:srgbClr val="FFFFFF"/>
                </a:solidFill>
                <a:latin typeface="Century Gothic"/>
                <a:ea typeface="+mn-ea"/>
                <a:cs typeface="Century Gothic"/>
              </a:defRPr>
            </a:lvl1pPr>
            <a:lvl2pPr marL="607469" indent="-226478" algn="l" defTabSz="609585" rtl="0" eaLnBrk="1" latinLnBrk="0" hangingPunct="1">
              <a:lnSpc>
                <a:spcPct val="100000"/>
              </a:lnSpc>
              <a:spcBef>
                <a:spcPts val="800"/>
              </a:spcBef>
              <a:buFont typeface="Arial"/>
              <a:buChar char="•"/>
              <a:defRPr sz="1867" b="0" i="0" kern="1200">
                <a:solidFill>
                  <a:srgbClr val="FFFFFF"/>
                </a:solidFill>
                <a:latin typeface="Century Gothic"/>
                <a:ea typeface="+mn-ea"/>
                <a:cs typeface="Century Gothic"/>
              </a:defRPr>
            </a:lvl2pPr>
            <a:lvl3pPr marL="1219170" indent="0" algn="l" defTabSz="609585" rtl="0" eaLnBrk="1" latinLnBrk="0" hangingPunct="1">
              <a:spcBef>
                <a:spcPct val="20000"/>
              </a:spcBef>
              <a:buFont typeface="Arial"/>
              <a:buNone/>
              <a:defRPr sz="3200" b="1" i="0" kern="1200">
                <a:solidFill>
                  <a:srgbClr val="FFFFFF"/>
                </a:solidFill>
                <a:latin typeface="Century Gothic"/>
                <a:ea typeface="+mn-ea"/>
                <a:cs typeface="Century Gothic"/>
              </a:defRPr>
            </a:lvl3pPr>
            <a:lvl4pPr marL="2133547" indent="-304792" algn="l" defTabSz="609585" rtl="0" eaLnBrk="1" latinLnBrk="0" hangingPunct="1">
              <a:spcBef>
                <a:spcPct val="20000"/>
              </a:spcBef>
              <a:buFont typeface="Arial"/>
              <a:buChar char="–"/>
              <a:defRPr sz="2667" b="1" i="0" kern="1200">
                <a:solidFill>
                  <a:srgbClr val="FFFFFF"/>
                </a:solidFill>
                <a:latin typeface="Century Gothic"/>
                <a:ea typeface="+mn-ea"/>
                <a:cs typeface="Century Gothic"/>
              </a:defRPr>
            </a:lvl4pPr>
            <a:lvl5pPr marL="2743131" indent="-304792" algn="l" defTabSz="609585" rtl="0" eaLnBrk="1" latinLnBrk="0" hangingPunct="1">
              <a:spcBef>
                <a:spcPct val="20000"/>
              </a:spcBef>
              <a:buFont typeface="Arial"/>
              <a:buChar char="»"/>
              <a:defRPr sz="2667" b="1" i="0" kern="1200">
                <a:solidFill>
                  <a:srgbClr val="FFFFFF"/>
                </a:solidFill>
                <a:latin typeface="Century Gothic"/>
                <a:ea typeface="+mn-ea"/>
                <a:cs typeface="Century Gothic"/>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r>
              <a:rPr lang="en-US" dirty="0" smtClean="0"/>
              <a:t>A </a:t>
            </a:r>
            <a:r>
              <a:rPr lang="en-US" dirty="0" err="1" smtClean="0"/>
              <a:t>déployé</a:t>
            </a:r>
            <a:r>
              <a:rPr lang="en-US" dirty="0" smtClean="0"/>
              <a:t> des </a:t>
            </a:r>
            <a:r>
              <a:rPr lang="en-US" dirty="0" err="1" smtClean="0"/>
              <a:t>officiers</a:t>
            </a:r>
            <a:r>
              <a:rPr lang="en-US" dirty="0" smtClean="0"/>
              <a:t> d’état-major à la MINUSCA </a:t>
            </a:r>
          </a:p>
          <a:p>
            <a:pPr marL="0" indent="0">
              <a:buFont typeface="Arial"/>
              <a:buNone/>
            </a:pPr>
            <a:endParaRPr lang="en-US" dirty="0" smtClean="0"/>
          </a:p>
          <a:p>
            <a:r>
              <a:rPr lang="en-US" dirty="0" err="1" smtClean="0"/>
              <a:t>Préparation</a:t>
            </a:r>
            <a:r>
              <a:rPr lang="en-US" dirty="0" smtClean="0"/>
              <a:t> </a:t>
            </a:r>
            <a:r>
              <a:rPr lang="en-US" dirty="0" err="1" smtClean="0"/>
              <a:t>d’une</a:t>
            </a:r>
            <a:r>
              <a:rPr lang="en-US" dirty="0" smtClean="0"/>
              <a:t> </a:t>
            </a:r>
            <a:r>
              <a:rPr lang="en-US" dirty="0" err="1" smtClean="0"/>
              <a:t>unité</a:t>
            </a:r>
            <a:r>
              <a:rPr lang="en-US" dirty="0" smtClean="0"/>
              <a:t> de </a:t>
            </a:r>
            <a:r>
              <a:rPr lang="en-US" dirty="0" err="1" smtClean="0"/>
              <a:t>génie</a:t>
            </a:r>
            <a:r>
              <a:rPr lang="en-US" dirty="0" smtClean="0"/>
              <a:t> </a:t>
            </a:r>
            <a:r>
              <a:rPr lang="en-US" dirty="0" err="1" smtClean="0"/>
              <a:t>inscrite</a:t>
            </a:r>
            <a:r>
              <a:rPr lang="en-US" dirty="0" smtClean="0"/>
              <a:t> </a:t>
            </a:r>
            <a:r>
              <a:rPr lang="en-US" dirty="0" err="1" smtClean="0"/>
              <a:t>auprès</a:t>
            </a:r>
            <a:r>
              <a:rPr lang="en-US" dirty="0" smtClean="0"/>
              <a:t> du SPCMP </a:t>
            </a:r>
            <a:endParaRPr lang="en-US" dirty="0"/>
          </a:p>
        </p:txBody>
      </p:sp>
    </p:spTree>
    <p:extLst>
      <p:ext uri="{BB962C8B-B14F-4D97-AF65-F5344CB8AC3E}">
        <p14:creationId xmlns:p14="http://schemas.microsoft.com/office/powerpoint/2010/main" val="274281291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5656" y="523299"/>
            <a:ext cx="2183200" cy="1364500"/>
          </a:xfrm>
          <a:prstGeom prst="rect">
            <a:avLst/>
          </a:prstGeom>
        </p:spPr>
      </p:pic>
      <p:sp>
        <p:nvSpPr>
          <p:cNvPr id="8" name="Title 7"/>
          <p:cNvSpPr>
            <a:spLocks noGrp="1"/>
          </p:cNvSpPr>
          <p:nvPr>
            <p:ph type="title"/>
          </p:nvPr>
        </p:nvSpPr>
        <p:spPr/>
        <p:txBody>
          <a:bodyPr/>
          <a:lstStyle/>
          <a:p>
            <a:r>
              <a:rPr lang="en-US" dirty="0" smtClean="0"/>
              <a:t>Argentine </a:t>
            </a:r>
            <a:r>
              <a:rPr lang="en-US" sz="2400" b="0" dirty="0"/>
              <a:t>(1/2)</a:t>
            </a:r>
          </a:p>
        </p:txBody>
      </p:sp>
      <p:sp>
        <p:nvSpPr>
          <p:cNvPr id="5" name="Content Placeholder 4"/>
          <p:cNvSpPr>
            <a:spLocks noGrp="1"/>
          </p:cNvSpPr>
          <p:nvPr>
            <p:ph idx="1"/>
          </p:nvPr>
        </p:nvSpPr>
        <p:spPr>
          <a:xfrm>
            <a:off x="3240327" y="1888302"/>
            <a:ext cx="4343939" cy="3645393"/>
          </a:xfrm>
        </p:spPr>
        <p:txBody>
          <a:bodyPr/>
          <a:lstStyle/>
          <a:p>
            <a:pPr lvl="0"/>
            <a:r>
              <a:rPr lang="fr-CA" dirty="0"/>
              <a:t>Capacités militaires :</a:t>
            </a:r>
            <a:endParaRPr lang="en-CA" sz="2133" dirty="0"/>
          </a:p>
          <a:p>
            <a:pPr lvl="1">
              <a:buFont typeface="Wingdings" panose="05000000000000000000" pitchFamily="2" charset="2"/>
              <a:buChar char="§"/>
            </a:pPr>
            <a:r>
              <a:rPr lang="fr-CA" sz="1600" dirty="0"/>
              <a:t>Hôpital militaire de niveau 2 (63 personnes, </a:t>
            </a:r>
            <a:r>
              <a:rPr lang="en-US" sz="1600" dirty="0"/>
              <a:t> </a:t>
            </a:r>
            <a:r>
              <a:rPr lang="en-CA" sz="1600" dirty="0"/>
              <a:t>d</a:t>
            </a:r>
            <a:r>
              <a:rPr lang="fr-CA" sz="1600" dirty="0" err="1"/>
              <a:t>élai</a:t>
            </a:r>
            <a:r>
              <a:rPr lang="fr-CA" sz="1600" dirty="0"/>
              <a:t> est</a:t>
            </a:r>
            <a:r>
              <a:rPr lang="en-CA" sz="1600" dirty="0" err="1"/>
              <a:t>imé</a:t>
            </a:r>
            <a:r>
              <a:rPr lang="en-CA" sz="1600" dirty="0"/>
              <a:t> </a:t>
            </a:r>
            <a:r>
              <a:rPr lang="en-CA" sz="1600" dirty="0" err="1"/>
              <a:t>avant</a:t>
            </a:r>
            <a:r>
              <a:rPr lang="en-CA" sz="1600" dirty="0"/>
              <a:t> le </a:t>
            </a:r>
            <a:r>
              <a:rPr lang="en-CA" sz="1600" dirty="0" err="1"/>
              <a:t>déploiement</a:t>
            </a:r>
            <a:r>
              <a:rPr lang="en-CA" sz="1600" dirty="0"/>
              <a:t> : 18 </a:t>
            </a:r>
            <a:r>
              <a:rPr lang="en-CA" sz="1600" dirty="0" err="1"/>
              <a:t>mois</a:t>
            </a:r>
            <a:r>
              <a:rPr lang="en-US" sz="1600" dirty="0"/>
              <a:t>)</a:t>
            </a:r>
            <a:endParaRPr lang="en-CA" sz="1600" dirty="0"/>
          </a:p>
          <a:p>
            <a:pPr lvl="1">
              <a:buFont typeface="Wingdings" panose="05000000000000000000" pitchFamily="2" charset="2"/>
              <a:buChar char="§"/>
            </a:pPr>
            <a:r>
              <a:rPr lang="en-US" sz="1600" dirty="0" err="1"/>
              <a:t>Ingénieurs</a:t>
            </a:r>
            <a:r>
              <a:rPr lang="en-US" sz="1600" dirty="0"/>
              <a:t> (</a:t>
            </a:r>
            <a:r>
              <a:rPr lang="en-US" sz="1600"/>
              <a:t>116 </a:t>
            </a:r>
            <a:r>
              <a:rPr lang="en-US" sz="1600" smtClean="0"/>
              <a:t>pers, d</a:t>
            </a:r>
            <a:r>
              <a:rPr lang="fr-CA" sz="1600" smtClean="0"/>
              <a:t>élai estimé avant le déploiement : 2 ans</a:t>
            </a:r>
            <a:r>
              <a:rPr lang="en-US" sz="1600" smtClean="0"/>
              <a:t>)</a:t>
            </a:r>
            <a:endParaRPr lang="en-US" sz="1600" dirty="0"/>
          </a:p>
          <a:p>
            <a:pPr lvl="1"/>
            <a:r>
              <a:rPr lang="en-US" sz="1600" smtClean="0"/>
              <a:t>Compagnie </a:t>
            </a:r>
            <a:r>
              <a:rPr lang="en-US" sz="1600" dirty="0" err="1"/>
              <a:t>d’infanterie</a:t>
            </a:r>
            <a:r>
              <a:rPr lang="en-US" sz="1600" dirty="0"/>
              <a:t> </a:t>
            </a:r>
            <a:r>
              <a:rPr lang="en-US" sz="1600" dirty="0" err="1"/>
              <a:t>mécanisée</a:t>
            </a:r>
            <a:r>
              <a:rPr lang="en-US" sz="1600" dirty="0"/>
              <a:t> </a:t>
            </a:r>
            <a:r>
              <a:rPr lang="en-US" sz="1600" dirty="0" err="1"/>
              <a:t>renforcée</a:t>
            </a:r>
            <a:r>
              <a:rPr lang="en-US" sz="1600" dirty="0"/>
              <a:t> (190 </a:t>
            </a:r>
            <a:r>
              <a:rPr lang="en-US" sz="1600" dirty="0" err="1"/>
              <a:t>pers</a:t>
            </a:r>
            <a:r>
              <a:rPr lang="en-US" sz="1600" dirty="0"/>
              <a:t>, </a:t>
            </a:r>
            <a:r>
              <a:rPr lang="en-CA" sz="1600" dirty="0"/>
              <a:t>d</a:t>
            </a:r>
            <a:r>
              <a:rPr lang="fr-CA" sz="1600" dirty="0" err="1"/>
              <a:t>élai</a:t>
            </a:r>
            <a:r>
              <a:rPr lang="fr-CA" sz="1600" dirty="0"/>
              <a:t> est</a:t>
            </a:r>
            <a:r>
              <a:rPr lang="en-CA" sz="1600" dirty="0" err="1"/>
              <a:t>imé</a:t>
            </a:r>
            <a:r>
              <a:rPr lang="en-CA" sz="1600" dirty="0"/>
              <a:t> </a:t>
            </a:r>
            <a:r>
              <a:rPr lang="en-CA" sz="1600" dirty="0" err="1"/>
              <a:t>avant</a:t>
            </a:r>
            <a:r>
              <a:rPr lang="en-CA" sz="1600" dirty="0"/>
              <a:t> le </a:t>
            </a:r>
            <a:r>
              <a:rPr lang="en-CA" sz="1600" dirty="0" err="1"/>
              <a:t>déploiement</a:t>
            </a:r>
            <a:r>
              <a:rPr lang="en-CA" sz="1600" dirty="0"/>
              <a:t>: trois </a:t>
            </a:r>
            <a:r>
              <a:rPr lang="en-CA" sz="1600" dirty="0" err="1"/>
              <a:t>ans</a:t>
            </a:r>
            <a:r>
              <a:rPr lang="en-CA" sz="1600" dirty="0"/>
              <a:t>)</a:t>
            </a:r>
          </a:p>
          <a:p>
            <a:endParaRPr lang="en-CA" sz="1467" dirty="0"/>
          </a:p>
        </p:txBody>
      </p:sp>
      <p:sp>
        <p:nvSpPr>
          <p:cNvPr id="6" name="Text Placeholder 5"/>
          <p:cNvSpPr>
            <a:spLocks noGrp="1"/>
          </p:cNvSpPr>
          <p:nvPr>
            <p:ph type="body" sz="quarter" idx="11"/>
          </p:nvPr>
        </p:nvSpPr>
        <p:spPr/>
        <p:txBody>
          <a:bodyPr/>
          <a:lstStyle/>
          <a:p>
            <a:pPr lvl="0"/>
            <a:r>
              <a:rPr lang="fr-CA" dirty="0"/>
              <a:t>20 observateurs militaires</a:t>
            </a:r>
            <a:endParaRPr lang="en-CA" dirty="0"/>
          </a:p>
          <a:p>
            <a:endParaRPr lang="en-CA" dirty="0"/>
          </a:p>
          <a:p>
            <a:pPr lvl="0"/>
            <a:r>
              <a:rPr lang="fr-CA" dirty="0"/>
              <a:t>30 officiers d’état-major</a:t>
            </a:r>
            <a:endParaRPr lang="en-CA" dirty="0"/>
          </a:p>
        </p:txBody>
      </p:sp>
    </p:spTree>
    <p:extLst>
      <p:ext uri="{BB962C8B-B14F-4D97-AF65-F5344CB8AC3E}">
        <p14:creationId xmlns:p14="http://schemas.microsoft.com/office/powerpoint/2010/main" val="403540434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dirty="0" smtClean="0"/>
              <a:t>Chili </a:t>
            </a:r>
            <a:r>
              <a:rPr lang="fr-CA" sz="2400" b="0" dirty="0" smtClean="0"/>
              <a:t>(2/2)</a:t>
            </a:r>
            <a:endParaRPr lang="en-CA" sz="1800" b="0"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7427" y="349401"/>
            <a:ext cx="2619375" cy="1743075"/>
          </a:xfrm>
          <a:prstGeom prst="rect">
            <a:avLst/>
          </a:prstGeom>
        </p:spPr>
      </p:pic>
      <p:sp>
        <p:nvSpPr>
          <p:cNvPr id="7" name="Content Placeholder 3"/>
          <p:cNvSpPr txBox="1">
            <a:spLocks/>
          </p:cNvSpPr>
          <p:nvPr/>
        </p:nvSpPr>
        <p:spPr>
          <a:xfrm>
            <a:off x="3178669" y="1888302"/>
            <a:ext cx="4247688" cy="3645393"/>
          </a:xfrm>
          <a:prstGeom prst="rect">
            <a:avLst/>
          </a:prstGeom>
        </p:spPr>
        <p:txBody>
          <a:bodyPr vert="horz" lIns="91440" tIns="45720" rIns="91440" bIns="45720" rtlCol="0">
            <a:noAutofit/>
          </a:bodyPr>
          <a:lstStyle>
            <a:lvl1pPr marL="380990" indent="-380990" algn="l" defTabSz="609585" rtl="0" eaLnBrk="1" latinLnBrk="0" hangingPunct="1">
              <a:spcBef>
                <a:spcPts val="800"/>
              </a:spcBef>
              <a:buFont typeface="Arial"/>
              <a:buChar char="•"/>
              <a:defRPr sz="2400" b="0" i="0" kern="1200">
                <a:solidFill>
                  <a:srgbClr val="FFFFFF"/>
                </a:solidFill>
                <a:latin typeface="Century Gothic"/>
                <a:ea typeface="+mn-ea"/>
                <a:cs typeface="Century Gothic"/>
              </a:defRPr>
            </a:lvl1pPr>
            <a:lvl2pPr marL="607469" indent="-226478" algn="l" defTabSz="609585" rtl="0" eaLnBrk="1" latinLnBrk="0" hangingPunct="1">
              <a:lnSpc>
                <a:spcPct val="100000"/>
              </a:lnSpc>
              <a:spcBef>
                <a:spcPts val="800"/>
              </a:spcBef>
              <a:buFont typeface="Arial"/>
              <a:buChar char="•"/>
              <a:defRPr sz="1867" b="0" i="0" kern="1200">
                <a:solidFill>
                  <a:srgbClr val="FFFFFF"/>
                </a:solidFill>
                <a:latin typeface="Century Gothic"/>
                <a:ea typeface="+mn-ea"/>
                <a:cs typeface="Century Gothic"/>
              </a:defRPr>
            </a:lvl2pPr>
            <a:lvl3pPr marL="1219170" indent="0" algn="l" defTabSz="609585" rtl="0" eaLnBrk="1" latinLnBrk="0" hangingPunct="1">
              <a:spcBef>
                <a:spcPct val="20000"/>
              </a:spcBef>
              <a:buFont typeface="Arial"/>
              <a:buNone/>
              <a:defRPr sz="3200" b="1" i="0" kern="1200">
                <a:solidFill>
                  <a:srgbClr val="FFFFFF"/>
                </a:solidFill>
                <a:latin typeface="Century Gothic"/>
                <a:ea typeface="+mn-ea"/>
                <a:cs typeface="Century Gothic"/>
              </a:defRPr>
            </a:lvl3pPr>
            <a:lvl4pPr marL="2133547" indent="-304792" algn="l" defTabSz="609585" rtl="0" eaLnBrk="1" latinLnBrk="0" hangingPunct="1">
              <a:spcBef>
                <a:spcPct val="20000"/>
              </a:spcBef>
              <a:buFont typeface="Arial"/>
              <a:buChar char="–"/>
              <a:defRPr sz="2667" b="1" i="0" kern="1200">
                <a:solidFill>
                  <a:srgbClr val="FFFFFF"/>
                </a:solidFill>
                <a:latin typeface="Century Gothic"/>
                <a:ea typeface="+mn-ea"/>
                <a:cs typeface="Century Gothic"/>
              </a:defRPr>
            </a:lvl4pPr>
            <a:lvl5pPr marL="2743131" indent="-304792" algn="l" defTabSz="609585" rtl="0" eaLnBrk="1" latinLnBrk="0" hangingPunct="1">
              <a:spcBef>
                <a:spcPct val="20000"/>
              </a:spcBef>
              <a:buFont typeface="Arial"/>
              <a:buChar char="»"/>
              <a:defRPr sz="2667" b="1" i="0" kern="1200">
                <a:solidFill>
                  <a:srgbClr val="FFFFFF"/>
                </a:solidFill>
                <a:latin typeface="Century Gothic"/>
                <a:ea typeface="+mn-ea"/>
                <a:cs typeface="Century Gothic"/>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r>
              <a:rPr lang="en-US" sz="2000" dirty="0" err="1" smtClean="0"/>
              <a:t>Recherche</a:t>
            </a:r>
            <a:r>
              <a:rPr lang="en-US" sz="2000" dirty="0" smtClean="0"/>
              <a:t> </a:t>
            </a:r>
            <a:r>
              <a:rPr lang="en-US" sz="2000" dirty="0" err="1" smtClean="0"/>
              <a:t>d’occasions</a:t>
            </a:r>
            <a:r>
              <a:rPr lang="en-US" sz="2000" dirty="0" smtClean="0"/>
              <a:t> de collaboration avec les </a:t>
            </a:r>
            <a:r>
              <a:rPr lang="en-US" sz="2000" dirty="0" err="1" smtClean="0"/>
              <a:t>États</a:t>
            </a:r>
            <a:r>
              <a:rPr lang="en-US" sz="2000" dirty="0" smtClean="0"/>
              <a:t> </a:t>
            </a:r>
            <a:r>
              <a:rPr lang="en-US" sz="2000" dirty="0" err="1" smtClean="0"/>
              <a:t>membres</a:t>
            </a:r>
            <a:r>
              <a:rPr lang="en-US" sz="2000" dirty="0" smtClean="0"/>
              <a:t> et le </a:t>
            </a:r>
            <a:r>
              <a:rPr lang="en-US" sz="2000" dirty="0" err="1"/>
              <a:t>S</a:t>
            </a:r>
            <a:r>
              <a:rPr lang="en-US" sz="2000" dirty="0" err="1" smtClean="0"/>
              <a:t>ecrétariat</a:t>
            </a:r>
            <a:r>
              <a:rPr lang="en-US" sz="2000" dirty="0" smtClean="0"/>
              <a:t> de </a:t>
            </a:r>
            <a:r>
              <a:rPr lang="en-US" sz="2000" dirty="0" err="1" smtClean="0"/>
              <a:t>l’ONU</a:t>
            </a:r>
            <a:r>
              <a:rPr lang="en-US" sz="2000" dirty="0" smtClean="0"/>
              <a:t> pour </a:t>
            </a:r>
            <a:r>
              <a:rPr lang="en-US" sz="2000" dirty="0" err="1" smtClean="0"/>
              <a:t>concevoir</a:t>
            </a:r>
            <a:r>
              <a:rPr lang="en-US" sz="2000" dirty="0" smtClean="0"/>
              <a:t> un engagement conjoint sur la formation pour les </a:t>
            </a:r>
            <a:r>
              <a:rPr lang="en-US" sz="2000" dirty="0" err="1" smtClean="0"/>
              <a:t>opérations</a:t>
            </a:r>
            <a:r>
              <a:rPr lang="en-US" sz="2000" dirty="0" smtClean="0"/>
              <a:t> de </a:t>
            </a:r>
            <a:r>
              <a:rPr lang="en-US" sz="2000" dirty="0" err="1" smtClean="0"/>
              <a:t>maintien</a:t>
            </a:r>
            <a:r>
              <a:rPr lang="en-US" sz="2000" dirty="0" smtClean="0"/>
              <a:t> de la </a:t>
            </a:r>
            <a:r>
              <a:rPr lang="en-US" sz="2000" dirty="0" err="1" smtClean="0"/>
              <a:t>paix</a:t>
            </a:r>
            <a:r>
              <a:rPr lang="en-US" sz="2000" dirty="0" smtClean="0"/>
              <a:t> </a:t>
            </a:r>
          </a:p>
          <a:p>
            <a:r>
              <a:rPr lang="en-US" sz="2000" dirty="0" err="1" smtClean="0"/>
              <a:t>Création</a:t>
            </a:r>
            <a:r>
              <a:rPr lang="en-US" sz="2000" dirty="0" smtClean="0"/>
              <a:t> </a:t>
            </a:r>
            <a:r>
              <a:rPr lang="en-US" sz="2000" dirty="0" err="1" smtClean="0"/>
              <a:t>d’alliances</a:t>
            </a:r>
            <a:r>
              <a:rPr lang="en-US" sz="2000" dirty="0" smtClean="0"/>
              <a:t> avec des pays aux </a:t>
            </a:r>
            <a:r>
              <a:rPr lang="en-US" sz="2000" dirty="0" err="1" smtClean="0"/>
              <a:t>vues</a:t>
            </a:r>
            <a:r>
              <a:rPr lang="en-US" sz="2000" dirty="0" smtClean="0"/>
              <a:t> </a:t>
            </a:r>
            <a:r>
              <a:rPr lang="en-US" sz="2000" dirty="0" err="1" smtClean="0"/>
              <a:t>similaires</a:t>
            </a:r>
            <a:r>
              <a:rPr lang="en-US" sz="2000" dirty="0" smtClean="0"/>
              <a:t> sur le </a:t>
            </a:r>
            <a:r>
              <a:rPr lang="en-US" sz="2000" dirty="0" err="1" smtClean="0"/>
              <a:t>programme</a:t>
            </a:r>
            <a:r>
              <a:rPr lang="en-US" sz="2000" dirty="0" smtClean="0"/>
              <a:t> FPS, </a:t>
            </a:r>
            <a:r>
              <a:rPr lang="en-US" sz="2000" dirty="0" err="1" smtClean="0"/>
              <a:t>afin</a:t>
            </a:r>
            <a:r>
              <a:rPr lang="en-US" sz="2000" dirty="0" smtClean="0"/>
              <a:t> de </a:t>
            </a:r>
            <a:r>
              <a:rPr lang="en-US" sz="2000" dirty="0" err="1" smtClean="0"/>
              <a:t>créer</a:t>
            </a:r>
            <a:r>
              <a:rPr lang="en-US" sz="2000" dirty="0" smtClean="0"/>
              <a:t> de </a:t>
            </a:r>
            <a:r>
              <a:rPr lang="en-US" sz="2000" dirty="0" err="1" smtClean="0"/>
              <a:t>nouvelles</a:t>
            </a:r>
            <a:r>
              <a:rPr lang="en-US" sz="2000" dirty="0" smtClean="0"/>
              <a:t> initiatives</a:t>
            </a:r>
            <a:endParaRPr lang="en-US" sz="2000" dirty="0"/>
          </a:p>
        </p:txBody>
      </p:sp>
      <p:sp>
        <p:nvSpPr>
          <p:cNvPr id="10" name="Text Placeholder 4"/>
          <p:cNvSpPr txBox="1">
            <a:spLocks/>
          </p:cNvSpPr>
          <p:nvPr/>
        </p:nvSpPr>
        <p:spPr>
          <a:xfrm>
            <a:off x="7531941" y="1888303"/>
            <a:ext cx="4170149" cy="3645392"/>
          </a:xfrm>
          <a:prstGeom prst="rect">
            <a:avLst/>
          </a:prstGeom>
        </p:spPr>
        <p:txBody>
          <a:bodyPr vert="horz" lIns="91440" tIns="45720" rIns="91440" bIns="45720" rtlCol="0">
            <a:noAutofit/>
          </a:bodyPr>
          <a:lstStyle>
            <a:lvl1pPr marL="380990" indent="-380990" algn="l" defTabSz="609585" rtl="0" eaLnBrk="1" latinLnBrk="0" hangingPunct="1">
              <a:spcBef>
                <a:spcPts val="800"/>
              </a:spcBef>
              <a:buFont typeface="Arial"/>
              <a:buChar char="•"/>
              <a:defRPr sz="2400" b="0" i="0" kern="1200">
                <a:solidFill>
                  <a:srgbClr val="FFFFFF"/>
                </a:solidFill>
                <a:latin typeface="Century Gothic"/>
                <a:ea typeface="+mn-ea"/>
                <a:cs typeface="Century Gothic"/>
              </a:defRPr>
            </a:lvl1pPr>
            <a:lvl2pPr marL="607469" indent="-226478" algn="l" defTabSz="609585" rtl="0" eaLnBrk="1" latinLnBrk="0" hangingPunct="1">
              <a:lnSpc>
                <a:spcPct val="100000"/>
              </a:lnSpc>
              <a:spcBef>
                <a:spcPts val="800"/>
              </a:spcBef>
              <a:buFont typeface="Arial"/>
              <a:buChar char="•"/>
              <a:defRPr sz="1867" b="0" i="0" kern="1200">
                <a:solidFill>
                  <a:srgbClr val="FFFFFF"/>
                </a:solidFill>
                <a:latin typeface="Century Gothic"/>
                <a:ea typeface="+mn-ea"/>
                <a:cs typeface="Century Gothic"/>
              </a:defRPr>
            </a:lvl2pPr>
            <a:lvl3pPr marL="1219170" indent="0" algn="l" defTabSz="609585" rtl="0" eaLnBrk="1" latinLnBrk="0" hangingPunct="1">
              <a:spcBef>
                <a:spcPct val="20000"/>
              </a:spcBef>
              <a:buFont typeface="Arial"/>
              <a:buNone/>
              <a:defRPr sz="3200" b="1" i="0" kern="1200">
                <a:solidFill>
                  <a:srgbClr val="FFFFFF"/>
                </a:solidFill>
                <a:latin typeface="Century Gothic"/>
                <a:ea typeface="+mn-ea"/>
                <a:cs typeface="Century Gothic"/>
              </a:defRPr>
            </a:lvl3pPr>
            <a:lvl4pPr marL="2133547" indent="-304792" algn="l" defTabSz="609585" rtl="0" eaLnBrk="1" latinLnBrk="0" hangingPunct="1">
              <a:spcBef>
                <a:spcPct val="20000"/>
              </a:spcBef>
              <a:buFont typeface="Arial"/>
              <a:buChar char="–"/>
              <a:defRPr sz="2667" b="1" i="0" kern="1200">
                <a:solidFill>
                  <a:srgbClr val="FFFFFF"/>
                </a:solidFill>
                <a:latin typeface="Century Gothic"/>
                <a:ea typeface="+mn-ea"/>
                <a:cs typeface="Century Gothic"/>
              </a:defRPr>
            </a:lvl4pPr>
            <a:lvl5pPr marL="2743131" indent="-304792" algn="l" defTabSz="609585" rtl="0" eaLnBrk="1" latinLnBrk="0" hangingPunct="1">
              <a:spcBef>
                <a:spcPct val="20000"/>
              </a:spcBef>
              <a:buFont typeface="Arial"/>
              <a:buChar char="»"/>
              <a:defRPr sz="2667" b="1" i="0" kern="1200">
                <a:solidFill>
                  <a:srgbClr val="FFFFFF"/>
                </a:solidFill>
                <a:latin typeface="Century Gothic"/>
                <a:ea typeface="+mn-ea"/>
                <a:cs typeface="Century Gothic"/>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r>
              <a:rPr lang="en-US" dirty="0" err="1" smtClean="0"/>
              <a:t>Préparation</a:t>
            </a:r>
            <a:r>
              <a:rPr lang="en-US" dirty="0" smtClean="0"/>
              <a:t> </a:t>
            </a:r>
            <a:r>
              <a:rPr lang="en-US" dirty="0" err="1" smtClean="0"/>
              <a:t>d’une</a:t>
            </a:r>
            <a:r>
              <a:rPr lang="en-US" dirty="0"/>
              <a:t> </a:t>
            </a:r>
            <a:r>
              <a:rPr lang="en-US" dirty="0" err="1" smtClean="0"/>
              <a:t>unité</a:t>
            </a:r>
            <a:r>
              <a:rPr lang="en-US" dirty="0" smtClean="0"/>
              <a:t> </a:t>
            </a:r>
            <a:r>
              <a:rPr lang="en-US" dirty="0" err="1" smtClean="0"/>
              <a:t>d’hélicoptères</a:t>
            </a:r>
            <a:r>
              <a:rPr lang="en-US" dirty="0" smtClean="0"/>
              <a:t> et </a:t>
            </a:r>
            <a:r>
              <a:rPr lang="en-US" dirty="0" err="1" smtClean="0"/>
              <a:t>d’une</a:t>
            </a:r>
            <a:r>
              <a:rPr lang="en-US" dirty="0" smtClean="0"/>
              <a:t> </a:t>
            </a:r>
            <a:r>
              <a:rPr lang="en-US" dirty="0" err="1" smtClean="0"/>
              <a:t>équipe</a:t>
            </a:r>
            <a:r>
              <a:rPr lang="en-US" dirty="0" smtClean="0"/>
              <a:t> </a:t>
            </a:r>
            <a:r>
              <a:rPr lang="en-US" dirty="0" err="1" smtClean="0"/>
              <a:t>médicale</a:t>
            </a:r>
            <a:r>
              <a:rPr lang="en-US" dirty="0" smtClean="0"/>
              <a:t> de </a:t>
            </a:r>
            <a:r>
              <a:rPr lang="en-US" dirty="0" err="1" smtClean="0"/>
              <a:t>niveau</a:t>
            </a:r>
            <a:r>
              <a:rPr lang="en-US" dirty="0" smtClean="0"/>
              <a:t> 2</a:t>
            </a:r>
            <a:endParaRPr lang="en-CA" dirty="0"/>
          </a:p>
        </p:txBody>
      </p:sp>
    </p:spTree>
    <p:extLst>
      <p:ext uri="{BB962C8B-B14F-4D97-AF65-F5344CB8AC3E}">
        <p14:creationId xmlns:p14="http://schemas.microsoft.com/office/powerpoint/2010/main" val="215985077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5744" y="516021"/>
            <a:ext cx="2068584" cy="1379056"/>
          </a:xfrm>
          <a:prstGeom prst="rect">
            <a:avLst/>
          </a:prstGeom>
        </p:spPr>
      </p:pic>
      <p:sp>
        <p:nvSpPr>
          <p:cNvPr id="3" name="Title 2"/>
          <p:cNvSpPr>
            <a:spLocks noGrp="1"/>
          </p:cNvSpPr>
          <p:nvPr>
            <p:ph type="title"/>
          </p:nvPr>
        </p:nvSpPr>
        <p:spPr/>
        <p:txBody>
          <a:bodyPr/>
          <a:lstStyle/>
          <a:p>
            <a:r>
              <a:rPr lang="en-US" dirty="0" smtClean="0"/>
              <a:t>Chine </a:t>
            </a:r>
            <a:r>
              <a:rPr lang="en-US" sz="2400" b="0" dirty="0"/>
              <a:t>(1/3)</a:t>
            </a:r>
          </a:p>
        </p:txBody>
      </p:sp>
      <p:sp>
        <p:nvSpPr>
          <p:cNvPr id="4" name="Content Placeholder 3"/>
          <p:cNvSpPr>
            <a:spLocks noGrp="1"/>
          </p:cNvSpPr>
          <p:nvPr>
            <p:ph idx="1"/>
          </p:nvPr>
        </p:nvSpPr>
        <p:spPr>
          <a:xfrm>
            <a:off x="3240326" y="1888302"/>
            <a:ext cx="4334703" cy="3645393"/>
          </a:xfrm>
        </p:spPr>
        <p:txBody>
          <a:bodyPr/>
          <a:lstStyle/>
          <a:p>
            <a:r>
              <a:rPr lang="en-US" dirty="0"/>
              <a:t>Former plus de 100 femmes </a:t>
            </a:r>
            <a:r>
              <a:rPr lang="en-US" dirty="0" err="1"/>
              <a:t>Casques</a:t>
            </a:r>
            <a:r>
              <a:rPr lang="en-US" dirty="0"/>
              <a:t> </a:t>
            </a:r>
            <a:r>
              <a:rPr lang="en-US" dirty="0" smtClean="0"/>
              <a:t>bleus</a:t>
            </a:r>
          </a:p>
          <a:p>
            <a:pPr marL="0" indent="0">
              <a:buNone/>
            </a:pPr>
            <a:endParaRPr lang="en-US" dirty="0"/>
          </a:p>
          <a:p>
            <a:r>
              <a:rPr lang="en-US" dirty="0" err="1"/>
              <a:t>Offrir</a:t>
            </a:r>
            <a:r>
              <a:rPr lang="en-US" dirty="0"/>
              <a:t> des </a:t>
            </a:r>
            <a:r>
              <a:rPr lang="en-US" dirty="0" err="1"/>
              <a:t>cours</a:t>
            </a:r>
            <a:r>
              <a:rPr lang="en-US" dirty="0"/>
              <a:t> sur le </a:t>
            </a:r>
            <a:r>
              <a:rPr lang="en-US" dirty="0" err="1"/>
              <a:t>maintien</a:t>
            </a:r>
            <a:r>
              <a:rPr lang="en-US" dirty="0"/>
              <a:t> de la </a:t>
            </a:r>
            <a:r>
              <a:rPr lang="en-US" dirty="0" err="1"/>
              <a:t>paix</a:t>
            </a:r>
            <a:r>
              <a:rPr lang="en-US" dirty="0"/>
              <a:t> </a:t>
            </a:r>
            <a:r>
              <a:rPr lang="en-US" dirty="0" err="1"/>
              <a:t>en</a:t>
            </a:r>
            <a:r>
              <a:rPr lang="en-US" dirty="0"/>
              <a:t> </a:t>
            </a:r>
            <a:r>
              <a:rPr lang="en-US" dirty="0" err="1"/>
              <a:t>fran</a:t>
            </a:r>
            <a:r>
              <a:rPr lang="fr-CA" dirty="0" err="1" smtClean="0"/>
              <a:t>çais</a:t>
            </a:r>
            <a:endParaRPr lang="en-US" dirty="0" smtClean="0"/>
          </a:p>
        </p:txBody>
      </p:sp>
      <p:sp>
        <p:nvSpPr>
          <p:cNvPr id="5" name="Text Placeholder 4"/>
          <p:cNvSpPr>
            <a:spLocks noGrp="1"/>
          </p:cNvSpPr>
          <p:nvPr>
            <p:ph type="body" sz="quarter" idx="11"/>
          </p:nvPr>
        </p:nvSpPr>
        <p:spPr/>
        <p:txBody>
          <a:bodyPr/>
          <a:lstStyle/>
          <a:p>
            <a:r>
              <a:rPr lang="en-US" dirty="0"/>
              <a:t>Générer et </a:t>
            </a:r>
            <a:r>
              <a:rPr lang="en-US" dirty="0" err="1"/>
              <a:t>enregistrer</a:t>
            </a:r>
            <a:r>
              <a:rPr lang="en-US" dirty="0"/>
              <a:t> </a:t>
            </a:r>
            <a:r>
              <a:rPr lang="en-US" dirty="0" err="1"/>
              <a:t>auprès</a:t>
            </a:r>
            <a:r>
              <a:rPr lang="en-US" dirty="0"/>
              <a:t> de </a:t>
            </a:r>
            <a:r>
              <a:rPr lang="en-US" dirty="0" err="1"/>
              <a:t>l’ONU</a:t>
            </a:r>
            <a:r>
              <a:rPr lang="en-US" dirty="0"/>
              <a:t> 8000  forces </a:t>
            </a:r>
            <a:r>
              <a:rPr lang="en-US" dirty="0" err="1"/>
              <a:t>en</a:t>
            </a:r>
            <a:r>
              <a:rPr lang="en-US" dirty="0"/>
              <a:t> </a:t>
            </a:r>
            <a:r>
              <a:rPr lang="en-US" dirty="0" err="1" smtClean="0"/>
              <a:t>attente</a:t>
            </a:r>
            <a:endParaRPr lang="en-US" dirty="0" smtClean="0"/>
          </a:p>
          <a:p>
            <a:pPr marL="0" indent="0">
              <a:buNone/>
            </a:pPr>
            <a:endParaRPr lang="en-US" dirty="0"/>
          </a:p>
          <a:p>
            <a:r>
              <a:rPr lang="en-US" dirty="0"/>
              <a:t>La première </a:t>
            </a:r>
            <a:r>
              <a:rPr lang="en-US" dirty="0" err="1"/>
              <a:t>unité</a:t>
            </a:r>
            <a:r>
              <a:rPr lang="en-US" dirty="0"/>
              <a:t> </a:t>
            </a:r>
            <a:r>
              <a:rPr lang="en-US" dirty="0" err="1"/>
              <a:t>d’hélicoptère</a:t>
            </a:r>
            <a:r>
              <a:rPr lang="en-US" dirty="0"/>
              <a:t> </a:t>
            </a:r>
            <a:r>
              <a:rPr lang="en-US" dirty="0" err="1"/>
              <a:t>chinoise</a:t>
            </a:r>
            <a:r>
              <a:rPr lang="en-US" dirty="0"/>
              <a:t> </a:t>
            </a:r>
            <a:r>
              <a:rPr lang="en-US" dirty="0" err="1"/>
              <a:t>est</a:t>
            </a:r>
            <a:r>
              <a:rPr lang="en-US" dirty="0"/>
              <a:t> </a:t>
            </a:r>
            <a:r>
              <a:rPr lang="en-US" dirty="0" err="1"/>
              <a:t>en</a:t>
            </a:r>
            <a:r>
              <a:rPr lang="en-US" dirty="0"/>
              <a:t> </a:t>
            </a:r>
            <a:r>
              <a:rPr lang="en-US" dirty="0" err="1"/>
              <a:t>pleine</a:t>
            </a:r>
            <a:r>
              <a:rPr lang="en-US" dirty="0"/>
              <a:t> </a:t>
            </a:r>
            <a:r>
              <a:rPr lang="en-US" dirty="0" err="1"/>
              <a:t>opération</a:t>
            </a:r>
            <a:r>
              <a:rPr lang="en-US" dirty="0"/>
              <a:t> pour UNAMID</a:t>
            </a:r>
          </a:p>
        </p:txBody>
      </p:sp>
    </p:spTree>
    <p:extLst>
      <p:ext uri="{BB962C8B-B14F-4D97-AF65-F5344CB8AC3E}">
        <p14:creationId xmlns:p14="http://schemas.microsoft.com/office/powerpoint/2010/main" val="194952999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5744" y="516021"/>
            <a:ext cx="2068584" cy="1379056"/>
          </a:xfrm>
          <a:prstGeom prst="rect">
            <a:avLst/>
          </a:prstGeom>
        </p:spPr>
      </p:pic>
      <p:sp>
        <p:nvSpPr>
          <p:cNvPr id="3" name="Title 2"/>
          <p:cNvSpPr>
            <a:spLocks noGrp="1"/>
          </p:cNvSpPr>
          <p:nvPr>
            <p:ph type="title"/>
          </p:nvPr>
        </p:nvSpPr>
        <p:spPr/>
        <p:txBody>
          <a:bodyPr/>
          <a:lstStyle/>
          <a:p>
            <a:r>
              <a:rPr lang="en-US" dirty="0" smtClean="0"/>
              <a:t>Chine </a:t>
            </a:r>
            <a:r>
              <a:rPr lang="en-US" sz="2400" b="0" dirty="0"/>
              <a:t>(2/3)</a:t>
            </a:r>
          </a:p>
        </p:txBody>
      </p:sp>
      <p:sp>
        <p:nvSpPr>
          <p:cNvPr id="4" name="Content Placeholder 3"/>
          <p:cNvSpPr>
            <a:spLocks noGrp="1"/>
          </p:cNvSpPr>
          <p:nvPr>
            <p:ph idx="1"/>
          </p:nvPr>
        </p:nvSpPr>
        <p:spPr>
          <a:xfrm>
            <a:off x="3240326" y="1888302"/>
            <a:ext cx="4544567" cy="3645393"/>
          </a:xfrm>
        </p:spPr>
        <p:txBody>
          <a:bodyPr/>
          <a:lstStyle/>
          <a:p>
            <a:r>
              <a:rPr lang="en-US" dirty="0" smtClean="0"/>
              <a:t>Explorer </a:t>
            </a:r>
            <a:r>
              <a:rPr lang="en-US" dirty="0"/>
              <a:t>des </a:t>
            </a:r>
            <a:r>
              <a:rPr lang="en-US" dirty="0" err="1" smtClean="0"/>
              <a:t>manières</a:t>
            </a:r>
            <a:r>
              <a:rPr lang="en-US" dirty="0" smtClean="0"/>
              <a:t> </a:t>
            </a:r>
            <a:r>
              <a:rPr lang="en-US" dirty="0" err="1" smtClean="0"/>
              <a:t>intelligentes</a:t>
            </a:r>
            <a:r>
              <a:rPr lang="en-US" dirty="0" smtClean="0"/>
              <a:t> de </a:t>
            </a:r>
            <a:r>
              <a:rPr lang="en-US" dirty="0" err="1" smtClean="0"/>
              <a:t>coopérer</a:t>
            </a:r>
            <a:r>
              <a:rPr lang="en-US" dirty="0" smtClean="0"/>
              <a:t> </a:t>
            </a:r>
            <a:r>
              <a:rPr lang="en-US" dirty="0"/>
              <a:t>avec </a:t>
            </a:r>
            <a:r>
              <a:rPr lang="en-US" dirty="0" err="1"/>
              <a:t>d’autres</a:t>
            </a:r>
            <a:r>
              <a:rPr lang="en-US" dirty="0"/>
              <a:t> pays </a:t>
            </a:r>
            <a:r>
              <a:rPr lang="en-US" dirty="0" err="1"/>
              <a:t>en</a:t>
            </a:r>
            <a:r>
              <a:rPr lang="en-US" dirty="0"/>
              <a:t> </a:t>
            </a:r>
            <a:r>
              <a:rPr lang="en-US" dirty="0" err="1"/>
              <a:t>ce</a:t>
            </a:r>
            <a:r>
              <a:rPr lang="en-US" dirty="0"/>
              <a:t> qui </a:t>
            </a:r>
            <a:r>
              <a:rPr lang="en-US" dirty="0" err="1"/>
              <a:t>concerne</a:t>
            </a:r>
            <a:r>
              <a:rPr lang="en-US" dirty="0"/>
              <a:t> le </a:t>
            </a:r>
            <a:r>
              <a:rPr lang="en-US" dirty="0" err="1"/>
              <a:t>matériel</a:t>
            </a:r>
            <a:r>
              <a:rPr lang="en-US" dirty="0"/>
              <a:t> pour le </a:t>
            </a:r>
            <a:r>
              <a:rPr lang="en-US" dirty="0" err="1"/>
              <a:t>maintien</a:t>
            </a:r>
            <a:r>
              <a:rPr lang="en-US" dirty="0"/>
              <a:t> de la </a:t>
            </a:r>
            <a:r>
              <a:rPr lang="en-US" dirty="0" err="1" smtClean="0"/>
              <a:t>paix</a:t>
            </a:r>
            <a:endParaRPr lang="en-US" dirty="0" smtClean="0"/>
          </a:p>
          <a:p>
            <a:r>
              <a:rPr lang="en-US" dirty="0"/>
              <a:t>Aider les pays </a:t>
            </a:r>
            <a:r>
              <a:rPr lang="en-US" dirty="0" err="1"/>
              <a:t>africains</a:t>
            </a:r>
            <a:r>
              <a:rPr lang="en-US" dirty="0"/>
              <a:t> à </a:t>
            </a:r>
            <a:r>
              <a:rPr lang="en-US" dirty="0" err="1"/>
              <a:t>établir</a:t>
            </a:r>
            <a:r>
              <a:rPr lang="en-US" dirty="0"/>
              <a:t> </a:t>
            </a:r>
            <a:r>
              <a:rPr lang="en-US" dirty="0" err="1"/>
              <a:t>leurs</a:t>
            </a:r>
            <a:r>
              <a:rPr lang="en-US" dirty="0"/>
              <a:t> </a:t>
            </a:r>
            <a:r>
              <a:rPr lang="en-US" dirty="0" err="1"/>
              <a:t>propres</a:t>
            </a:r>
            <a:r>
              <a:rPr lang="en-US" dirty="0"/>
              <a:t> </a:t>
            </a:r>
            <a:r>
              <a:rPr lang="en-US" dirty="0" err="1"/>
              <a:t>centres</a:t>
            </a:r>
            <a:r>
              <a:rPr lang="en-US" dirty="0"/>
              <a:t> de formation pour le </a:t>
            </a:r>
            <a:r>
              <a:rPr lang="en-US" dirty="0" err="1"/>
              <a:t>maintien</a:t>
            </a:r>
            <a:r>
              <a:rPr lang="en-US" dirty="0"/>
              <a:t> de la </a:t>
            </a:r>
            <a:r>
              <a:rPr lang="en-US" dirty="0" err="1" smtClean="0"/>
              <a:t>paix</a:t>
            </a:r>
            <a:endParaRPr lang="en-CA" dirty="0"/>
          </a:p>
        </p:txBody>
      </p:sp>
      <p:sp>
        <p:nvSpPr>
          <p:cNvPr id="5" name="Text Placeholder 4"/>
          <p:cNvSpPr>
            <a:spLocks noGrp="1"/>
          </p:cNvSpPr>
          <p:nvPr>
            <p:ph type="body" sz="quarter" idx="11"/>
          </p:nvPr>
        </p:nvSpPr>
        <p:spPr/>
        <p:txBody>
          <a:bodyPr/>
          <a:lstStyle/>
          <a:p>
            <a:r>
              <a:rPr lang="en-US" dirty="0"/>
              <a:t>Unités </a:t>
            </a:r>
            <a:r>
              <a:rPr lang="en-US" dirty="0" err="1"/>
              <a:t>médicales</a:t>
            </a:r>
            <a:r>
              <a:rPr lang="en-US" dirty="0"/>
              <a:t> </a:t>
            </a:r>
            <a:r>
              <a:rPr lang="en-US" dirty="0" err="1"/>
              <a:t>militaires</a:t>
            </a:r>
            <a:r>
              <a:rPr lang="en-US" dirty="0"/>
              <a:t>, de </a:t>
            </a:r>
            <a:r>
              <a:rPr lang="en-US" dirty="0" err="1"/>
              <a:t>génie</a:t>
            </a:r>
            <a:r>
              <a:rPr lang="en-US" dirty="0"/>
              <a:t> et de transport </a:t>
            </a:r>
            <a:r>
              <a:rPr lang="en-US" dirty="0" err="1"/>
              <a:t>fournies</a:t>
            </a:r>
            <a:r>
              <a:rPr lang="en-US" dirty="0"/>
              <a:t> aux forces </a:t>
            </a:r>
            <a:r>
              <a:rPr lang="en-US" dirty="0" err="1"/>
              <a:t>en</a:t>
            </a:r>
            <a:r>
              <a:rPr lang="en-US" dirty="0"/>
              <a:t> </a:t>
            </a:r>
            <a:r>
              <a:rPr lang="en-US" dirty="0" err="1" smtClean="0"/>
              <a:t>attente</a:t>
            </a:r>
            <a:endParaRPr lang="en-US" dirty="0" smtClean="0"/>
          </a:p>
          <a:p>
            <a:r>
              <a:rPr lang="en-US" dirty="0"/>
              <a:t>Former 1000 </a:t>
            </a:r>
            <a:r>
              <a:rPr lang="en-US" dirty="0" err="1"/>
              <a:t>Casques</a:t>
            </a:r>
            <a:r>
              <a:rPr lang="en-US" dirty="0"/>
              <a:t> bleus </a:t>
            </a:r>
            <a:r>
              <a:rPr lang="en-US" dirty="0" err="1"/>
              <a:t>militaires</a:t>
            </a:r>
            <a:r>
              <a:rPr lang="en-US" dirty="0"/>
              <a:t> </a:t>
            </a:r>
            <a:r>
              <a:rPr lang="en-US" dirty="0" err="1" smtClean="0"/>
              <a:t>étrangers</a:t>
            </a:r>
            <a:endParaRPr lang="en-US" dirty="0"/>
          </a:p>
        </p:txBody>
      </p:sp>
    </p:spTree>
    <p:extLst>
      <p:ext uri="{BB962C8B-B14F-4D97-AF65-F5344CB8AC3E}">
        <p14:creationId xmlns:p14="http://schemas.microsoft.com/office/powerpoint/2010/main" val="102735647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5744" y="516021"/>
            <a:ext cx="2068584" cy="1379056"/>
          </a:xfrm>
          <a:prstGeom prst="rect">
            <a:avLst/>
          </a:prstGeom>
        </p:spPr>
      </p:pic>
      <p:sp>
        <p:nvSpPr>
          <p:cNvPr id="3" name="Title 2"/>
          <p:cNvSpPr>
            <a:spLocks noGrp="1"/>
          </p:cNvSpPr>
          <p:nvPr>
            <p:ph type="title"/>
          </p:nvPr>
        </p:nvSpPr>
        <p:spPr/>
        <p:txBody>
          <a:bodyPr/>
          <a:lstStyle/>
          <a:p>
            <a:r>
              <a:rPr lang="en-US" dirty="0" smtClean="0"/>
              <a:t>Chine </a:t>
            </a:r>
            <a:r>
              <a:rPr lang="en-US" sz="2400" b="0" dirty="0"/>
              <a:t>(3/3)</a:t>
            </a:r>
          </a:p>
        </p:txBody>
      </p:sp>
      <p:sp>
        <p:nvSpPr>
          <p:cNvPr id="4" name="Content Placeholder 3"/>
          <p:cNvSpPr>
            <a:spLocks noGrp="1"/>
          </p:cNvSpPr>
          <p:nvPr>
            <p:ph idx="1"/>
          </p:nvPr>
        </p:nvSpPr>
        <p:spPr/>
        <p:txBody>
          <a:bodyPr>
            <a:normAutofit/>
          </a:bodyPr>
          <a:lstStyle/>
          <a:p>
            <a:r>
              <a:rPr lang="en-US" dirty="0"/>
              <a:t>Fournir du </a:t>
            </a:r>
            <a:r>
              <a:rPr lang="en-US" dirty="0" err="1"/>
              <a:t>matériel</a:t>
            </a:r>
            <a:r>
              <a:rPr lang="en-US" dirty="0"/>
              <a:t> de </a:t>
            </a:r>
            <a:r>
              <a:rPr lang="en-US" dirty="0" err="1"/>
              <a:t>déminage</a:t>
            </a:r>
            <a:r>
              <a:rPr lang="en-US" dirty="0"/>
              <a:t> au </a:t>
            </a:r>
            <a:r>
              <a:rPr lang="en-US" dirty="0" err="1"/>
              <a:t>Cambodge</a:t>
            </a:r>
            <a:r>
              <a:rPr lang="en-US" dirty="0"/>
              <a:t>, au Laos, à </a:t>
            </a:r>
            <a:r>
              <a:rPr lang="en-US" dirty="0" err="1"/>
              <a:t>l’Égypte</a:t>
            </a:r>
            <a:r>
              <a:rPr lang="en-US" dirty="0"/>
              <a:t> et à </a:t>
            </a:r>
            <a:r>
              <a:rPr lang="en-US" dirty="0" err="1" smtClean="0"/>
              <a:t>l’ANASE</a:t>
            </a:r>
            <a:endParaRPr lang="en-US" dirty="0" smtClean="0"/>
          </a:p>
          <a:p>
            <a:pPr marL="0" indent="0">
              <a:buNone/>
            </a:pPr>
            <a:endParaRPr lang="en-US" dirty="0" smtClean="0"/>
          </a:p>
          <a:p>
            <a:r>
              <a:rPr lang="en-US" dirty="0"/>
              <a:t>Accord </a:t>
            </a:r>
            <a:r>
              <a:rPr lang="en-US" dirty="0" err="1"/>
              <a:t>convenu</a:t>
            </a:r>
            <a:r>
              <a:rPr lang="en-US" dirty="0"/>
              <a:t> avec </a:t>
            </a:r>
            <a:r>
              <a:rPr lang="en-US" dirty="0" err="1"/>
              <a:t>l’UA</a:t>
            </a:r>
            <a:r>
              <a:rPr lang="en-US" dirty="0"/>
              <a:t> sur la première phase de </a:t>
            </a:r>
            <a:r>
              <a:rPr lang="en-US" dirty="0" err="1"/>
              <a:t>l’aide</a:t>
            </a:r>
            <a:r>
              <a:rPr lang="en-US" dirty="0"/>
              <a:t> </a:t>
            </a:r>
            <a:r>
              <a:rPr lang="en-US" dirty="0" err="1"/>
              <a:t>militaire</a:t>
            </a:r>
            <a:r>
              <a:rPr lang="en-US" dirty="0"/>
              <a:t> </a:t>
            </a:r>
            <a:r>
              <a:rPr lang="en-US" dirty="0" err="1"/>
              <a:t>financière</a:t>
            </a:r>
            <a:r>
              <a:rPr lang="en-US" dirty="0"/>
              <a:t> de 100 millions USD</a:t>
            </a:r>
            <a:endParaRPr lang="en-CA" dirty="0"/>
          </a:p>
        </p:txBody>
      </p:sp>
    </p:spTree>
    <p:extLst>
      <p:ext uri="{BB962C8B-B14F-4D97-AF65-F5344CB8AC3E}">
        <p14:creationId xmlns:p14="http://schemas.microsoft.com/office/powerpoint/2010/main" val="333211862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9124" y="516022"/>
            <a:ext cx="2094915" cy="1396052"/>
          </a:xfrm>
          <a:prstGeom prst="rect">
            <a:avLst/>
          </a:prstGeom>
        </p:spPr>
      </p:pic>
      <p:sp>
        <p:nvSpPr>
          <p:cNvPr id="2" name="Title 1"/>
          <p:cNvSpPr>
            <a:spLocks noGrp="1"/>
          </p:cNvSpPr>
          <p:nvPr>
            <p:ph type="title"/>
          </p:nvPr>
        </p:nvSpPr>
        <p:spPr/>
        <p:txBody>
          <a:bodyPr/>
          <a:lstStyle/>
          <a:p>
            <a:r>
              <a:rPr lang="en-US" dirty="0" err="1" smtClean="0"/>
              <a:t>Colombie</a:t>
            </a:r>
            <a:endParaRPr lang="en-US" dirty="0"/>
          </a:p>
        </p:txBody>
      </p:sp>
      <p:sp>
        <p:nvSpPr>
          <p:cNvPr id="4" name="Content Placeholder 3"/>
          <p:cNvSpPr>
            <a:spLocks noGrp="1"/>
          </p:cNvSpPr>
          <p:nvPr>
            <p:ph idx="1"/>
          </p:nvPr>
        </p:nvSpPr>
        <p:spPr>
          <a:xfrm>
            <a:off x="3178670" y="1888302"/>
            <a:ext cx="4764423" cy="3645393"/>
          </a:xfrm>
        </p:spPr>
        <p:txBody>
          <a:bodyPr/>
          <a:lstStyle/>
          <a:p>
            <a:pPr lvl="0"/>
            <a:r>
              <a:rPr lang="fr-CA" dirty="0"/>
              <a:t>Force opérationnelle interarmées  (FOI), réunissant les trois armées et la police nationale, pour un total de 900 personnes.</a:t>
            </a:r>
            <a:endParaRPr lang="en-CA" sz="2133" dirty="0"/>
          </a:p>
          <a:p>
            <a:pPr lvl="1"/>
            <a:r>
              <a:rPr lang="fr-CA" dirty="0"/>
              <a:t>760 militaires</a:t>
            </a:r>
            <a:endParaRPr lang="en-CA" sz="1600" dirty="0"/>
          </a:p>
          <a:p>
            <a:pPr lvl="1"/>
            <a:r>
              <a:rPr lang="fr-CA" dirty="0"/>
              <a:t>140 policiers regroupés dans une unité de police constituée</a:t>
            </a:r>
            <a:endParaRPr lang="en-CA" sz="1600" dirty="0"/>
          </a:p>
          <a:p>
            <a:pPr lvl="1"/>
            <a:r>
              <a:rPr lang="fr-CA" dirty="0"/>
              <a:t>8 % de femmes</a:t>
            </a:r>
            <a:endParaRPr lang="en-CA" sz="1600" dirty="0"/>
          </a:p>
          <a:p>
            <a:pPr lvl="1"/>
            <a:r>
              <a:rPr lang="fr-CA" dirty="0"/>
              <a:t>Prête à être déployée en 2019</a:t>
            </a:r>
            <a:endParaRPr lang="en-CA" sz="1600" dirty="0"/>
          </a:p>
          <a:p>
            <a:endParaRPr lang="en-US" dirty="0"/>
          </a:p>
        </p:txBody>
      </p:sp>
      <p:sp>
        <p:nvSpPr>
          <p:cNvPr id="5" name="Text Placeholder 4"/>
          <p:cNvSpPr>
            <a:spLocks noGrp="1"/>
          </p:cNvSpPr>
          <p:nvPr>
            <p:ph type="body" sz="quarter" idx="11"/>
          </p:nvPr>
        </p:nvSpPr>
        <p:spPr/>
        <p:txBody>
          <a:bodyPr/>
          <a:lstStyle/>
          <a:p>
            <a:pPr lvl="0"/>
            <a:r>
              <a:rPr lang="fr-CA" dirty="0"/>
              <a:t>16 policiers envoyés en mission à Haïti</a:t>
            </a:r>
            <a:endParaRPr lang="en-CA" dirty="0"/>
          </a:p>
          <a:p>
            <a:pPr lvl="0"/>
            <a:r>
              <a:rPr lang="fr-CA" dirty="0"/>
              <a:t>1 policier envoyé en mission en Guinée‑Bissau</a:t>
            </a:r>
            <a:endParaRPr lang="en-CA" dirty="0"/>
          </a:p>
          <a:p>
            <a:r>
              <a:rPr lang="fr-CA" dirty="0"/>
              <a:t>4 observateurs militaires envoyés en mission</a:t>
            </a:r>
            <a:endParaRPr lang="en-US" dirty="0"/>
          </a:p>
        </p:txBody>
      </p:sp>
    </p:spTree>
    <p:extLst>
      <p:ext uri="{BB962C8B-B14F-4D97-AF65-F5344CB8AC3E}">
        <p14:creationId xmlns:p14="http://schemas.microsoft.com/office/powerpoint/2010/main" val="16593594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4908" y="555442"/>
            <a:ext cx="2226729" cy="1113364"/>
          </a:xfrm>
          <a:prstGeom prst="rect">
            <a:avLst/>
          </a:prstGeom>
        </p:spPr>
      </p:pic>
      <p:sp>
        <p:nvSpPr>
          <p:cNvPr id="2" name="Title 1"/>
          <p:cNvSpPr>
            <a:spLocks noGrp="1"/>
          </p:cNvSpPr>
          <p:nvPr>
            <p:ph type="title"/>
          </p:nvPr>
        </p:nvSpPr>
        <p:spPr/>
        <p:txBody>
          <a:bodyPr/>
          <a:lstStyle/>
          <a:p>
            <a:r>
              <a:rPr lang="en-US" dirty="0" err="1" smtClean="0"/>
              <a:t>Croatie</a:t>
            </a:r>
            <a:endParaRPr lang="en-US" dirty="0"/>
          </a:p>
        </p:txBody>
      </p:sp>
      <p:sp>
        <p:nvSpPr>
          <p:cNvPr id="6" name="Content Placeholder 5"/>
          <p:cNvSpPr>
            <a:spLocks noGrp="1"/>
          </p:cNvSpPr>
          <p:nvPr>
            <p:ph idx="1"/>
          </p:nvPr>
        </p:nvSpPr>
        <p:spPr/>
        <p:txBody>
          <a:bodyPr>
            <a:normAutofit/>
          </a:bodyPr>
          <a:lstStyle/>
          <a:p>
            <a:r>
              <a:rPr lang="fr-CA" dirty="0"/>
              <a:t>Déploiement d’une Compagnie du génie pour la FINUL en 2018</a:t>
            </a:r>
            <a:endParaRPr lang="en-CA" dirty="0"/>
          </a:p>
        </p:txBody>
      </p:sp>
    </p:spTree>
    <p:extLst>
      <p:ext uri="{BB962C8B-B14F-4D97-AF65-F5344CB8AC3E}">
        <p14:creationId xmlns:p14="http://schemas.microsoft.com/office/powerpoint/2010/main" val="303485965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9929" y="516023"/>
            <a:ext cx="2092312" cy="1394875"/>
          </a:xfrm>
          <a:prstGeom prst="rect">
            <a:avLst/>
          </a:prstGeom>
        </p:spPr>
      </p:pic>
      <p:sp>
        <p:nvSpPr>
          <p:cNvPr id="2" name="Title 1"/>
          <p:cNvSpPr>
            <a:spLocks noGrp="1"/>
          </p:cNvSpPr>
          <p:nvPr>
            <p:ph type="title"/>
          </p:nvPr>
        </p:nvSpPr>
        <p:spPr/>
        <p:txBody>
          <a:bodyPr/>
          <a:lstStyle/>
          <a:p>
            <a:r>
              <a:rPr lang="en-US" dirty="0" err="1" smtClean="0"/>
              <a:t>Égypte</a:t>
            </a:r>
            <a:r>
              <a:rPr lang="en-US" dirty="0" smtClean="0"/>
              <a:t> </a:t>
            </a:r>
            <a:r>
              <a:rPr lang="en-US" sz="2400" b="0" dirty="0"/>
              <a:t>(1/3)</a:t>
            </a:r>
          </a:p>
        </p:txBody>
      </p:sp>
      <p:sp>
        <p:nvSpPr>
          <p:cNvPr id="4" name="Content Placeholder 3"/>
          <p:cNvSpPr>
            <a:spLocks noGrp="1"/>
          </p:cNvSpPr>
          <p:nvPr>
            <p:ph idx="1"/>
          </p:nvPr>
        </p:nvSpPr>
        <p:spPr/>
        <p:txBody>
          <a:bodyPr/>
          <a:lstStyle/>
          <a:p>
            <a:pPr lvl="0"/>
            <a:r>
              <a:rPr lang="fr-CA" sz="2133" dirty="0"/>
              <a:t>Unités militaires pour l’Op MINUSMA:</a:t>
            </a:r>
            <a:endParaRPr lang="en-CA" sz="2133" dirty="0"/>
          </a:p>
          <a:p>
            <a:pPr lvl="1"/>
            <a:r>
              <a:rPr lang="fr-CA" dirty="0"/>
              <a:t>Bataillon de transport du </a:t>
            </a:r>
            <a:r>
              <a:rPr lang="fr-CA" dirty="0" smtClean="0"/>
              <a:t>combat</a:t>
            </a:r>
          </a:p>
          <a:p>
            <a:pPr lvl="1"/>
            <a:r>
              <a:rPr lang="fr-CA" dirty="0"/>
              <a:t>Peloton supplémentaire de police militaire </a:t>
            </a:r>
            <a:endParaRPr lang="en-CA" dirty="0"/>
          </a:p>
          <a:p>
            <a:pPr lvl="1"/>
            <a:r>
              <a:rPr lang="fr-CA" dirty="0"/>
              <a:t>Compagnie aéroportée de forces spéciales</a:t>
            </a:r>
            <a:endParaRPr lang="en-CA" dirty="0"/>
          </a:p>
          <a:p>
            <a:pPr lvl="1"/>
            <a:r>
              <a:rPr lang="fr-CA" dirty="0"/>
              <a:t>Véhicules blindés </a:t>
            </a:r>
            <a:r>
              <a:rPr lang="fr-CA" dirty="0" err="1"/>
              <a:t>antimines</a:t>
            </a:r>
            <a:r>
              <a:rPr lang="fr-CA" dirty="0"/>
              <a:t> </a:t>
            </a:r>
            <a:endParaRPr lang="en-CA" dirty="0"/>
          </a:p>
        </p:txBody>
      </p:sp>
      <p:sp>
        <p:nvSpPr>
          <p:cNvPr id="5" name="Text Placeholder 4"/>
          <p:cNvSpPr>
            <a:spLocks noGrp="1"/>
          </p:cNvSpPr>
          <p:nvPr>
            <p:ph type="body" sz="quarter" idx="11"/>
          </p:nvPr>
        </p:nvSpPr>
        <p:spPr>
          <a:xfrm>
            <a:off x="7667764" y="1888302"/>
            <a:ext cx="4420157" cy="3865727"/>
          </a:xfrm>
        </p:spPr>
        <p:txBody>
          <a:bodyPr/>
          <a:lstStyle/>
          <a:p>
            <a:pPr lvl="0"/>
            <a:r>
              <a:rPr lang="fr-CA" sz="2133" dirty="0"/>
              <a:t>Respecter les engagements courants envers le SPCMP, notamment : </a:t>
            </a:r>
            <a:endParaRPr lang="en-US" sz="2133" dirty="0"/>
          </a:p>
          <a:p>
            <a:pPr lvl="1"/>
            <a:r>
              <a:rPr lang="fr-CA" dirty="0"/>
              <a:t>Bataillon d’infanterie mécanisée</a:t>
            </a:r>
            <a:endParaRPr lang="en-CA" sz="1600" dirty="0"/>
          </a:p>
          <a:p>
            <a:pPr lvl="1"/>
            <a:r>
              <a:rPr lang="fr-CA" dirty="0"/>
              <a:t>Compagnie de transport lourd </a:t>
            </a:r>
            <a:endParaRPr lang="en-CA" sz="1600" dirty="0"/>
          </a:p>
          <a:p>
            <a:pPr lvl="1"/>
            <a:r>
              <a:rPr lang="fr-CA" dirty="0"/>
              <a:t>Hôpital de campagne niveau 2 </a:t>
            </a:r>
            <a:endParaRPr lang="en-CA" sz="1600" dirty="0"/>
          </a:p>
          <a:p>
            <a:pPr lvl="1"/>
            <a:r>
              <a:rPr lang="fr-CA" sz="2133" dirty="0"/>
              <a:t>Compagnie du génie militaire</a:t>
            </a:r>
          </a:p>
        </p:txBody>
      </p:sp>
    </p:spTree>
    <p:extLst>
      <p:ext uri="{BB962C8B-B14F-4D97-AF65-F5344CB8AC3E}">
        <p14:creationId xmlns:p14="http://schemas.microsoft.com/office/powerpoint/2010/main" val="305264263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9929" y="516023"/>
            <a:ext cx="2092312" cy="1394875"/>
          </a:xfrm>
          <a:prstGeom prst="rect">
            <a:avLst/>
          </a:prstGeom>
        </p:spPr>
      </p:pic>
      <p:sp>
        <p:nvSpPr>
          <p:cNvPr id="2" name="Title 1"/>
          <p:cNvSpPr>
            <a:spLocks noGrp="1"/>
          </p:cNvSpPr>
          <p:nvPr>
            <p:ph type="title"/>
          </p:nvPr>
        </p:nvSpPr>
        <p:spPr/>
        <p:txBody>
          <a:bodyPr/>
          <a:lstStyle/>
          <a:p>
            <a:r>
              <a:rPr lang="en-US" dirty="0" err="1" smtClean="0"/>
              <a:t>Égypte</a:t>
            </a:r>
            <a:r>
              <a:rPr lang="en-US" dirty="0" smtClean="0"/>
              <a:t> </a:t>
            </a:r>
            <a:r>
              <a:rPr lang="en-US" sz="2400" b="0" dirty="0"/>
              <a:t>(2/3) </a:t>
            </a:r>
          </a:p>
        </p:txBody>
      </p:sp>
      <p:sp>
        <p:nvSpPr>
          <p:cNvPr id="6" name="Content Placeholder 5"/>
          <p:cNvSpPr>
            <a:spLocks noGrp="1"/>
          </p:cNvSpPr>
          <p:nvPr>
            <p:ph idx="1"/>
          </p:nvPr>
        </p:nvSpPr>
        <p:spPr/>
        <p:txBody>
          <a:bodyPr>
            <a:normAutofit fontScale="62500" lnSpcReduction="20000"/>
          </a:bodyPr>
          <a:lstStyle/>
          <a:p>
            <a:pPr lvl="0"/>
            <a:r>
              <a:rPr lang="fr-CA" sz="3467" dirty="0"/>
              <a:t>Instruction spécialisée préalable au déploiement, notamment la protection des civils, la protection des enfants et l’exploitation sexuelle ou l’abus sexuel</a:t>
            </a:r>
            <a:endParaRPr lang="en-CA" sz="3467" dirty="0"/>
          </a:p>
          <a:p>
            <a:pPr lvl="0"/>
            <a:r>
              <a:rPr lang="fr-CA" sz="3467" dirty="0"/>
              <a:t>Encourager la participation des femmes officiers d’état-major dans diverses fonctions de maintien de la paix des Nations Unies. </a:t>
            </a:r>
            <a:endParaRPr lang="en-CA" sz="3467" dirty="0"/>
          </a:p>
        </p:txBody>
      </p:sp>
      <p:sp>
        <p:nvSpPr>
          <p:cNvPr id="4" name="Text Placeholder 3"/>
          <p:cNvSpPr>
            <a:spLocks noGrp="1"/>
          </p:cNvSpPr>
          <p:nvPr>
            <p:ph type="body" sz="quarter" idx="11"/>
          </p:nvPr>
        </p:nvSpPr>
        <p:spPr/>
        <p:txBody>
          <a:bodyPr/>
          <a:lstStyle/>
          <a:p>
            <a:r>
              <a:rPr lang="en-CA" sz="2133" dirty="0" err="1"/>
              <a:t>Une</a:t>
            </a:r>
            <a:r>
              <a:rPr lang="fr-CA" sz="2133" dirty="0"/>
              <a:t> unité de police constituée (140 militaires) </a:t>
            </a:r>
            <a:endParaRPr lang="en-CA" sz="2133" dirty="0"/>
          </a:p>
        </p:txBody>
      </p:sp>
    </p:spTree>
    <p:extLst>
      <p:ext uri="{BB962C8B-B14F-4D97-AF65-F5344CB8AC3E}">
        <p14:creationId xmlns:p14="http://schemas.microsoft.com/office/powerpoint/2010/main" val="66595341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9929" y="516023"/>
            <a:ext cx="2092312" cy="1394875"/>
          </a:xfrm>
          <a:prstGeom prst="rect">
            <a:avLst/>
          </a:prstGeom>
        </p:spPr>
      </p:pic>
      <p:sp>
        <p:nvSpPr>
          <p:cNvPr id="2" name="Title 1"/>
          <p:cNvSpPr>
            <a:spLocks noGrp="1"/>
          </p:cNvSpPr>
          <p:nvPr>
            <p:ph type="title"/>
          </p:nvPr>
        </p:nvSpPr>
        <p:spPr/>
        <p:txBody>
          <a:bodyPr/>
          <a:lstStyle/>
          <a:p>
            <a:r>
              <a:rPr lang="en-US" dirty="0" err="1" smtClean="0"/>
              <a:t>Égypte</a:t>
            </a:r>
            <a:r>
              <a:rPr lang="en-US" dirty="0" smtClean="0"/>
              <a:t> </a:t>
            </a:r>
            <a:r>
              <a:rPr lang="en-US" sz="2400" b="0" dirty="0"/>
              <a:t>(3/3) </a:t>
            </a:r>
          </a:p>
        </p:txBody>
      </p:sp>
      <p:sp>
        <p:nvSpPr>
          <p:cNvPr id="6" name="Content Placeholder 5"/>
          <p:cNvSpPr>
            <a:spLocks noGrp="1"/>
          </p:cNvSpPr>
          <p:nvPr>
            <p:ph idx="1"/>
          </p:nvPr>
        </p:nvSpPr>
        <p:spPr/>
        <p:txBody>
          <a:bodyPr>
            <a:normAutofit fontScale="92500" lnSpcReduction="10000"/>
          </a:bodyPr>
          <a:lstStyle/>
          <a:p>
            <a:pPr lvl="0"/>
            <a:r>
              <a:rPr lang="fr-CA" sz="2133" dirty="0"/>
              <a:t>Formation poussée pour permettre aux femmes cadres de se présenter à des postes de direction dans des missions de l’ONU.</a:t>
            </a:r>
          </a:p>
          <a:p>
            <a:pPr lvl="0"/>
            <a:r>
              <a:rPr lang="fr-CA" sz="2133" dirty="0"/>
              <a:t>Instruction et renforcement des capacités :</a:t>
            </a:r>
            <a:endParaRPr lang="en-CA" sz="2133" dirty="0"/>
          </a:p>
          <a:p>
            <a:pPr lvl="1"/>
            <a:r>
              <a:rPr lang="fr-CA" dirty="0"/>
              <a:t>Organiser le Programme national des planificateurs des Nations Unies en 2018 (UN‑NPP)</a:t>
            </a:r>
            <a:endParaRPr lang="en-CA" dirty="0"/>
          </a:p>
          <a:p>
            <a:pPr lvl="1"/>
            <a:r>
              <a:rPr lang="fr-CA" dirty="0"/>
              <a:t>Prêt à organiser la mise en place du nouveau matériel de formation spécialisée sur la violence sexuelle dans </a:t>
            </a:r>
            <a:r>
              <a:rPr lang="fr-CA" dirty="0" smtClean="0"/>
              <a:t>les conflits</a:t>
            </a:r>
          </a:p>
          <a:p>
            <a:pPr lvl="1"/>
            <a:r>
              <a:rPr lang="fr-CA" dirty="0"/>
              <a:t>Intéressé à offrir un cours en français à l’intention des dirigeants supérieurs des missions des Nations </a:t>
            </a:r>
            <a:r>
              <a:rPr lang="fr-CA" dirty="0" smtClean="0"/>
              <a:t>Unies</a:t>
            </a:r>
            <a:endParaRPr lang="en-CA" dirty="0"/>
          </a:p>
          <a:p>
            <a:pPr lvl="1"/>
            <a:r>
              <a:rPr lang="fr-CA" dirty="0" smtClean="0"/>
              <a:t>Prêt </a:t>
            </a:r>
            <a:r>
              <a:rPr lang="fr-CA" dirty="0"/>
              <a:t>à traduire en arabe le matériel de cours spécialisé des Nations Unies sur la violence sexuelle dans les conflits </a:t>
            </a:r>
            <a:endParaRPr lang="en-CA" dirty="0"/>
          </a:p>
        </p:txBody>
      </p:sp>
    </p:spTree>
    <p:extLst>
      <p:ext uri="{BB962C8B-B14F-4D97-AF65-F5344CB8AC3E}">
        <p14:creationId xmlns:p14="http://schemas.microsoft.com/office/powerpoint/2010/main" val="84043295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3869" y="582043"/>
            <a:ext cx="2417775" cy="1273360"/>
          </a:xfrm>
          <a:prstGeom prst="rect">
            <a:avLst/>
          </a:prstGeom>
        </p:spPr>
      </p:pic>
      <p:sp>
        <p:nvSpPr>
          <p:cNvPr id="2" name="Title 1"/>
          <p:cNvSpPr>
            <a:spLocks noGrp="1"/>
          </p:cNvSpPr>
          <p:nvPr>
            <p:ph type="title"/>
          </p:nvPr>
        </p:nvSpPr>
        <p:spPr/>
        <p:txBody>
          <a:bodyPr/>
          <a:lstStyle/>
          <a:p>
            <a:r>
              <a:rPr lang="en-US" dirty="0" err="1" smtClean="0"/>
              <a:t>États</a:t>
            </a:r>
            <a:r>
              <a:rPr lang="en-US" dirty="0" smtClean="0"/>
              <a:t> Unis </a:t>
            </a:r>
            <a:r>
              <a:rPr lang="en-US" dirty="0" err="1" smtClean="0"/>
              <a:t>d’Amérique</a:t>
            </a:r>
            <a:r>
              <a:rPr lang="en-US" dirty="0" smtClean="0"/>
              <a:t> </a:t>
            </a:r>
            <a:r>
              <a:rPr lang="en-US" sz="2400" b="0" dirty="0"/>
              <a:t>(1/5)</a:t>
            </a:r>
          </a:p>
        </p:txBody>
      </p:sp>
      <p:sp>
        <p:nvSpPr>
          <p:cNvPr id="4" name="Content Placeholder 3"/>
          <p:cNvSpPr>
            <a:spLocks noGrp="1"/>
          </p:cNvSpPr>
          <p:nvPr>
            <p:ph idx="1"/>
          </p:nvPr>
        </p:nvSpPr>
        <p:spPr/>
        <p:txBody>
          <a:bodyPr/>
          <a:lstStyle/>
          <a:p>
            <a:pPr lvl="0"/>
            <a:r>
              <a:rPr lang="en-US" dirty="0" smtClean="0"/>
              <a:t>Formation </a:t>
            </a:r>
            <a:r>
              <a:rPr lang="en-US" dirty="0" err="1" smtClean="0"/>
              <a:t>médicale</a:t>
            </a:r>
            <a:r>
              <a:rPr lang="en-US" dirty="0" smtClean="0"/>
              <a:t> et support au QG de </a:t>
            </a:r>
            <a:r>
              <a:rPr lang="en-US" dirty="0" err="1" smtClean="0"/>
              <a:t>l’ONU</a:t>
            </a:r>
            <a:endParaRPr lang="en-CA" dirty="0"/>
          </a:p>
          <a:p>
            <a:pPr lvl="0"/>
            <a:r>
              <a:rPr lang="en-US" dirty="0" err="1" smtClean="0"/>
              <a:t>Renforcer</a:t>
            </a:r>
            <a:r>
              <a:rPr lang="en-US" dirty="0" smtClean="0"/>
              <a:t> la </a:t>
            </a:r>
            <a:r>
              <a:rPr lang="en-US" dirty="0" err="1" smtClean="0"/>
              <a:t>planification</a:t>
            </a:r>
            <a:r>
              <a:rPr lang="en-US" dirty="0" smtClean="0"/>
              <a:t> et la coordination de </a:t>
            </a:r>
            <a:r>
              <a:rPr lang="en-US" dirty="0" err="1" smtClean="0"/>
              <a:t>l’ONU</a:t>
            </a:r>
            <a:r>
              <a:rPr lang="en-US" dirty="0" smtClean="0"/>
              <a:t> </a:t>
            </a:r>
            <a:r>
              <a:rPr lang="en-US" dirty="0" err="1" smtClean="0"/>
              <a:t>en</a:t>
            </a:r>
            <a:r>
              <a:rPr lang="en-US" dirty="0" smtClean="0"/>
              <a:t> </a:t>
            </a:r>
            <a:r>
              <a:rPr lang="en-US" dirty="0" err="1" smtClean="0"/>
              <a:t>ce</a:t>
            </a:r>
            <a:r>
              <a:rPr lang="en-US" dirty="0" smtClean="0"/>
              <a:t> qui </a:t>
            </a:r>
            <a:r>
              <a:rPr lang="en-US" dirty="0" err="1" smtClean="0"/>
              <a:t>concerne</a:t>
            </a:r>
            <a:r>
              <a:rPr lang="en-US" dirty="0" smtClean="0"/>
              <a:t> les efforts du </a:t>
            </a:r>
            <a:r>
              <a:rPr lang="en-US" dirty="0" err="1" smtClean="0"/>
              <a:t>Secrétaire</a:t>
            </a:r>
            <a:r>
              <a:rPr lang="en-US" dirty="0" smtClean="0"/>
              <a:t> </a:t>
            </a:r>
            <a:r>
              <a:rPr lang="en-US" dirty="0" err="1" smtClean="0"/>
              <a:t>général</a:t>
            </a:r>
            <a:r>
              <a:rPr lang="en-US" dirty="0" smtClean="0"/>
              <a:t> pour la </a:t>
            </a:r>
            <a:r>
              <a:rPr lang="en-US" dirty="0" err="1" smtClean="0"/>
              <a:t>réforme</a:t>
            </a:r>
            <a:r>
              <a:rPr lang="en-US" dirty="0" smtClean="0"/>
              <a:t> </a:t>
            </a:r>
            <a:endParaRPr lang="en-CA" dirty="0"/>
          </a:p>
          <a:p>
            <a:endParaRPr lang="en-US" dirty="0"/>
          </a:p>
        </p:txBody>
      </p:sp>
      <p:sp>
        <p:nvSpPr>
          <p:cNvPr id="5" name="Text Placeholder 4"/>
          <p:cNvSpPr>
            <a:spLocks noGrp="1"/>
          </p:cNvSpPr>
          <p:nvPr>
            <p:ph type="body" sz="quarter" idx="11"/>
          </p:nvPr>
        </p:nvSpPr>
        <p:spPr>
          <a:xfrm>
            <a:off x="7667765" y="1888303"/>
            <a:ext cx="4434295" cy="3645392"/>
          </a:xfrm>
        </p:spPr>
        <p:txBody>
          <a:bodyPr/>
          <a:lstStyle/>
          <a:p>
            <a:r>
              <a:rPr lang="en-CA" sz="2000" dirty="0"/>
              <a:t>A </a:t>
            </a:r>
            <a:r>
              <a:rPr lang="en-CA" sz="2000" dirty="0" err="1"/>
              <a:t>fourni</a:t>
            </a:r>
            <a:r>
              <a:rPr lang="en-CA" sz="2000" dirty="0"/>
              <a:t> </a:t>
            </a:r>
            <a:r>
              <a:rPr lang="en-CA" sz="2000" dirty="0" err="1"/>
              <a:t>une</a:t>
            </a:r>
            <a:r>
              <a:rPr lang="en-CA" sz="2000" dirty="0"/>
              <a:t> formation </a:t>
            </a:r>
            <a:r>
              <a:rPr lang="en-CA" sz="2000" dirty="0" err="1"/>
              <a:t>spécialisée</a:t>
            </a:r>
            <a:r>
              <a:rPr lang="en-CA" sz="2000" dirty="0"/>
              <a:t> </a:t>
            </a:r>
            <a:r>
              <a:rPr lang="en-CA" sz="2000" dirty="0" err="1"/>
              <a:t>avant</a:t>
            </a:r>
            <a:r>
              <a:rPr lang="en-CA" sz="2000" dirty="0"/>
              <a:t> le </a:t>
            </a:r>
            <a:r>
              <a:rPr lang="en-CA" sz="2000" dirty="0" err="1"/>
              <a:t>déploiement</a:t>
            </a:r>
            <a:r>
              <a:rPr lang="en-CA" sz="2000" dirty="0"/>
              <a:t> pour plus de 50 PFTs/PFPs</a:t>
            </a:r>
          </a:p>
          <a:p>
            <a:r>
              <a:rPr lang="en-CA" sz="2000" dirty="0"/>
              <a:t>Placement de 54 </a:t>
            </a:r>
            <a:r>
              <a:rPr lang="en-CA" sz="2000" dirty="0" err="1"/>
              <a:t>officiers</a:t>
            </a:r>
            <a:r>
              <a:rPr lang="en-CA" sz="2000" dirty="0"/>
              <a:t> </a:t>
            </a:r>
            <a:r>
              <a:rPr lang="en-CA" sz="2000" dirty="0" err="1"/>
              <a:t>dans</a:t>
            </a:r>
            <a:r>
              <a:rPr lang="en-CA" sz="2000" dirty="0"/>
              <a:t> des missions critiques</a:t>
            </a:r>
          </a:p>
          <a:p>
            <a:r>
              <a:rPr lang="en-CA" sz="2000" dirty="0" err="1"/>
              <a:t>Déploiement</a:t>
            </a:r>
            <a:r>
              <a:rPr lang="en-CA" sz="2000" dirty="0"/>
              <a:t> de </a:t>
            </a:r>
            <a:r>
              <a:rPr lang="en-CA" sz="2000" dirty="0" err="1"/>
              <a:t>deux</a:t>
            </a:r>
            <a:r>
              <a:rPr lang="en-CA" sz="2000" dirty="0"/>
              <a:t> </a:t>
            </a:r>
            <a:r>
              <a:rPr lang="en-CA" sz="2000" dirty="0" err="1"/>
              <a:t>équipes</a:t>
            </a:r>
            <a:r>
              <a:rPr lang="en-CA" sz="2000" dirty="0"/>
              <a:t> de 10 </a:t>
            </a:r>
            <a:r>
              <a:rPr lang="en-CA" sz="2000" dirty="0" err="1"/>
              <a:t>personnes</a:t>
            </a:r>
            <a:r>
              <a:rPr lang="en-CA" sz="2000" dirty="0"/>
              <a:t> du </a:t>
            </a:r>
            <a:r>
              <a:rPr lang="en-CA" sz="2000" dirty="0" err="1"/>
              <a:t>secteur</a:t>
            </a:r>
            <a:r>
              <a:rPr lang="en-CA" sz="2000" dirty="0"/>
              <a:t> </a:t>
            </a:r>
            <a:r>
              <a:rPr lang="en-CA" sz="2000" dirty="0" err="1"/>
              <a:t>consultatif</a:t>
            </a:r>
            <a:r>
              <a:rPr lang="en-CA" sz="2000" dirty="0"/>
              <a:t> pour la MINUSMA</a:t>
            </a:r>
            <a:endParaRPr lang="en-US" sz="2000" dirty="0"/>
          </a:p>
        </p:txBody>
      </p:sp>
    </p:spTree>
    <p:extLst>
      <p:ext uri="{BB962C8B-B14F-4D97-AF65-F5344CB8AC3E}">
        <p14:creationId xmlns:p14="http://schemas.microsoft.com/office/powerpoint/2010/main" val="149143633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5656" y="523299"/>
            <a:ext cx="2183200" cy="1364500"/>
          </a:xfrm>
          <a:prstGeom prst="rect">
            <a:avLst/>
          </a:prstGeom>
        </p:spPr>
      </p:pic>
      <p:sp>
        <p:nvSpPr>
          <p:cNvPr id="8" name="Title 7"/>
          <p:cNvSpPr>
            <a:spLocks noGrp="1"/>
          </p:cNvSpPr>
          <p:nvPr>
            <p:ph type="title"/>
          </p:nvPr>
        </p:nvSpPr>
        <p:spPr/>
        <p:txBody>
          <a:bodyPr/>
          <a:lstStyle/>
          <a:p>
            <a:r>
              <a:rPr lang="en-US" dirty="0" smtClean="0"/>
              <a:t>Argentine </a:t>
            </a:r>
            <a:r>
              <a:rPr lang="en-US" sz="2400" b="0" dirty="0"/>
              <a:t>(2/2)</a:t>
            </a:r>
          </a:p>
        </p:txBody>
      </p:sp>
      <p:sp>
        <p:nvSpPr>
          <p:cNvPr id="5" name="Content Placeholder 4"/>
          <p:cNvSpPr>
            <a:spLocks noGrp="1"/>
          </p:cNvSpPr>
          <p:nvPr>
            <p:ph idx="1"/>
          </p:nvPr>
        </p:nvSpPr>
        <p:spPr>
          <a:xfrm>
            <a:off x="3263815" y="1878843"/>
            <a:ext cx="8466667" cy="3847399"/>
          </a:xfrm>
        </p:spPr>
        <p:txBody>
          <a:bodyPr>
            <a:normAutofit/>
          </a:bodyPr>
          <a:lstStyle/>
          <a:p>
            <a:pPr lvl="0"/>
            <a:r>
              <a:rPr lang="fr-CA" dirty="0"/>
              <a:t>Capacités policières :</a:t>
            </a:r>
            <a:endParaRPr lang="en-CA" sz="2133" dirty="0"/>
          </a:p>
          <a:p>
            <a:pPr lvl="1">
              <a:buFont typeface="Wingdings" panose="05000000000000000000" pitchFamily="2" charset="2"/>
              <a:buChar char="§"/>
            </a:pPr>
            <a:r>
              <a:rPr lang="fr-CA" dirty="0"/>
              <a:t>Policiers hors unités constitués  </a:t>
            </a:r>
            <a:endParaRPr lang="en-CA" sz="1600" dirty="0"/>
          </a:p>
          <a:p>
            <a:pPr lvl="1">
              <a:buFont typeface="Wingdings" panose="05000000000000000000" pitchFamily="2" charset="2"/>
              <a:buChar char="§"/>
            </a:pPr>
            <a:r>
              <a:rPr lang="fr-CA" dirty="0"/>
              <a:t>Unité de police constituée (130-150 personnes), 20 % de </a:t>
            </a:r>
            <a:r>
              <a:rPr lang="fr-CA" dirty="0" smtClean="0"/>
              <a:t>francophones</a:t>
            </a:r>
            <a:endParaRPr lang="en-CA" sz="1600" dirty="0"/>
          </a:p>
          <a:p>
            <a:pPr lvl="1">
              <a:buFont typeface="Wingdings" panose="05000000000000000000" pitchFamily="2" charset="2"/>
              <a:buChar char="§"/>
            </a:pPr>
            <a:r>
              <a:rPr lang="fr-CA" dirty="0" smtClean="0"/>
              <a:t>Programmes </a:t>
            </a:r>
            <a:r>
              <a:rPr lang="fr-CA" dirty="0"/>
              <a:t>d’instruction</a:t>
            </a:r>
            <a:endParaRPr lang="en-CA" sz="1600" dirty="0"/>
          </a:p>
          <a:p>
            <a:pPr lvl="1">
              <a:buFont typeface="Wingdings" panose="05000000000000000000" pitchFamily="2" charset="2"/>
              <a:buChar char="§"/>
            </a:pPr>
            <a:r>
              <a:rPr lang="fr-CA" dirty="0"/>
              <a:t>Équipes de policiers tactiques </a:t>
            </a:r>
            <a:r>
              <a:rPr lang="fr-CA" dirty="0" smtClean="0"/>
              <a:t>(12</a:t>
            </a:r>
            <a:r>
              <a:rPr lang="fr-CA" dirty="0"/>
              <a:t> </a:t>
            </a:r>
            <a:r>
              <a:rPr lang="fr-CA" dirty="0" smtClean="0"/>
              <a:t>personnes, anglais/français)</a:t>
            </a:r>
          </a:p>
          <a:p>
            <a:pPr lvl="1">
              <a:buFont typeface="Wingdings" panose="05000000000000000000" pitchFamily="2" charset="2"/>
              <a:buChar char="§"/>
            </a:pPr>
            <a:r>
              <a:rPr lang="fr-CA" dirty="0" smtClean="0"/>
              <a:t>Équipes policières spécialisées(3-4 personnes), spécialistes </a:t>
            </a:r>
            <a:r>
              <a:rPr lang="fr-CA" dirty="0"/>
              <a:t>du </a:t>
            </a:r>
            <a:r>
              <a:rPr lang="fr-CA" dirty="0" smtClean="0"/>
              <a:t>renseignement, </a:t>
            </a:r>
            <a:r>
              <a:rPr lang="fr-CA" dirty="0"/>
              <a:t>du crime organisé, de la gestion de projet, de l’instruction, des sciences judiciaires et de la criminologie</a:t>
            </a:r>
            <a:r>
              <a:rPr lang="fr-CA" dirty="0" smtClean="0"/>
              <a:t>)</a:t>
            </a:r>
            <a:endParaRPr lang="en-CA" sz="2133" dirty="0"/>
          </a:p>
          <a:p>
            <a:pPr marL="0" indent="0">
              <a:buNone/>
            </a:pPr>
            <a:endParaRPr lang="fr-CA" sz="2133" dirty="0"/>
          </a:p>
        </p:txBody>
      </p:sp>
    </p:spTree>
    <p:extLst>
      <p:ext uri="{BB962C8B-B14F-4D97-AF65-F5344CB8AC3E}">
        <p14:creationId xmlns:p14="http://schemas.microsoft.com/office/powerpoint/2010/main" val="156853984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3869" y="582043"/>
            <a:ext cx="2417775" cy="1273360"/>
          </a:xfrm>
          <a:prstGeom prst="rect">
            <a:avLst/>
          </a:prstGeom>
        </p:spPr>
      </p:pic>
      <p:sp>
        <p:nvSpPr>
          <p:cNvPr id="2" name="Title 1"/>
          <p:cNvSpPr>
            <a:spLocks noGrp="1"/>
          </p:cNvSpPr>
          <p:nvPr>
            <p:ph type="title"/>
          </p:nvPr>
        </p:nvSpPr>
        <p:spPr/>
        <p:txBody>
          <a:bodyPr/>
          <a:lstStyle/>
          <a:p>
            <a:r>
              <a:rPr lang="en-US" dirty="0" err="1"/>
              <a:t>États</a:t>
            </a:r>
            <a:r>
              <a:rPr lang="en-US" dirty="0"/>
              <a:t> Unis </a:t>
            </a:r>
            <a:r>
              <a:rPr lang="en-US" dirty="0" err="1" smtClean="0"/>
              <a:t>d’Amérique</a:t>
            </a:r>
            <a:r>
              <a:rPr lang="en-US" dirty="0" smtClean="0"/>
              <a:t> </a:t>
            </a:r>
            <a:r>
              <a:rPr lang="en-US" sz="2400" b="0" dirty="0"/>
              <a:t>(2/5)</a:t>
            </a:r>
            <a:r>
              <a:rPr lang="en-US" dirty="0" smtClean="0"/>
              <a:t> </a:t>
            </a:r>
            <a:endParaRPr lang="en-US" dirty="0"/>
          </a:p>
        </p:txBody>
      </p:sp>
      <p:sp>
        <p:nvSpPr>
          <p:cNvPr id="4" name="Content Placeholder 3"/>
          <p:cNvSpPr>
            <a:spLocks noGrp="1"/>
          </p:cNvSpPr>
          <p:nvPr>
            <p:ph idx="1"/>
          </p:nvPr>
        </p:nvSpPr>
        <p:spPr/>
        <p:txBody>
          <a:bodyPr/>
          <a:lstStyle/>
          <a:p>
            <a:r>
              <a:rPr lang="en-US" dirty="0" err="1" smtClean="0"/>
              <a:t>Fournir</a:t>
            </a:r>
            <a:r>
              <a:rPr lang="en-US" dirty="0" smtClean="0"/>
              <a:t> du </a:t>
            </a:r>
            <a:r>
              <a:rPr lang="en-US" dirty="0" err="1" smtClean="0"/>
              <a:t>matériel</a:t>
            </a:r>
            <a:r>
              <a:rPr lang="en-US" dirty="0" smtClean="0"/>
              <a:t>, de la formation et du </a:t>
            </a:r>
            <a:r>
              <a:rPr lang="en-US" dirty="0" err="1" smtClean="0"/>
              <a:t>soutien</a:t>
            </a:r>
            <a:r>
              <a:rPr lang="en-US" dirty="0" smtClean="0"/>
              <a:t> aux </a:t>
            </a:r>
            <a:r>
              <a:rPr lang="en-US" dirty="0"/>
              <a:t>PFPs pour les </a:t>
            </a:r>
            <a:r>
              <a:rPr lang="en-US" dirty="0" err="1"/>
              <a:t>capacités</a:t>
            </a:r>
            <a:r>
              <a:rPr lang="en-US" dirty="0"/>
              <a:t> </a:t>
            </a:r>
            <a:r>
              <a:rPr lang="en-US" dirty="0" err="1" smtClean="0"/>
              <a:t>habilitantes</a:t>
            </a:r>
            <a:endParaRPr lang="en-US" dirty="0"/>
          </a:p>
          <a:p>
            <a:r>
              <a:rPr lang="en-US" dirty="0" err="1" smtClean="0"/>
              <a:t>Fournir</a:t>
            </a:r>
            <a:r>
              <a:rPr lang="en-US" dirty="0" smtClean="0"/>
              <a:t> du </a:t>
            </a:r>
            <a:r>
              <a:rPr lang="en-US" dirty="0" err="1" smtClean="0"/>
              <a:t>matériel</a:t>
            </a:r>
            <a:r>
              <a:rPr lang="en-US" dirty="0" smtClean="0"/>
              <a:t> </a:t>
            </a:r>
            <a:r>
              <a:rPr lang="en-US" dirty="0" err="1" smtClean="0"/>
              <a:t>avant</a:t>
            </a:r>
            <a:r>
              <a:rPr lang="en-US" dirty="0" smtClean="0"/>
              <a:t> le </a:t>
            </a:r>
            <a:r>
              <a:rPr lang="en-US" dirty="0" err="1" smtClean="0"/>
              <a:t>déploiement</a:t>
            </a:r>
            <a:r>
              <a:rPr lang="en-US" dirty="0" smtClean="0"/>
              <a:t> </a:t>
            </a:r>
            <a:r>
              <a:rPr lang="en-US" dirty="0" err="1" smtClean="0"/>
              <a:t>afin</a:t>
            </a:r>
            <a:r>
              <a:rPr lang="en-US" dirty="0" smtClean="0"/>
              <a:t> </a:t>
            </a:r>
            <a:r>
              <a:rPr lang="en-US" dirty="0" err="1" smtClean="0"/>
              <a:t>d’améliorer</a:t>
            </a:r>
            <a:r>
              <a:rPr lang="en-US" dirty="0" smtClean="0"/>
              <a:t> la </a:t>
            </a:r>
            <a:r>
              <a:rPr lang="en-US" dirty="0" err="1" smtClean="0"/>
              <a:t>capacité</a:t>
            </a:r>
            <a:r>
              <a:rPr lang="en-US" dirty="0" smtClean="0"/>
              <a:t> </a:t>
            </a:r>
            <a:r>
              <a:rPr lang="en-US" dirty="0" err="1" smtClean="0"/>
              <a:t>opérationnelle</a:t>
            </a:r>
            <a:endParaRPr lang="en-US" dirty="0"/>
          </a:p>
        </p:txBody>
      </p:sp>
      <p:sp>
        <p:nvSpPr>
          <p:cNvPr id="5" name="Text Placeholder 4"/>
          <p:cNvSpPr>
            <a:spLocks noGrp="1"/>
          </p:cNvSpPr>
          <p:nvPr>
            <p:ph type="body" sz="quarter" idx="11"/>
          </p:nvPr>
        </p:nvSpPr>
        <p:spPr/>
        <p:txBody>
          <a:bodyPr/>
          <a:lstStyle/>
          <a:p>
            <a:r>
              <a:rPr lang="en-CA" sz="1800" dirty="0"/>
              <a:t>A </a:t>
            </a:r>
            <a:r>
              <a:rPr lang="en-CA" sz="1800" dirty="0" err="1"/>
              <a:t>fourni</a:t>
            </a:r>
            <a:r>
              <a:rPr lang="en-CA" sz="1800" dirty="0"/>
              <a:t> </a:t>
            </a:r>
            <a:r>
              <a:rPr lang="en-CA" sz="1800" dirty="0" err="1"/>
              <a:t>une</a:t>
            </a:r>
            <a:r>
              <a:rPr lang="en-CA" sz="1800" dirty="0"/>
              <a:t> formation </a:t>
            </a:r>
            <a:r>
              <a:rPr lang="en-CA" sz="1800" dirty="0" err="1"/>
              <a:t>spécialisée</a:t>
            </a:r>
            <a:r>
              <a:rPr lang="en-CA" sz="1800" dirty="0"/>
              <a:t> pour le </a:t>
            </a:r>
            <a:r>
              <a:rPr lang="en-CA" sz="1800" dirty="0" err="1"/>
              <a:t>déploiement</a:t>
            </a:r>
            <a:r>
              <a:rPr lang="en-CA" sz="1800" dirty="0"/>
              <a:t> </a:t>
            </a:r>
            <a:r>
              <a:rPr lang="en-CA" sz="1800" dirty="0" err="1"/>
              <a:t>rapide</a:t>
            </a:r>
            <a:r>
              <a:rPr lang="en-CA" sz="1800" dirty="0"/>
              <a:t>, le </a:t>
            </a:r>
            <a:r>
              <a:rPr lang="en-CA" sz="1800" dirty="0" err="1"/>
              <a:t>développement</a:t>
            </a:r>
            <a:r>
              <a:rPr lang="en-CA" sz="1800" dirty="0"/>
              <a:t> d’un </a:t>
            </a:r>
            <a:r>
              <a:rPr lang="en-CA" sz="1800" dirty="0" err="1"/>
              <a:t>manuel</a:t>
            </a:r>
            <a:r>
              <a:rPr lang="en-CA" sz="1800" dirty="0"/>
              <a:t> pour la disposition de munitions explosives, les </a:t>
            </a:r>
            <a:r>
              <a:rPr lang="en-CA" sz="1800" dirty="0" err="1"/>
              <a:t>leçons</a:t>
            </a:r>
            <a:r>
              <a:rPr lang="en-CA" sz="1800" dirty="0"/>
              <a:t> </a:t>
            </a:r>
            <a:r>
              <a:rPr lang="en-CA" sz="1800" dirty="0" err="1"/>
              <a:t>retenues</a:t>
            </a:r>
            <a:r>
              <a:rPr lang="en-CA" sz="1800" dirty="0"/>
              <a:t>, les </a:t>
            </a:r>
            <a:r>
              <a:rPr lang="en-CA" sz="1800" dirty="0" err="1"/>
              <a:t>exercices</a:t>
            </a:r>
            <a:r>
              <a:rPr lang="en-CA" sz="1800" dirty="0"/>
              <a:t> de simulation, </a:t>
            </a:r>
            <a:r>
              <a:rPr lang="en-CA" sz="1800" dirty="0" err="1"/>
              <a:t>hauts</a:t>
            </a:r>
            <a:r>
              <a:rPr lang="en-CA" sz="1800" dirty="0"/>
              <a:t> </a:t>
            </a:r>
            <a:r>
              <a:rPr lang="en-CA" sz="1800" dirty="0" err="1"/>
              <a:t>responsables</a:t>
            </a:r>
            <a:r>
              <a:rPr lang="en-CA" sz="1800" dirty="0"/>
              <a:t> des missions, et les messages </a:t>
            </a:r>
            <a:r>
              <a:rPr lang="en-CA" sz="1800" dirty="0" err="1"/>
              <a:t>stratégiues</a:t>
            </a:r>
            <a:r>
              <a:rPr lang="en-CA" sz="1800" dirty="0"/>
              <a:t> </a:t>
            </a:r>
          </a:p>
          <a:p>
            <a:r>
              <a:rPr lang="en-CA" sz="1800" dirty="0"/>
              <a:t>A </a:t>
            </a:r>
            <a:r>
              <a:rPr lang="en-CA" sz="1800" dirty="0" err="1"/>
              <a:t>fourni</a:t>
            </a:r>
            <a:r>
              <a:rPr lang="en-CA" sz="1800" dirty="0"/>
              <a:t> du </a:t>
            </a:r>
            <a:r>
              <a:rPr lang="en-CA" sz="1800" dirty="0" err="1"/>
              <a:t>mentorat</a:t>
            </a:r>
            <a:r>
              <a:rPr lang="en-CA" sz="1800" dirty="0"/>
              <a:t> </a:t>
            </a:r>
            <a:r>
              <a:rPr lang="en-CA" sz="1800" dirty="0" err="1"/>
              <a:t>en</a:t>
            </a:r>
            <a:r>
              <a:rPr lang="en-CA" sz="1800" dirty="0"/>
              <a:t> mission pour la MINUSMA</a:t>
            </a:r>
          </a:p>
          <a:p>
            <a:endParaRPr lang="en-US" dirty="0"/>
          </a:p>
        </p:txBody>
      </p:sp>
    </p:spTree>
    <p:extLst>
      <p:ext uri="{BB962C8B-B14F-4D97-AF65-F5344CB8AC3E}">
        <p14:creationId xmlns:p14="http://schemas.microsoft.com/office/powerpoint/2010/main" val="395616120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3869" y="582043"/>
            <a:ext cx="2417775" cy="1273360"/>
          </a:xfrm>
          <a:prstGeom prst="rect">
            <a:avLst/>
          </a:prstGeom>
        </p:spPr>
      </p:pic>
      <p:sp>
        <p:nvSpPr>
          <p:cNvPr id="2" name="Title 1"/>
          <p:cNvSpPr>
            <a:spLocks noGrp="1"/>
          </p:cNvSpPr>
          <p:nvPr>
            <p:ph type="title"/>
          </p:nvPr>
        </p:nvSpPr>
        <p:spPr/>
        <p:txBody>
          <a:bodyPr/>
          <a:lstStyle/>
          <a:p>
            <a:r>
              <a:rPr lang="en-US" dirty="0" err="1"/>
              <a:t>États</a:t>
            </a:r>
            <a:r>
              <a:rPr lang="en-US" dirty="0"/>
              <a:t> Unis </a:t>
            </a:r>
            <a:r>
              <a:rPr lang="en-US" dirty="0" err="1" smtClean="0"/>
              <a:t>d’Amérique</a:t>
            </a:r>
            <a:r>
              <a:rPr lang="en-US" dirty="0" smtClean="0"/>
              <a:t> </a:t>
            </a:r>
            <a:r>
              <a:rPr lang="en-US" sz="2400" b="0" dirty="0"/>
              <a:t>(3/5)</a:t>
            </a:r>
            <a:r>
              <a:rPr lang="en-US" dirty="0" smtClean="0"/>
              <a:t> </a:t>
            </a:r>
            <a:endParaRPr lang="en-US" dirty="0"/>
          </a:p>
        </p:txBody>
      </p:sp>
      <p:sp>
        <p:nvSpPr>
          <p:cNvPr id="4" name="Content Placeholder 3"/>
          <p:cNvSpPr>
            <a:spLocks noGrp="1"/>
          </p:cNvSpPr>
          <p:nvPr>
            <p:ph idx="1"/>
          </p:nvPr>
        </p:nvSpPr>
        <p:spPr>
          <a:xfrm>
            <a:off x="3240327" y="1888304"/>
            <a:ext cx="4534572" cy="3645393"/>
          </a:xfrm>
        </p:spPr>
        <p:txBody>
          <a:bodyPr/>
          <a:lstStyle/>
          <a:p>
            <a:r>
              <a:rPr lang="en-US" sz="2000" dirty="0" err="1"/>
              <a:t>Appuyer</a:t>
            </a:r>
            <a:r>
              <a:rPr lang="en-US" sz="2000" dirty="0"/>
              <a:t> </a:t>
            </a:r>
            <a:r>
              <a:rPr lang="en-US" sz="2000" dirty="0" err="1"/>
              <a:t>l’engagement</a:t>
            </a:r>
            <a:r>
              <a:rPr lang="en-US" sz="2000" dirty="0"/>
              <a:t> </a:t>
            </a:r>
            <a:r>
              <a:rPr lang="en-US" sz="2000" dirty="0" err="1"/>
              <a:t>rwandais</a:t>
            </a:r>
            <a:r>
              <a:rPr lang="en-US" sz="2000" dirty="0"/>
              <a:t> pour des </a:t>
            </a:r>
            <a:r>
              <a:rPr lang="en-US" sz="2000" dirty="0" err="1"/>
              <a:t>unités</a:t>
            </a:r>
            <a:r>
              <a:rPr lang="en-US" sz="2000" dirty="0"/>
              <a:t> de </a:t>
            </a:r>
            <a:r>
              <a:rPr lang="en-US" sz="2000" dirty="0" err="1"/>
              <a:t>déploiement</a:t>
            </a:r>
            <a:r>
              <a:rPr lang="en-US" sz="2000" dirty="0"/>
              <a:t> </a:t>
            </a:r>
            <a:r>
              <a:rPr lang="en-US" sz="2000" dirty="0" err="1"/>
              <a:t>rapide</a:t>
            </a:r>
            <a:r>
              <a:rPr lang="en-US" sz="2000" dirty="0"/>
              <a:t> </a:t>
            </a:r>
          </a:p>
          <a:p>
            <a:pPr marL="0" indent="0">
              <a:buNone/>
            </a:pPr>
            <a:endParaRPr lang="en-US" sz="2000" dirty="0"/>
          </a:p>
          <a:p>
            <a:pPr lvl="0"/>
            <a:r>
              <a:rPr lang="en-US" sz="2000" dirty="0" err="1"/>
              <a:t>Renforcer</a:t>
            </a:r>
            <a:r>
              <a:rPr lang="en-US" sz="2000" dirty="0"/>
              <a:t> le </a:t>
            </a:r>
            <a:r>
              <a:rPr lang="en-US" sz="2000" dirty="0" err="1"/>
              <a:t>mentorat</a:t>
            </a:r>
            <a:r>
              <a:rPr lang="en-US" sz="2000" dirty="0"/>
              <a:t> </a:t>
            </a:r>
            <a:r>
              <a:rPr lang="en-US" sz="2000" dirty="0" err="1"/>
              <a:t>en</a:t>
            </a:r>
            <a:r>
              <a:rPr lang="en-US" sz="2000" dirty="0"/>
              <a:t> mission </a:t>
            </a:r>
            <a:r>
              <a:rPr lang="en-US" sz="2000" dirty="0" err="1"/>
              <a:t>en</a:t>
            </a:r>
            <a:r>
              <a:rPr lang="en-US" sz="2000" dirty="0"/>
              <a:t> </a:t>
            </a:r>
            <a:r>
              <a:rPr lang="en-US" sz="2000" dirty="0" err="1"/>
              <a:t>déployant</a:t>
            </a:r>
            <a:r>
              <a:rPr lang="en-US" sz="2000" dirty="0"/>
              <a:t> des </a:t>
            </a:r>
            <a:r>
              <a:rPr lang="en-US" sz="2000" dirty="0" err="1"/>
              <a:t>formateurs</a:t>
            </a:r>
            <a:r>
              <a:rPr lang="en-US" sz="2000" dirty="0"/>
              <a:t> </a:t>
            </a:r>
            <a:r>
              <a:rPr lang="en-US" sz="2000" dirty="0" err="1"/>
              <a:t>états-uniens</a:t>
            </a:r>
            <a:r>
              <a:rPr lang="en-US" sz="2000" dirty="0"/>
              <a:t> à des </a:t>
            </a:r>
            <a:r>
              <a:rPr lang="en-US" sz="2000" dirty="0" err="1"/>
              <a:t>opérations</a:t>
            </a:r>
            <a:r>
              <a:rPr lang="en-US" sz="2000" dirty="0"/>
              <a:t> de </a:t>
            </a:r>
            <a:r>
              <a:rPr lang="en-US" sz="2000" dirty="0" err="1"/>
              <a:t>maintien</a:t>
            </a:r>
            <a:r>
              <a:rPr lang="en-US" sz="2000" dirty="0"/>
              <a:t> de la </a:t>
            </a:r>
            <a:r>
              <a:rPr lang="en-US" sz="2000" dirty="0" err="1"/>
              <a:t>paix</a:t>
            </a:r>
            <a:r>
              <a:rPr lang="en-US" sz="2000" dirty="0"/>
              <a:t> pour </a:t>
            </a:r>
            <a:r>
              <a:rPr lang="en-US" sz="2000" dirty="0" err="1"/>
              <a:t>une</a:t>
            </a:r>
            <a:r>
              <a:rPr lang="en-US" sz="2000" dirty="0"/>
              <a:t> </a:t>
            </a:r>
            <a:r>
              <a:rPr lang="en-US" sz="2000" dirty="0" err="1"/>
              <a:t>courte</a:t>
            </a:r>
            <a:r>
              <a:rPr lang="en-US" sz="2000" dirty="0"/>
              <a:t> </a:t>
            </a:r>
            <a:r>
              <a:rPr lang="en-US" sz="2000" dirty="0" err="1"/>
              <a:t>durée</a:t>
            </a:r>
            <a:r>
              <a:rPr lang="en-US" sz="2000" dirty="0"/>
              <a:t> </a:t>
            </a:r>
            <a:r>
              <a:rPr lang="en-US" sz="2000" dirty="0" err="1"/>
              <a:t>afin</a:t>
            </a:r>
            <a:r>
              <a:rPr lang="en-US" sz="2000" dirty="0"/>
              <a:t> de </a:t>
            </a:r>
            <a:r>
              <a:rPr lang="en-US" sz="2000" dirty="0" err="1"/>
              <a:t>répondre</a:t>
            </a:r>
            <a:r>
              <a:rPr lang="en-US" sz="2000" dirty="0"/>
              <a:t> à des </a:t>
            </a:r>
            <a:r>
              <a:rPr lang="en-US" sz="2000" dirty="0" err="1"/>
              <a:t>lacunes</a:t>
            </a:r>
            <a:r>
              <a:rPr lang="en-US" sz="2000" dirty="0"/>
              <a:t> </a:t>
            </a:r>
            <a:r>
              <a:rPr lang="en-US" sz="2000" dirty="0" err="1"/>
              <a:t>clés</a:t>
            </a:r>
            <a:endParaRPr lang="en-US" sz="2000" dirty="0"/>
          </a:p>
        </p:txBody>
      </p:sp>
      <p:sp>
        <p:nvSpPr>
          <p:cNvPr id="5" name="Text Placeholder 4"/>
          <p:cNvSpPr>
            <a:spLocks noGrp="1"/>
          </p:cNvSpPr>
          <p:nvPr>
            <p:ph type="body" sz="quarter" idx="11"/>
          </p:nvPr>
        </p:nvSpPr>
        <p:spPr/>
        <p:txBody>
          <a:bodyPr/>
          <a:lstStyle/>
          <a:p>
            <a:r>
              <a:rPr lang="en-CA" sz="2000" dirty="0"/>
              <a:t>A </a:t>
            </a:r>
            <a:r>
              <a:rPr lang="en-CA" sz="2000" dirty="0" err="1"/>
              <a:t>développé</a:t>
            </a:r>
            <a:r>
              <a:rPr lang="en-CA" sz="2000" dirty="0"/>
              <a:t> un </a:t>
            </a:r>
            <a:r>
              <a:rPr lang="en-CA" sz="2000" dirty="0" err="1"/>
              <a:t>cours</a:t>
            </a:r>
            <a:r>
              <a:rPr lang="en-CA" sz="2000" dirty="0"/>
              <a:t> </a:t>
            </a:r>
            <a:r>
              <a:rPr lang="en-CA" sz="2000" dirty="0" err="1"/>
              <a:t>en</a:t>
            </a:r>
            <a:r>
              <a:rPr lang="en-CA" sz="2000" dirty="0"/>
              <a:t> coordination avec </a:t>
            </a:r>
            <a:r>
              <a:rPr lang="en-CA" sz="2000" dirty="0" err="1"/>
              <a:t>l’ONU</a:t>
            </a:r>
            <a:r>
              <a:rPr lang="en-CA" sz="2000" dirty="0"/>
              <a:t> </a:t>
            </a:r>
            <a:r>
              <a:rPr lang="en-CA" sz="2000" dirty="0" err="1"/>
              <a:t>afin</a:t>
            </a:r>
            <a:r>
              <a:rPr lang="en-CA" sz="2000" dirty="0"/>
              <a:t> de former des </a:t>
            </a:r>
            <a:r>
              <a:rPr lang="en-CA" sz="2000" dirty="0" err="1"/>
              <a:t>officiers</a:t>
            </a:r>
            <a:r>
              <a:rPr lang="en-CA" sz="2000" dirty="0"/>
              <a:t> </a:t>
            </a:r>
            <a:r>
              <a:rPr lang="en-CA" sz="2000" dirty="0" err="1"/>
              <a:t>nationaux</a:t>
            </a:r>
            <a:r>
              <a:rPr lang="en-CA" sz="2000" dirty="0"/>
              <a:t> </a:t>
            </a:r>
            <a:r>
              <a:rPr lang="en-CA" sz="2000" dirty="0" err="1"/>
              <a:t>d’enquête</a:t>
            </a:r>
            <a:r>
              <a:rPr lang="en-CA" sz="2000" dirty="0"/>
              <a:t> pour </a:t>
            </a:r>
            <a:r>
              <a:rPr lang="en-CA" sz="2000" dirty="0" err="1"/>
              <a:t>mieux</a:t>
            </a:r>
            <a:r>
              <a:rPr lang="en-CA" sz="2000" dirty="0"/>
              <a:t> </a:t>
            </a:r>
            <a:r>
              <a:rPr lang="en-CA" sz="2000" dirty="0" err="1"/>
              <a:t>aborder</a:t>
            </a:r>
            <a:r>
              <a:rPr lang="en-CA" sz="2000" dirty="0"/>
              <a:t> les </a:t>
            </a:r>
            <a:r>
              <a:rPr lang="en-CA" sz="2000" dirty="0" err="1"/>
              <a:t>cas</a:t>
            </a:r>
            <a:r>
              <a:rPr lang="en-CA" sz="2000" dirty="0"/>
              <a:t> </a:t>
            </a:r>
            <a:r>
              <a:rPr lang="en-CA" sz="2000" dirty="0" err="1"/>
              <a:t>d’exploitation</a:t>
            </a:r>
            <a:r>
              <a:rPr lang="en-CA" sz="2000" dirty="0"/>
              <a:t> et </a:t>
            </a:r>
            <a:r>
              <a:rPr lang="en-CA" sz="2000" dirty="0" err="1"/>
              <a:t>d’atteintes</a:t>
            </a:r>
            <a:r>
              <a:rPr lang="en-CA" sz="2000" dirty="0"/>
              <a:t> </a:t>
            </a:r>
            <a:r>
              <a:rPr lang="en-CA" sz="2000" dirty="0" err="1"/>
              <a:t>sexuelles</a:t>
            </a:r>
            <a:endParaRPr lang="en-CA" sz="2000" dirty="0"/>
          </a:p>
          <a:p>
            <a:r>
              <a:rPr lang="en-CA" sz="2000" dirty="0"/>
              <a:t>A </a:t>
            </a:r>
            <a:r>
              <a:rPr lang="fr-CA" sz="2000" dirty="0"/>
              <a:t>développé</a:t>
            </a:r>
            <a:r>
              <a:rPr lang="en-CA" sz="2000" dirty="0"/>
              <a:t> des </a:t>
            </a:r>
            <a:r>
              <a:rPr lang="en-CA" sz="2000" dirty="0" err="1"/>
              <a:t>outils</a:t>
            </a:r>
            <a:r>
              <a:rPr lang="en-CA" sz="2000" dirty="0"/>
              <a:t> de source </a:t>
            </a:r>
            <a:r>
              <a:rPr lang="en-CA" sz="2000" dirty="0" err="1"/>
              <a:t>ouverte</a:t>
            </a:r>
            <a:r>
              <a:rPr lang="en-CA" sz="2000" dirty="0"/>
              <a:t> SIG de </a:t>
            </a:r>
            <a:r>
              <a:rPr lang="en-CA" sz="2000" dirty="0" err="1"/>
              <a:t>connaisance</a:t>
            </a:r>
            <a:r>
              <a:rPr lang="en-CA" sz="2000" dirty="0"/>
              <a:t> </a:t>
            </a:r>
            <a:r>
              <a:rPr lang="en-CA" sz="2000" dirty="0" err="1"/>
              <a:t>situationnelle</a:t>
            </a:r>
            <a:r>
              <a:rPr lang="en-CA" sz="2000" dirty="0"/>
              <a:t> </a:t>
            </a:r>
            <a:r>
              <a:rPr lang="en-CA" sz="2000" dirty="0" err="1"/>
              <a:t>Geoshape</a:t>
            </a:r>
            <a:r>
              <a:rPr lang="en-CA" sz="2000" dirty="0"/>
              <a:t> et Arbiter</a:t>
            </a:r>
            <a:endParaRPr lang="en-US" sz="2000" dirty="0"/>
          </a:p>
        </p:txBody>
      </p:sp>
    </p:spTree>
    <p:extLst>
      <p:ext uri="{BB962C8B-B14F-4D97-AF65-F5344CB8AC3E}">
        <p14:creationId xmlns:p14="http://schemas.microsoft.com/office/powerpoint/2010/main" val="263940132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3869" y="582043"/>
            <a:ext cx="2417775" cy="1273360"/>
          </a:xfrm>
          <a:prstGeom prst="rect">
            <a:avLst/>
          </a:prstGeom>
        </p:spPr>
      </p:pic>
      <p:sp>
        <p:nvSpPr>
          <p:cNvPr id="2" name="Title 1"/>
          <p:cNvSpPr>
            <a:spLocks noGrp="1"/>
          </p:cNvSpPr>
          <p:nvPr>
            <p:ph type="title"/>
          </p:nvPr>
        </p:nvSpPr>
        <p:spPr/>
        <p:txBody>
          <a:bodyPr/>
          <a:lstStyle/>
          <a:p>
            <a:r>
              <a:rPr lang="en-US" dirty="0" err="1"/>
              <a:t>États</a:t>
            </a:r>
            <a:r>
              <a:rPr lang="en-US" dirty="0"/>
              <a:t> Unis </a:t>
            </a:r>
            <a:r>
              <a:rPr lang="en-US" dirty="0" err="1" smtClean="0"/>
              <a:t>d’Amérique</a:t>
            </a:r>
            <a:r>
              <a:rPr lang="en-US" dirty="0" smtClean="0"/>
              <a:t> </a:t>
            </a:r>
            <a:r>
              <a:rPr lang="en-US" sz="2400" b="0" dirty="0"/>
              <a:t>(4/5)</a:t>
            </a:r>
          </a:p>
        </p:txBody>
      </p:sp>
      <p:sp>
        <p:nvSpPr>
          <p:cNvPr id="4" name="Content Placeholder 3"/>
          <p:cNvSpPr>
            <a:spLocks noGrp="1"/>
          </p:cNvSpPr>
          <p:nvPr>
            <p:ph idx="1"/>
          </p:nvPr>
        </p:nvSpPr>
        <p:spPr/>
        <p:txBody>
          <a:bodyPr/>
          <a:lstStyle/>
          <a:p>
            <a:r>
              <a:rPr lang="en-US" dirty="0" err="1" smtClean="0"/>
              <a:t>En</a:t>
            </a:r>
            <a:r>
              <a:rPr lang="en-US" dirty="0" smtClean="0"/>
              <a:t> coordination avec </a:t>
            </a:r>
            <a:r>
              <a:rPr lang="en-US" dirty="0" err="1" smtClean="0"/>
              <a:t>l’ONU</a:t>
            </a:r>
            <a:r>
              <a:rPr lang="en-US" dirty="0" smtClean="0"/>
              <a:t>, </a:t>
            </a:r>
            <a:r>
              <a:rPr lang="en-US" dirty="0" err="1" smtClean="0"/>
              <a:t>fournir</a:t>
            </a:r>
            <a:r>
              <a:rPr lang="en-US" dirty="0" smtClean="0"/>
              <a:t> </a:t>
            </a:r>
            <a:r>
              <a:rPr lang="en-US" dirty="0" err="1" smtClean="0"/>
              <a:t>une</a:t>
            </a:r>
            <a:r>
              <a:rPr lang="en-US" dirty="0" smtClean="0"/>
              <a:t> </a:t>
            </a:r>
            <a:r>
              <a:rPr lang="en-US" dirty="0" err="1" smtClean="0"/>
              <a:t>évaluation</a:t>
            </a:r>
            <a:r>
              <a:rPr lang="en-US" dirty="0" smtClean="0"/>
              <a:t> des communications et un ensemble de </a:t>
            </a:r>
            <a:r>
              <a:rPr lang="en-US" dirty="0" err="1" smtClean="0"/>
              <a:t>mesures</a:t>
            </a:r>
            <a:r>
              <a:rPr lang="en-US" dirty="0" smtClean="0"/>
              <a:t> </a:t>
            </a:r>
            <a:r>
              <a:rPr lang="en-US" dirty="0" err="1" smtClean="0"/>
              <a:t>d’aide</a:t>
            </a:r>
            <a:r>
              <a:rPr lang="en-US" dirty="0" smtClean="0"/>
              <a:t> pour </a:t>
            </a:r>
            <a:r>
              <a:rPr lang="en-US" dirty="0" err="1" smtClean="0"/>
              <a:t>améliorer</a:t>
            </a:r>
            <a:r>
              <a:rPr lang="en-US" dirty="0" smtClean="0"/>
              <a:t> </a:t>
            </a:r>
            <a:r>
              <a:rPr lang="en-US" dirty="0" err="1" smtClean="0"/>
              <a:t>une</a:t>
            </a:r>
            <a:r>
              <a:rPr lang="en-US" dirty="0" smtClean="0"/>
              <a:t> </a:t>
            </a:r>
            <a:r>
              <a:rPr lang="en-US" dirty="0" err="1" smtClean="0"/>
              <a:t>opération</a:t>
            </a:r>
            <a:r>
              <a:rPr lang="en-US" dirty="0" smtClean="0"/>
              <a:t> de </a:t>
            </a:r>
            <a:r>
              <a:rPr lang="en-US" dirty="0" err="1" smtClean="0"/>
              <a:t>maintien</a:t>
            </a:r>
            <a:r>
              <a:rPr lang="en-US" dirty="0" smtClean="0"/>
              <a:t> de la </a:t>
            </a:r>
            <a:r>
              <a:rPr lang="en-US" dirty="0" err="1" smtClean="0"/>
              <a:t>paix</a:t>
            </a:r>
            <a:r>
              <a:rPr lang="en-US" dirty="0" smtClean="0"/>
              <a:t> </a:t>
            </a:r>
            <a:r>
              <a:rPr lang="en-US" dirty="0" err="1" smtClean="0"/>
              <a:t>ciblée</a:t>
            </a:r>
            <a:endParaRPr lang="en-US" dirty="0"/>
          </a:p>
        </p:txBody>
      </p:sp>
      <p:sp>
        <p:nvSpPr>
          <p:cNvPr id="5" name="Text Placeholder 4"/>
          <p:cNvSpPr>
            <a:spLocks noGrp="1"/>
          </p:cNvSpPr>
          <p:nvPr>
            <p:ph type="body" sz="quarter" idx="11"/>
          </p:nvPr>
        </p:nvSpPr>
        <p:spPr>
          <a:xfrm>
            <a:off x="7667763" y="1888303"/>
            <a:ext cx="4524236" cy="3645392"/>
          </a:xfrm>
        </p:spPr>
        <p:txBody>
          <a:bodyPr/>
          <a:lstStyle/>
          <a:p>
            <a:r>
              <a:rPr lang="en-CA" sz="2000" dirty="0"/>
              <a:t>A </a:t>
            </a:r>
            <a:r>
              <a:rPr lang="en-CA" sz="2000" dirty="0" err="1"/>
              <a:t>fourni</a:t>
            </a:r>
            <a:r>
              <a:rPr lang="en-CA" sz="2000" dirty="0"/>
              <a:t> un </a:t>
            </a:r>
            <a:r>
              <a:rPr lang="en-CA" sz="2000" dirty="0" err="1"/>
              <a:t>système</a:t>
            </a:r>
            <a:r>
              <a:rPr lang="en-CA" sz="2000" dirty="0"/>
              <a:t> de radio </a:t>
            </a:r>
            <a:r>
              <a:rPr lang="en-CA" sz="2000" dirty="0" err="1"/>
              <a:t>interopérationnel</a:t>
            </a:r>
            <a:r>
              <a:rPr lang="en-CA" sz="2000" dirty="0"/>
              <a:t> pour la MONUSCO et </a:t>
            </a:r>
            <a:r>
              <a:rPr lang="en-CA" sz="2000" dirty="0" err="1"/>
              <a:t>l’École</a:t>
            </a:r>
            <a:r>
              <a:rPr lang="en-CA" sz="2000" dirty="0"/>
              <a:t> des transmissions de </a:t>
            </a:r>
            <a:r>
              <a:rPr lang="en-CA" sz="2000" dirty="0" err="1"/>
              <a:t>l’ONU</a:t>
            </a:r>
            <a:r>
              <a:rPr lang="en-CA" sz="2000" dirty="0"/>
              <a:t> </a:t>
            </a:r>
          </a:p>
          <a:p>
            <a:r>
              <a:rPr lang="en-CA" sz="2000" dirty="0" err="1"/>
              <a:t>En</a:t>
            </a:r>
            <a:r>
              <a:rPr lang="en-CA" sz="2000" dirty="0"/>
              <a:t> train de </a:t>
            </a:r>
            <a:r>
              <a:rPr lang="en-CA" sz="2000" dirty="0" err="1"/>
              <a:t>déployer</a:t>
            </a:r>
            <a:r>
              <a:rPr lang="en-CA" sz="2000" dirty="0"/>
              <a:t> des technologies </a:t>
            </a:r>
            <a:r>
              <a:rPr lang="en-CA" sz="2000" dirty="0" err="1"/>
              <a:t>écologiques</a:t>
            </a:r>
            <a:r>
              <a:rPr lang="en-CA" sz="2000" dirty="0"/>
              <a:t> pour optimiser </a:t>
            </a:r>
            <a:r>
              <a:rPr lang="en-CA" sz="2000" dirty="0" err="1"/>
              <a:t>l’utilisation</a:t>
            </a:r>
            <a:r>
              <a:rPr lang="en-CA" sz="2000" dirty="0"/>
              <a:t> de </a:t>
            </a:r>
            <a:r>
              <a:rPr lang="en-CA" sz="2000" dirty="0" err="1"/>
              <a:t>l’eau</a:t>
            </a:r>
            <a:r>
              <a:rPr lang="en-CA" sz="2000" dirty="0"/>
              <a:t>, la </a:t>
            </a:r>
            <a:r>
              <a:rPr lang="en-CA" sz="2000" dirty="0" err="1"/>
              <a:t>gestion</a:t>
            </a:r>
            <a:r>
              <a:rPr lang="en-CA" sz="2000" dirty="0"/>
              <a:t> des </a:t>
            </a:r>
            <a:r>
              <a:rPr lang="en-CA" sz="2000" dirty="0" err="1"/>
              <a:t>déchets</a:t>
            </a:r>
            <a:r>
              <a:rPr lang="en-CA" sz="2000" dirty="0"/>
              <a:t>, et la production </a:t>
            </a:r>
            <a:r>
              <a:rPr lang="en-CA" sz="2000" dirty="0" err="1"/>
              <a:t>d’énérgie</a:t>
            </a:r>
            <a:r>
              <a:rPr lang="en-CA" sz="2000" dirty="0"/>
              <a:t> </a:t>
            </a:r>
            <a:r>
              <a:rPr lang="en-CA" sz="2000" dirty="0" err="1"/>
              <a:t>dans</a:t>
            </a:r>
            <a:r>
              <a:rPr lang="en-CA" sz="2000" dirty="0"/>
              <a:t> les </a:t>
            </a:r>
            <a:r>
              <a:rPr lang="en-CA" sz="2000" dirty="0" err="1"/>
              <a:t>opérations</a:t>
            </a:r>
            <a:r>
              <a:rPr lang="en-CA" sz="2000" dirty="0"/>
              <a:t> de </a:t>
            </a:r>
            <a:r>
              <a:rPr lang="en-CA" sz="2000" dirty="0" err="1"/>
              <a:t>maintien</a:t>
            </a:r>
            <a:r>
              <a:rPr lang="en-CA" sz="2000" dirty="0"/>
              <a:t> de la </a:t>
            </a:r>
            <a:r>
              <a:rPr lang="en-CA" sz="2000" dirty="0" err="1"/>
              <a:t>paix</a:t>
            </a:r>
            <a:endParaRPr lang="en-US" sz="2000" dirty="0"/>
          </a:p>
        </p:txBody>
      </p:sp>
    </p:spTree>
    <p:extLst>
      <p:ext uri="{BB962C8B-B14F-4D97-AF65-F5344CB8AC3E}">
        <p14:creationId xmlns:p14="http://schemas.microsoft.com/office/powerpoint/2010/main" val="418228707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3869" y="582043"/>
            <a:ext cx="2417775" cy="1273360"/>
          </a:xfrm>
          <a:prstGeom prst="rect">
            <a:avLst/>
          </a:prstGeom>
        </p:spPr>
      </p:pic>
      <p:sp>
        <p:nvSpPr>
          <p:cNvPr id="2" name="Title 1"/>
          <p:cNvSpPr>
            <a:spLocks noGrp="1"/>
          </p:cNvSpPr>
          <p:nvPr>
            <p:ph type="title"/>
          </p:nvPr>
        </p:nvSpPr>
        <p:spPr/>
        <p:txBody>
          <a:bodyPr/>
          <a:lstStyle/>
          <a:p>
            <a:r>
              <a:rPr lang="en-US" dirty="0" err="1"/>
              <a:t>États</a:t>
            </a:r>
            <a:r>
              <a:rPr lang="en-US" dirty="0"/>
              <a:t> Unis </a:t>
            </a:r>
            <a:r>
              <a:rPr lang="en-US" dirty="0" err="1" smtClean="0"/>
              <a:t>d’Amérique</a:t>
            </a:r>
            <a:r>
              <a:rPr lang="en-US" dirty="0" smtClean="0"/>
              <a:t> </a:t>
            </a:r>
            <a:r>
              <a:rPr lang="en-US" sz="2400" b="0" dirty="0"/>
              <a:t>(5/5)</a:t>
            </a:r>
            <a:r>
              <a:rPr lang="en-US" dirty="0" smtClean="0"/>
              <a:t> </a:t>
            </a:r>
            <a:endParaRPr lang="en-US" dirty="0"/>
          </a:p>
        </p:txBody>
      </p:sp>
      <p:sp>
        <p:nvSpPr>
          <p:cNvPr id="6" name="Content Placeholder 5"/>
          <p:cNvSpPr>
            <a:spLocks noGrp="1"/>
          </p:cNvSpPr>
          <p:nvPr>
            <p:ph idx="1"/>
          </p:nvPr>
        </p:nvSpPr>
        <p:spPr/>
        <p:txBody>
          <a:bodyPr>
            <a:normAutofit/>
          </a:bodyPr>
          <a:lstStyle/>
          <a:p>
            <a:r>
              <a:rPr lang="en-CA" dirty="0" smtClean="0"/>
              <a:t>A </a:t>
            </a:r>
            <a:r>
              <a:rPr lang="en-CA" dirty="0" err="1" smtClean="0"/>
              <a:t>fourni</a:t>
            </a:r>
            <a:r>
              <a:rPr lang="en-CA" dirty="0" smtClean="0"/>
              <a:t> du </a:t>
            </a:r>
            <a:r>
              <a:rPr lang="en-CA" dirty="0" err="1" smtClean="0"/>
              <a:t>matériel</a:t>
            </a:r>
            <a:r>
              <a:rPr lang="en-CA" dirty="0" smtClean="0"/>
              <a:t> </a:t>
            </a:r>
            <a:r>
              <a:rPr lang="en-CA" dirty="0" err="1" smtClean="0"/>
              <a:t>prépositionné</a:t>
            </a:r>
            <a:r>
              <a:rPr lang="en-CA" dirty="0" smtClean="0"/>
              <a:t> pour </a:t>
            </a:r>
            <a:r>
              <a:rPr lang="en-CA" dirty="0" err="1" smtClean="0"/>
              <a:t>soutenir</a:t>
            </a:r>
            <a:r>
              <a:rPr lang="en-CA" dirty="0" smtClean="0"/>
              <a:t> le </a:t>
            </a:r>
            <a:r>
              <a:rPr lang="en-CA" dirty="0" err="1" smtClean="0"/>
              <a:t>déploiement</a:t>
            </a:r>
            <a:r>
              <a:rPr lang="en-CA" dirty="0" smtClean="0"/>
              <a:t> </a:t>
            </a:r>
            <a:r>
              <a:rPr lang="en-CA" dirty="0" err="1" smtClean="0"/>
              <a:t>rapide</a:t>
            </a:r>
            <a:r>
              <a:rPr lang="en-CA" dirty="0" smtClean="0"/>
              <a:t> </a:t>
            </a:r>
            <a:r>
              <a:rPr lang="en-CA" dirty="0" err="1" smtClean="0"/>
              <a:t>en</a:t>
            </a:r>
            <a:r>
              <a:rPr lang="en-CA" dirty="0" smtClean="0"/>
              <a:t> </a:t>
            </a:r>
            <a:r>
              <a:rPr lang="en-CA" dirty="0" err="1" smtClean="0"/>
              <a:t>Afrique</a:t>
            </a:r>
            <a:endParaRPr lang="en-CA" dirty="0" smtClean="0"/>
          </a:p>
          <a:p>
            <a:pPr marL="0" indent="0">
              <a:buNone/>
            </a:pPr>
            <a:endParaRPr lang="en-CA" dirty="0"/>
          </a:p>
          <a:p>
            <a:r>
              <a:rPr lang="en-CA" dirty="0" smtClean="0"/>
              <a:t>A </a:t>
            </a:r>
            <a:r>
              <a:rPr lang="en-CA" dirty="0" err="1" smtClean="0"/>
              <a:t>fourni</a:t>
            </a:r>
            <a:r>
              <a:rPr lang="en-CA" dirty="0" smtClean="0"/>
              <a:t> de la formation </a:t>
            </a:r>
            <a:r>
              <a:rPr lang="en-CA" dirty="0" err="1" smtClean="0"/>
              <a:t>contre</a:t>
            </a:r>
            <a:r>
              <a:rPr lang="en-CA" dirty="0" smtClean="0"/>
              <a:t> les EEI pour la MINUSMA et </a:t>
            </a:r>
            <a:r>
              <a:rPr lang="en-CA" smtClean="0"/>
              <a:t>l’AMISOM</a:t>
            </a:r>
            <a:endParaRPr lang="en-CA" dirty="0" smtClean="0"/>
          </a:p>
          <a:p>
            <a:pPr marL="0" indent="0">
              <a:buNone/>
            </a:pPr>
            <a:endParaRPr lang="en-CA" dirty="0" smtClean="0"/>
          </a:p>
          <a:p>
            <a:r>
              <a:rPr lang="en-CA" dirty="0" smtClean="0"/>
              <a:t>A </a:t>
            </a:r>
            <a:r>
              <a:rPr lang="en-CA" dirty="0" err="1" smtClean="0"/>
              <a:t>signé</a:t>
            </a:r>
            <a:r>
              <a:rPr lang="en-CA" dirty="0" smtClean="0"/>
              <a:t> un Accord sur </a:t>
            </a:r>
            <a:r>
              <a:rPr lang="en-CA" dirty="0" err="1" smtClean="0"/>
              <a:t>l’acquisition</a:t>
            </a:r>
            <a:r>
              <a:rPr lang="en-CA" dirty="0" smtClean="0"/>
              <a:t> et le </a:t>
            </a:r>
            <a:r>
              <a:rPr lang="en-CA" dirty="0" err="1" smtClean="0"/>
              <a:t>soutien</a:t>
            </a:r>
            <a:r>
              <a:rPr lang="en-CA" dirty="0" smtClean="0"/>
              <a:t> </a:t>
            </a:r>
            <a:r>
              <a:rPr lang="en-CA" dirty="0" err="1" smtClean="0"/>
              <a:t>mutuel</a:t>
            </a:r>
            <a:r>
              <a:rPr lang="en-CA" dirty="0" smtClean="0"/>
              <a:t> avec </a:t>
            </a:r>
            <a:r>
              <a:rPr lang="en-CA" dirty="0" err="1" smtClean="0"/>
              <a:t>l’ONU</a:t>
            </a:r>
            <a:endParaRPr lang="en-CA" dirty="0"/>
          </a:p>
        </p:txBody>
      </p:sp>
    </p:spTree>
    <p:extLst>
      <p:ext uri="{BB962C8B-B14F-4D97-AF65-F5344CB8AC3E}">
        <p14:creationId xmlns:p14="http://schemas.microsoft.com/office/powerpoint/2010/main" val="230184307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3393" y="564945"/>
            <a:ext cx="2208244" cy="1104121"/>
          </a:xfrm>
          <a:prstGeom prst="rect">
            <a:avLst/>
          </a:prstGeom>
        </p:spPr>
      </p:pic>
      <p:sp>
        <p:nvSpPr>
          <p:cNvPr id="3" name="Title 2"/>
          <p:cNvSpPr>
            <a:spLocks noGrp="1"/>
          </p:cNvSpPr>
          <p:nvPr>
            <p:ph type="title"/>
          </p:nvPr>
        </p:nvSpPr>
        <p:spPr/>
        <p:txBody>
          <a:bodyPr/>
          <a:lstStyle/>
          <a:p>
            <a:r>
              <a:rPr lang="en-US" dirty="0" err="1" smtClean="0"/>
              <a:t>Éthiopie</a:t>
            </a:r>
            <a:r>
              <a:rPr lang="en-US" dirty="0" smtClean="0"/>
              <a:t> </a:t>
            </a:r>
            <a:endParaRPr lang="en-US" dirty="0"/>
          </a:p>
        </p:txBody>
      </p:sp>
      <p:sp>
        <p:nvSpPr>
          <p:cNvPr id="4" name="Content Placeholder 3"/>
          <p:cNvSpPr>
            <a:spLocks noGrp="1"/>
          </p:cNvSpPr>
          <p:nvPr>
            <p:ph idx="1"/>
          </p:nvPr>
        </p:nvSpPr>
        <p:spPr/>
        <p:txBody>
          <a:bodyPr>
            <a:normAutofit/>
          </a:bodyPr>
          <a:lstStyle/>
          <a:p>
            <a:pPr lvl="0"/>
            <a:r>
              <a:rPr lang="fr-CA" dirty="0"/>
              <a:t>Bataillon </a:t>
            </a:r>
            <a:r>
              <a:rPr lang="fr-CA" dirty="0" smtClean="0"/>
              <a:t>d’infanterie</a:t>
            </a:r>
          </a:p>
          <a:p>
            <a:pPr marL="0" indent="0">
              <a:buNone/>
            </a:pPr>
            <a:endParaRPr lang="en-CA" dirty="0"/>
          </a:p>
          <a:p>
            <a:r>
              <a:rPr lang="fr-CA" dirty="0"/>
              <a:t>Deux unités de police constituées</a:t>
            </a:r>
            <a:endParaRPr lang="en-US" dirty="0"/>
          </a:p>
        </p:txBody>
      </p:sp>
    </p:spTree>
    <p:extLst>
      <p:ext uri="{BB962C8B-B14F-4D97-AF65-F5344CB8AC3E}">
        <p14:creationId xmlns:p14="http://schemas.microsoft.com/office/powerpoint/2010/main" val="39853507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7381" y="592697"/>
            <a:ext cx="2304256" cy="1152128"/>
          </a:xfrm>
          <a:prstGeom prst="rect">
            <a:avLst/>
          </a:prstGeom>
        </p:spPr>
      </p:pic>
      <p:sp>
        <p:nvSpPr>
          <p:cNvPr id="2" name="Title 1"/>
          <p:cNvSpPr>
            <a:spLocks noGrp="1"/>
          </p:cNvSpPr>
          <p:nvPr>
            <p:ph type="title"/>
          </p:nvPr>
        </p:nvSpPr>
        <p:spPr/>
        <p:txBody>
          <a:bodyPr/>
          <a:lstStyle/>
          <a:p>
            <a:r>
              <a:rPr lang="en-US" dirty="0" err="1" smtClean="0"/>
              <a:t>Fidji</a:t>
            </a:r>
            <a:r>
              <a:rPr lang="en-US" dirty="0" smtClean="0"/>
              <a:t> </a:t>
            </a:r>
            <a:endParaRPr lang="en-US" dirty="0"/>
          </a:p>
        </p:txBody>
      </p:sp>
      <p:sp>
        <p:nvSpPr>
          <p:cNvPr id="5" name="Text Placeholder 4"/>
          <p:cNvSpPr>
            <a:spLocks noGrp="1"/>
          </p:cNvSpPr>
          <p:nvPr>
            <p:ph idx="1"/>
          </p:nvPr>
        </p:nvSpPr>
        <p:spPr/>
        <p:txBody>
          <a:bodyPr/>
          <a:lstStyle/>
          <a:p>
            <a:r>
              <a:rPr lang="fr-CA" dirty="0" smtClean="0"/>
              <a:t>Compagnie mécanisée pour une mission de l’ONU nouvelle ou existante</a:t>
            </a:r>
            <a:endParaRPr lang="en-US" dirty="0"/>
          </a:p>
          <a:p>
            <a:pPr marL="0" indent="0">
              <a:buNone/>
            </a:pPr>
            <a:endParaRPr lang="en-US" dirty="0"/>
          </a:p>
          <a:p>
            <a:r>
              <a:rPr lang="en-US" dirty="0" err="1" smtClean="0"/>
              <a:t>Bataillon</a:t>
            </a:r>
            <a:r>
              <a:rPr lang="en-US" dirty="0" smtClean="0"/>
              <a:t> </a:t>
            </a:r>
            <a:r>
              <a:rPr lang="en-US" dirty="0" err="1" smtClean="0"/>
              <a:t>mécanisé</a:t>
            </a:r>
            <a:r>
              <a:rPr lang="en-US" dirty="0" smtClean="0"/>
              <a:t> pour la FINUL</a:t>
            </a:r>
            <a:endParaRPr lang="en-US" dirty="0"/>
          </a:p>
          <a:p>
            <a:endParaRPr lang="en-US" dirty="0"/>
          </a:p>
          <a:p>
            <a:r>
              <a:rPr lang="en-US" dirty="0" err="1" smtClean="0"/>
              <a:t>Unité</a:t>
            </a:r>
            <a:r>
              <a:rPr lang="en-US" dirty="0" smtClean="0"/>
              <a:t> de police </a:t>
            </a:r>
            <a:r>
              <a:rPr lang="en-US" dirty="0" err="1" smtClean="0"/>
              <a:t>constituée</a:t>
            </a:r>
            <a:endParaRPr lang="en-US" dirty="0"/>
          </a:p>
          <a:p>
            <a:endParaRPr lang="en-US" dirty="0"/>
          </a:p>
        </p:txBody>
      </p:sp>
    </p:spTree>
    <p:extLst>
      <p:ext uri="{BB962C8B-B14F-4D97-AF65-F5344CB8AC3E}">
        <p14:creationId xmlns:p14="http://schemas.microsoft.com/office/powerpoint/2010/main" val="194630698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6076" y="528907"/>
            <a:ext cx="2265563" cy="1383880"/>
          </a:xfrm>
          <a:prstGeom prst="rect">
            <a:avLst/>
          </a:prstGeom>
        </p:spPr>
      </p:pic>
      <p:sp>
        <p:nvSpPr>
          <p:cNvPr id="3" name="Title 2"/>
          <p:cNvSpPr>
            <a:spLocks noGrp="1"/>
          </p:cNvSpPr>
          <p:nvPr>
            <p:ph type="title"/>
          </p:nvPr>
        </p:nvSpPr>
        <p:spPr/>
        <p:txBody>
          <a:bodyPr/>
          <a:lstStyle/>
          <a:p>
            <a:r>
              <a:rPr lang="en-US" dirty="0" err="1" smtClean="0"/>
              <a:t>Finlande</a:t>
            </a:r>
            <a:r>
              <a:rPr lang="en-US" dirty="0" smtClean="0"/>
              <a:t> </a:t>
            </a:r>
            <a:r>
              <a:rPr lang="en-US" sz="2400" b="0" dirty="0" smtClean="0"/>
              <a:t>(1/2) </a:t>
            </a:r>
            <a:r>
              <a:rPr lang="en-US" b="0" dirty="0"/>
              <a:t>	</a:t>
            </a:r>
            <a:endParaRPr lang="en-US" dirty="0"/>
          </a:p>
        </p:txBody>
      </p:sp>
      <p:sp>
        <p:nvSpPr>
          <p:cNvPr id="4" name="Content Placeholder 3"/>
          <p:cNvSpPr>
            <a:spLocks noGrp="1"/>
          </p:cNvSpPr>
          <p:nvPr>
            <p:ph idx="1"/>
          </p:nvPr>
        </p:nvSpPr>
        <p:spPr/>
        <p:txBody>
          <a:bodyPr/>
          <a:lstStyle/>
          <a:p>
            <a:r>
              <a:rPr lang="fr-CA" dirty="0"/>
              <a:t>Poursuivre la participation à la FINUL au-delà de 2018 (unité de la taille d’une compagnie</a:t>
            </a:r>
            <a:r>
              <a:rPr lang="fr-CA" dirty="0" smtClean="0"/>
              <a:t>)</a:t>
            </a:r>
            <a:endParaRPr lang="en-US" dirty="0"/>
          </a:p>
        </p:txBody>
      </p:sp>
      <p:sp>
        <p:nvSpPr>
          <p:cNvPr id="5" name="Text Placeholder 4"/>
          <p:cNvSpPr>
            <a:spLocks noGrp="1"/>
          </p:cNvSpPr>
          <p:nvPr>
            <p:ph type="body" sz="quarter" idx="11"/>
          </p:nvPr>
        </p:nvSpPr>
        <p:spPr>
          <a:xfrm>
            <a:off x="7667764" y="1888303"/>
            <a:ext cx="4170149" cy="3645392"/>
          </a:xfrm>
        </p:spPr>
        <p:txBody>
          <a:bodyPr/>
          <a:lstStyle/>
          <a:p>
            <a:pPr lvl="0"/>
            <a:r>
              <a:rPr lang="fr-CA" dirty="0"/>
              <a:t>Unité opérationnelle </a:t>
            </a:r>
            <a:r>
              <a:rPr lang="fr-CA" dirty="0" smtClean="0"/>
              <a:t>amphibie</a:t>
            </a:r>
            <a:endParaRPr lang="en-CA" dirty="0"/>
          </a:p>
          <a:p>
            <a:pPr lvl="0"/>
            <a:r>
              <a:rPr lang="fr-CA" dirty="0"/>
              <a:t>Laboratoire </a:t>
            </a:r>
            <a:r>
              <a:rPr lang="fr-CA" dirty="0" err="1"/>
              <a:t>déployable</a:t>
            </a:r>
            <a:r>
              <a:rPr lang="fr-CA" dirty="0"/>
              <a:t> de recherche sur les armes chimiques, biologiques, radiologiques et </a:t>
            </a:r>
            <a:r>
              <a:rPr lang="fr-CA" dirty="0" smtClean="0"/>
              <a:t>nucléaires</a:t>
            </a:r>
            <a:endParaRPr lang="en-CA" dirty="0"/>
          </a:p>
        </p:txBody>
      </p:sp>
    </p:spTree>
    <p:extLst>
      <p:ext uri="{BB962C8B-B14F-4D97-AF65-F5344CB8AC3E}">
        <p14:creationId xmlns:p14="http://schemas.microsoft.com/office/powerpoint/2010/main" val="195891050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6076" y="528907"/>
            <a:ext cx="2265563" cy="1383880"/>
          </a:xfrm>
          <a:prstGeom prst="rect">
            <a:avLst/>
          </a:prstGeom>
        </p:spPr>
      </p:pic>
      <p:sp>
        <p:nvSpPr>
          <p:cNvPr id="3" name="Title 2"/>
          <p:cNvSpPr>
            <a:spLocks noGrp="1"/>
          </p:cNvSpPr>
          <p:nvPr>
            <p:ph type="title"/>
          </p:nvPr>
        </p:nvSpPr>
        <p:spPr/>
        <p:txBody>
          <a:bodyPr/>
          <a:lstStyle/>
          <a:p>
            <a:r>
              <a:rPr lang="en-US" dirty="0" err="1" smtClean="0"/>
              <a:t>Finlande</a:t>
            </a:r>
            <a:r>
              <a:rPr lang="en-US" dirty="0" smtClean="0"/>
              <a:t> </a:t>
            </a:r>
            <a:r>
              <a:rPr lang="en-US" sz="2400" b="0" dirty="0" smtClean="0"/>
              <a:t>(2/2)</a:t>
            </a:r>
            <a:r>
              <a:rPr lang="en-US" sz="1800" b="0" dirty="0"/>
              <a:t>	</a:t>
            </a:r>
          </a:p>
        </p:txBody>
      </p:sp>
      <p:sp>
        <p:nvSpPr>
          <p:cNvPr id="4" name="Content Placeholder 3"/>
          <p:cNvSpPr>
            <a:spLocks noGrp="1"/>
          </p:cNvSpPr>
          <p:nvPr>
            <p:ph idx="1"/>
          </p:nvPr>
        </p:nvSpPr>
        <p:spPr/>
        <p:txBody>
          <a:bodyPr>
            <a:normAutofit/>
          </a:bodyPr>
          <a:lstStyle/>
          <a:p>
            <a:pPr lvl="0"/>
            <a:r>
              <a:rPr lang="fr-CA" dirty="0"/>
              <a:t>Unité des Forces </a:t>
            </a:r>
            <a:r>
              <a:rPr lang="fr-CA" dirty="0" smtClean="0"/>
              <a:t>spéciales</a:t>
            </a:r>
            <a:endParaRPr lang="en-CA" dirty="0"/>
          </a:p>
          <a:p>
            <a:pPr lvl="0"/>
            <a:r>
              <a:rPr lang="fr-CA" dirty="0"/>
              <a:t>20 agents de police dont 20 % de femmes</a:t>
            </a:r>
            <a:endParaRPr lang="en-CA" dirty="0"/>
          </a:p>
          <a:p>
            <a:pPr lvl="0"/>
            <a:r>
              <a:rPr lang="fr-CA" dirty="0"/>
              <a:t>Renforcement de la capacité en </a:t>
            </a:r>
            <a:r>
              <a:rPr lang="fr-CA" dirty="0" smtClean="0"/>
              <a:t>Afrique</a:t>
            </a:r>
            <a:endParaRPr lang="en-CA" dirty="0"/>
          </a:p>
          <a:p>
            <a:r>
              <a:rPr lang="fr-CA" dirty="0"/>
              <a:t>Instruction et éducation</a:t>
            </a:r>
            <a:endParaRPr lang="en-US" dirty="0"/>
          </a:p>
        </p:txBody>
      </p:sp>
    </p:spTree>
    <p:extLst>
      <p:ext uri="{BB962C8B-B14F-4D97-AF65-F5344CB8AC3E}">
        <p14:creationId xmlns:p14="http://schemas.microsoft.com/office/powerpoint/2010/main" val="123452359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5944" y="516025"/>
            <a:ext cx="2175425" cy="1450284"/>
          </a:xfrm>
          <a:prstGeom prst="rect">
            <a:avLst/>
          </a:prstGeom>
        </p:spPr>
      </p:pic>
      <p:sp>
        <p:nvSpPr>
          <p:cNvPr id="2" name="Title 1"/>
          <p:cNvSpPr>
            <a:spLocks noGrp="1"/>
          </p:cNvSpPr>
          <p:nvPr>
            <p:ph type="title"/>
          </p:nvPr>
        </p:nvSpPr>
        <p:spPr/>
        <p:txBody>
          <a:bodyPr/>
          <a:lstStyle/>
          <a:p>
            <a:r>
              <a:rPr lang="en-US" dirty="0" smtClean="0"/>
              <a:t>France </a:t>
            </a:r>
            <a:r>
              <a:rPr lang="en-US" sz="2400" b="0" dirty="0"/>
              <a:t>(1</a:t>
            </a:r>
            <a:r>
              <a:rPr lang="en-CA" sz="2400" b="0" dirty="0"/>
              <a:t>/2)</a:t>
            </a:r>
            <a:endParaRPr lang="en-US" sz="2400" b="0" dirty="0"/>
          </a:p>
        </p:txBody>
      </p:sp>
      <p:sp>
        <p:nvSpPr>
          <p:cNvPr id="6" name="Content Placeholder 5"/>
          <p:cNvSpPr>
            <a:spLocks noGrp="1"/>
          </p:cNvSpPr>
          <p:nvPr>
            <p:ph idx="1"/>
          </p:nvPr>
        </p:nvSpPr>
        <p:spPr/>
        <p:txBody>
          <a:bodyPr>
            <a:normAutofit fontScale="92500" lnSpcReduction="20000"/>
          </a:bodyPr>
          <a:lstStyle/>
          <a:p>
            <a:r>
              <a:rPr lang="en-CA" dirty="0"/>
              <a:t>Contribution </a:t>
            </a:r>
            <a:r>
              <a:rPr lang="en-CA" dirty="0" err="1"/>
              <a:t>financ</a:t>
            </a:r>
            <a:r>
              <a:rPr lang="fr-CA" dirty="0" err="1"/>
              <a:t>ière</a:t>
            </a:r>
            <a:r>
              <a:rPr lang="fr-CA" dirty="0"/>
              <a:t> aux opérations de maintien de la paix des Nations Unies </a:t>
            </a:r>
          </a:p>
          <a:p>
            <a:r>
              <a:rPr lang="en-CA" dirty="0"/>
              <a:t>Contribution à la </a:t>
            </a:r>
            <a:r>
              <a:rPr lang="en-CA" dirty="0" err="1"/>
              <a:t>génération</a:t>
            </a:r>
            <a:r>
              <a:rPr lang="en-CA" dirty="0"/>
              <a:t> de la force des Nations </a:t>
            </a:r>
            <a:r>
              <a:rPr lang="en-CA" dirty="0" err="1"/>
              <a:t>Unies</a:t>
            </a:r>
            <a:r>
              <a:rPr lang="en-CA" dirty="0"/>
              <a:t> : 761 </a:t>
            </a:r>
            <a:r>
              <a:rPr lang="en-CA" dirty="0" err="1"/>
              <a:t>Casques</a:t>
            </a:r>
            <a:r>
              <a:rPr lang="en-CA" dirty="0"/>
              <a:t> bleus</a:t>
            </a:r>
          </a:p>
          <a:p>
            <a:r>
              <a:rPr lang="en-CA" dirty="0"/>
              <a:t>Continuation de la </a:t>
            </a:r>
            <a:r>
              <a:rPr lang="en-CA" dirty="0" err="1"/>
              <a:t>coopération</a:t>
            </a:r>
            <a:r>
              <a:rPr lang="en-CA" dirty="0"/>
              <a:t> entre </a:t>
            </a:r>
            <a:r>
              <a:rPr lang="en-CA" dirty="0" err="1"/>
              <a:t>l’opération</a:t>
            </a:r>
            <a:r>
              <a:rPr lang="en-CA" dirty="0"/>
              <a:t> </a:t>
            </a:r>
            <a:r>
              <a:rPr lang="en-CA" dirty="0" err="1"/>
              <a:t>militaire</a:t>
            </a:r>
            <a:r>
              <a:rPr lang="en-CA" dirty="0"/>
              <a:t> </a:t>
            </a:r>
            <a:r>
              <a:rPr lang="en-CA" dirty="0" err="1"/>
              <a:t>française</a:t>
            </a:r>
            <a:r>
              <a:rPr lang="en-CA" dirty="0"/>
              <a:t> </a:t>
            </a:r>
            <a:r>
              <a:rPr lang="en-CA" dirty="0" err="1"/>
              <a:t>Barkhane</a:t>
            </a:r>
            <a:r>
              <a:rPr lang="en-CA" dirty="0"/>
              <a:t> et la MINUSMA </a:t>
            </a:r>
          </a:p>
          <a:p>
            <a:r>
              <a:rPr lang="en-CA" dirty="0"/>
              <a:t>Formation </a:t>
            </a:r>
            <a:r>
              <a:rPr lang="en-CA" dirty="0" err="1"/>
              <a:t>avant</a:t>
            </a:r>
            <a:r>
              <a:rPr lang="en-CA" dirty="0"/>
              <a:t> le </a:t>
            </a:r>
            <a:r>
              <a:rPr lang="en-CA" dirty="0" err="1"/>
              <a:t>déploiement</a:t>
            </a:r>
            <a:r>
              <a:rPr lang="en-CA" dirty="0"/>
              <a:t> par les forces </a:t>
            </a:r>
            <a:r>
              <a:rPr lang="en-CA" dirty="0" err="1"/>
              <a:t>françaises</a:t>
            </a:r>
            <a:r>
              <a:rPr lang="en-CA" dirty="0"/>
              <a:t> : 29000 </a:t>
            </a:r>
            <a:r>
              <a:rPr lang="en-CA" dirty="0" err="1"/>
              <a:t>soldats</a:t>
            </a:r>
            <a:r>
              <a:rPr lang="en-CA" dirty="0"/>
              <a:t> </a:t>
            </a:r>
            <a:r>
              <a:rPr lang="en-CA" dirty="0" err="1"/>
              <a:t>africains</a:t>
            </a:r>
            <a:r>
              <a:rPr lang="en-CA" dirty="0"/>
              <a:t>/</a:t>
            </a:r>
            <a:r>
              <a:rPr lang="en-CA" dirty="0" err="1"/>
              <a:t>année</a:t>
            </a:r>
            <a:endParaRPr lang="en-CA" dirty="0"/>
          </a:p>
          <a:p>
            <a:r>
              <a:rPr lang="en-CA" dirty="0"/>
              <a:t>Contribution à la formation </a:t>
            </a:r>
            <a:r>
              <a:rPr lang="en-CA" dirty="0" err="1"/>
              <a:t>avant</a:t>
            </a:r>
            <a:r>
              <a:rPr lang="en-CA" dirty="0"/>
              <a:t> le </a:t>
            </a:r>
            <a:r>
              <a:rPr lang="en-CA" dirty="0" err="1"/>
              <a:t>déploiement</a:t>
            </a:r>
            <a:r>
              <a:rPr lang="en-CA" dirty="0"/>
              <a:t> par le </a:t>
            </a:r>
            <a:r>
              <a:rPr lang="en-CA" dirty="0" err="1"/>
              <a:t>biais</a:t>
            </a:r>
            <a:r>
              <a:rPr lang="en-CA" dirty="0"/>
              <a:t> de </a:t>
            </a:r>
            <a:r>
              <a:rPr lang="en-CA" dirty="0" err="1"/>
              <a:t>l’integration</a:t>
            </a:r>
            <a:r>
              <a:rPr lang="en-CA" dirty="0"/>
              <a:t> de 320 </a:t>
            </a:r>
            <a:r>
              <a:rPr lang="en-CA" dirty="0" err="1"/>
              <a:t>militaires</a:t>
            </a:r>
            <a:r>
              <a:rPr lang="en-CA" dirty="0"/>
              <a:t> </a:t>
            </a:r>
            <a:r>
              <a:rPr lang="en-CA" dirty="0" err="1"/>
              <a:t>français</a:t>
            </a:r>
            <a:r>
              <a:rPr lang="en-CA" dirty="0"/>
              <a:t> et experts </a:t>
            </a:r>
            <a:r>
              <a:rPr lang="en-CA" dirty="0" err="1"/>
              <a:t>policiers</a:t>
            </a:r>
            <a:r>
              <a:rPr lang="en-CA" dirty="0"/>
              <a:t> : 56900 </a:t>
            </a:r>
            <a:r>
              <a:rPr lang="en-CA" dirty="0" err="1"/>
              <a:t>bénéficiaires</a:t>
            </a:r>
            <a:r>
              <a:rPr lang="en-CA" dirty="0"/>
              <a:t> (80% </a:t>
            </a:r>
            <a:r>
              <a:rPr lang="en-CA" dirty="0" err="1"/>
              <a:t>en</a:t>
            </a:r>
            <a:r>
              <a:rPr lang="en-CA" dirty="0"/>
              <a:t> </a:t>
            </a:r>
            <a:r>
              <a:rPr lang="en-CA" dirty="0" err="1"/>
              <a:t>Afrique</a:t>
            </a:r>
            <a:r>
              <a:rPr lang="en-CA" dirty="0"/>
              <a:t>)</a:t>
            </a:r>
          </a:p>
          <a:p>
            <a:endParaRPr lang="en-CA" dirty="0"/>
          </a:p>
        </p:txBody>
      </p:sp>
    </p:spTree>
    <p:extLst>
      <p:ext uri="{BB962C8B-B14F-4D97-AF65-F5344CB8AC3E}">
        <p14:creationId xmlns:p14="http://schemas.microsoft.com/office/powerpoint/2010/main" val="104015795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5944" y="516025"/>
            <a:ext cx="2175425" cy="1450284"/>
          </a:xfrm>
          <a:prstGeom prst="rect">
            <a:avLst/>
          </a:prstGeom>
        </p:spPr>
      </p:pic>
      <p:sp>
        <p:nvSpPr>
          <p:cNvPr id="2" name="Title 1"/>
          <p:cNvSpPr>
            <a:spLocks noGrp="1"/>
          </p:cNvSpPr>
          <p:nvPr>
            <p:ph type="title"/>
          </p:nvPr>
        </p:nvSpPr>
        <p:spPr/>
        <p:txBody>
          <a:bodyPr/>
          <a:lstStyle/>
          <a:p>
            <a:r>
              <a:rPr lang="en-US" dirty="0" smtClean="0"/>
              <a:t>France </a:t>
            </a:r>
            <a:r>
              <a:rPr lang="en-US" sz="2400" b="0" dirty="0"/>
              <a:t>(2</a:t>
            </a:r>
            <a:r>
              <a:rPr lang="en-CA" sz="2400" b="0" dirty="0"/>
              <a:t>/2)</a:t>
            </a:r>
            <a:endParaRPr lang="en-US" sz="2400" b="0" dirty="0"/>
          </a:p>
        </p:txBody>
      </p:sp>
      <p:sp>
        <p:nvSpPr>
          <p:cNvPr id="6" name="Content Placeholder 5"/>
          <p:cNvSpPr>
            <a:spLocks noGrp="1"/>
          </p:cNvSpPr>
          <p:nvPr>
            <p:ph idx="1"/>
          </p:nvPr>
        </p:nvSpPr>
        <p:spPr>
          <a:xfrm>
            <a:off x="3263815" y="1990523"/>
            <a:ext cx="8466667" cy="3621123"/>
          </a:xfrm>
        </p:spPr>
        <p:txBody>
          <a:bodyPr>
            <a:normAutofit fontScale="77500" lnSpcReduction="20000"/>
          </a:bodyPr>
          <a:lstStyle/>
          <a:p>
            <a:r>
              <a:rPr lang="en-CA" sz="3200" dirty="0"/>
              <a:t>Formation des </a:t>
            </a:r>
            <a:r>
              <a:rPr lang="en-CA" sz="3200" dirty="0" err="1"/>
              <a:t>formateurs</a:t>
            </a:r>
            <a:r>
              <a:rPr lang="en-CA" sz="3200" dirty="0"/>
              <a:t> : 70 </a:t>
            </a:r>
            <a:r>
              <a:rPr lang="en-CA" sz="3200" dirty="0" err="1"/>
              <a:t>officiers</a:t>
            </a:r>
            <a:r>
              <a:rPr lang="en-CA" sz="3200" dirty="0"/>
              <a:t> </a:t>
            </a:r>
            <a:r>
              <a:rPr lang="en-CA" sz="3200" dirty="0" err="1"/>
              <a:t>militaires</a:t>
            </a:r>
            <a:r>
              <a:rPr lang="en-CA" sz="3200" dirty="0"/>
              <a:t> </a:t>
            </a:r>
            <a:r>
              <a:rPr lang="en-CA" sz="3200" dirty="0" err="1"/>
              <a:t>francophones</a:t>
            </a:r>
            <a:r>
              <a:rPr lang="en-CA" sz="3200" dirty="0"/>
              <a:t> et </a:t>
            </a:r>
            <a:r>
              <a:rPr lang="en-CA" sz="3200" dirty="0" err="1"/>
              <a:t>renforcement</a:t>
            </a:r>
            <a:r>
              <a:rPr lang="en-CA" sz="3200" dirty="0"/>
              <a:t> des </a:t>
            </a:r>
            <a:r>
              <a:rPr lang="en-CA" sz="3200" dirty="0" err="1"/>
              <a:t>équipes</a:t>
            </a:r>
            <a:r>
              <a:rPr lang="en-CA" sz="3200" dirty="0"/>
              <a:t> de formation </a:t>
            </a:r>
            <a:r>
              <a:rPr lang="en-CA" sz="3200" dirty="0" err="1"/>
              <a:t>en</a:t>
            </a:r>
            <a:r>
              <a:rPr lang="en-CA" sz="3200" dirty="0"/>
              <a:t> </a:t>
            </a:r>
            <a:r>
              <a:rPr lang="en-CA" sz="3200" dirty="0" err="1"/>
              <a:t>Afrique</a:t>
            </a:r>
            <a:r>
              <a:rPr lang="en-CA" sz="3200" dirty="0"/>
              <a:t> </a:t>
            </a:r>
          </a:p>
          <a:p>
            <a:r>
              <a:rPr lang="en-CA" sz="3200" dirty="0"/>
              <a:t>Formation </a:t>
            </a:r>
            <a:r>
              <a:rPr lang="en-CA" sz="3200" dirty="0" err="1"/>
              <a:t>en</a:t>
            </a:r>
            <a:r>
              <a:rPr lang="en-CA" sz="3200" dirty="0"/>
              <a:t> </a:t>
            </a:r>
            <a:r>
              <a:rPr lang="en-CA" sz="3200" dirty="0" err="1"/>
              <a:t>français</a:t>
            </a:r>
            <a:r>
              <a:rPr lang="en-CA" sz="3200" dirty="0"/>
              <a:t> : 7200 </a:t>
            </a:r>
            <a:r>
              <a:rPr lang="en-CA" sz="3200" dirty="0" err="1"/>
              <a:t>militaires</a:t>
            </a:r>
            <a:r>
              <a:rPr lang="en-CA" sz="3200" dirty="0"/>
              <a:t> et </a:t>
            </a:r>
            <a:r>
              <a:rPr lang="en-CA" sz="3200" dirty="0" err="1"/>
              <a:t>policiers</a:t>
            </a:r>
            <a:r>
              <a:rPr lang="en-CA" sz="3200" dirty="0"/>
              <a:t> </a:t>
            </a:r>
          </a:p>
          <a:p>
            <a:r>
              <a:rPr lang="en-CA" sz="3200" dirty="0"/>
              <a:t>Formation pour les </a:t>
            </a:r>
            <a:r>
              <a:rPr lang="en-CA" sz="3200" dirty="0" err="1"/>
              <a:t>hauts</a:t>
            </a:r>
            <a:r>
              <a:rPr lang="en-CA" sz="3200" dirty="0"/>
              <a:t> </a:t>
            </a:r>
            <a:r>
              <a:rPr lang="en-CA" sz="3200" dirty="0" err="1"/>
              <a:t>dirigeants</a:t>
            </a:r>
            <a:r>
              <a:rPr lang="en-CA" sz="3200" dirty="0"/>
              <a:t> </a:t>
            </a:r>
            <a:r>
              <a:rPr lang="en-CA" sz="3200" dirty="0" err="1"/>
              <a:t>militaires</a:t>
            </a:r>
            <a:r>
              <a:rPr lang="en-CA" sz="3200" dirty="0"/>
              <a:t> et </a:t>
            </a:r>
            <a:r>
              <a:rPr lang="en-CA" sz="3200" dirty="0" err="1"/>
              <a:t>policiers</a:t>
            </a:r>
            <a:r>
              <a:rPr lang="en-CA" sz="3200" dirty="0"/>
              <a:t> : 2270 </a:t>
            </a:r>
            <a:r>
              <a:rPr lang="en-CA" sz="3200" dirty="0" err="1"/>
              <a:t>bénéficiaires</a:t>
            </a:r>
            <a:endParaRPr lang="en-CA" sz="3200" dirty="0"/>
          </a:p>
          <a:p>
            <a:r>
              <a:rPr lang="en-CA" sz="3200" dirty="0" err="1"/>
              <a:t>Conseils</a:t>
            </a:r>
            <a:r>
              <a:rPr lang="en-CA" sz="3200" dirty="0"/>
              <a:t> </a:t>
            </a:r>
            <a:r>
              <a:rPr lang="en-CA" sz="3200" dirty="0" err="1"/>
              <a:t>donnés</a:t>
            </a:r>
            <a:r>
              <a:rPr lang="en-CA" sz="3200" dirty="0"/>
              <a:t> aux pays </a:t>
            </a:r>
            <a:r>
              <a:rPr lang="en-CA" sz="3200" dirty="0" err="1"/>
              <a:t>francophones</a:t>
            </a:r>
            <a:r>
              <a:rPr lang="en-CA" sz="3200" dirty="0"/>
              <a:t> </a:t>
            </a:r>
            <a:r>
              <a:rPr lang="en-CA" sz="3200" dirty="0" err="1"/>
              <a:t>voulant</a:t>
            </a:r>
            <a:r>
              <a:rPr lang="en-CA" sz="3200" dirty="0"/>
              <a:t> </a:t>
            </a:r>
            <a:r>
              <a:rPr lang="en-CA" sz="3200" dirty="0" err="1"/>
              <a:t>participer</a:t>
            </a:r>
            <a:r>
              <a:rPr lang="en-CA" sz="3200" dirty="0"/>
              <a:t> </a:t>
            </a:r>
            <a:r>
              <a:rPr lang="en-CA" sz="3200" dirty="0" err="1"/>
              <a:t>dans</a:t>
            </a:r>
            <a:r>
              <a:rPr lang="en-CA" sz="3200" dirty="0"/>
              <a:t> des </a:t>
            </a:r>
            <a:r>
              <a:rPr lang="en-CA" sz="3200" dirty="0" err="1"/>
              <a:t>opérations</a:t>
            </a:r>
            <a:r>
              <a:rPr lang="en-CA" sz="3200" dirty="0"/>
              <a:t> de </a:t>
            </a:r>
            <a:r>
              <a:rPr lang="en-CA" sz="3200" dirty="0" err="1"/>
              <a:t>maintien</a:t>
            </a:r>
            <a:r>
              <a:rPr lang="en-CA" sz="3200" dirty="0"/>
              <a:t> de la </a:t>
            </a:r>
            <a:r>
              <a:rPr lang="en-CA" sz="3200" dirty="0" err="1"/>
              <a:t>paix</a:t>
            </a:r>
            <a:r>
              <a:rPr lang="en-CA" sz="3200" dirty="0"/>
              <a:t> </a:t>
            </a:r>
          </a:p>
          <a:p>
            <a:r>
              <a:rPr lang="en-CA" sz="3200" dirty="0" err="1"/>
              <a:t>Traductions</a:t>
            </a:r>
            <a:r>
              <a:rPr lang="en-CA" sz="3200" dirty="0"/>
              <a:t> </a:t>
            </a:r>
            <a:r>
              <a:rPr lang="en-CA" sz="3200" dirty="0" err="1"/>
              <a:t>en</a:t>
            </a:r>
            <a:r>
              <a:rPr lang="en-CA" sz="3200" dirty="0"/>
              <a:t> </a:t>
            </a:r>
            <a:r>
              <a:rPr lang="en-CA" sz="3200" dirty="0" err="1"/>
              <a:t>français</a:t>
            </a:r>
            <a:r>
              <a:rPr lang="en-CA" sz="3200" dirty="0"/>
              <a:t> de la doctrine de </a:t>
            </a:r>
            <a:r>
              <a:rPr lang="en-CA" sz="3200" dirty="0" err="1"/>
              <a:t>l’ONU</a:t>
            </a:r>
            <a:endParaRPr lang="en-CA" sz="2667" dirty="0"/>
          </a:p>
          <a:p>
            <a:endParaRPr lang="en-CA" dirty="0"/>
          </a:p>
        </p:txBody>
      </p:sp>
    </p:spTree>
    <p:extLst>
      <p:ext uri="{BB962C8B-B14F-4D97-AF65-F5344CB8AC3E}">
        <p14:creationId xmlns:p14="http://schemas.microsoft.com/office/powerpoint/2010/main" val="177867975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5656" y="531141"/>
            <a:ext cx="2183201" cy="1091600"/>
          </a:xfrm>
          <a:prstGeom prst="rect">
            <a:avLst/>
          </a:prstGeom>
        </p:spPr>
      </p:pic>
      <p:sp>
        <p:nvSpPr>
          <p:cNvPr id="2" name="Title 1"/>
          <p:cNvSpPr>
            <a:spLocks noGrp="1"/>
          </p:cNvSpPr>
          <p:nvPr>
            <p:ph type="title"/>
          </p:nvPr>
        </p:nvSpPr>
        <p:spPr/>
        <p:txBody>
          <a:bodyPr/>
          <a:lstStyle/>
          <a:p>
            <a:r>
              <a:rPr lang="en-US" dirty="0" err="1" smtClean="0"/>
              <a:t>Arménie</a:t>
            </a:r>
            <a:r>
              <a:rPr lang="en-US" dirty="0" smtClean="0"/>
              <a:t> </a:t>
            </a:r>
            <a:endParaRPr lang="en-US" dirty="0"/>
          </a:p>
        </p:txBody>
      </p:sp>
      <p:sp>
        <p:nvSpPr>
          <p:cNvPr id="5" name="Content Placeholder 4"/>
          <p:cNvSpPr>
            <a:spLocks noGrp="1"/>
          </p:cNvSpPr>
          <p:nvPr>
            <p:ph idx="1"/>
          </p:nvPr>
        </p:nvSpPr>
        <p:spPr/>
        <p:txBody>
          <a:bodyPr>
            <a:normAutofit/>
          </a:bodyPr>
          <a:lstStyle/>
          <a:p>
            <a:pPr lvl="0"/>
            <a:r>
              <a:rPr lang="fr-CA" sz="2200" dirty="0"/>
              <a:t>Compagnie du génie avec des capacités de lutte contre les dispositifs explosifs de circonstance (140 personnes</a:t>
            </a:r>
            <a:r>
              <a:rPr lang="fr-CA" sz="2200" dirty="0" smtClean="0"/>
              <a:t>)</a:t>
            </a:r>
          </a:p>
          <a:p>
            <a:pPr marL="0" lvl="0" indent="0">
              <a:buNone/>
            </a:pPr>
            <a:endParaRPr lang="en-CA" sz="2200" dirty="0"/>
          </a:p>
          <a:p>
            <a:r>
              <a:rPr lang="fr-CA" sz="2200" dirty="0"/>
              <a:t>Hôpital de campagne de niveau 2 (70 personnes)</a:t>
            </a:r>
            <a:endParaRPr lang="en-CA" sz="2200" dirty="0"/>
          </a:p>
        </p:txBody>
      </p:sp>
    </p:spTree>
    <p:extLst>
      <p:ext uri="{BB962C8B-B14F-4D97-AF65-F5344CB8AC3E}">
        <p14:creationId xmlns:p14="http://schemas.microsoft.com/office/powerpoint/2010/main" val="162315379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2937" y="516025"/>
            <a:ext cx="2175425" cy="1450284"/>
          </a:xfrm>
          <a:prstGeom prst="rect">
            <a:avLst/>
          </a:prstGeom>
        </p:spPr>
      </p:pic>
      <p:sp>
        <p:nvSpPr>
          <p:cNvPr id="2" name="Title 1"/>
          <p:cNvSpPr>
            <a:spLocks noGrp="1"/>
          </p:cNvSpPr>
          <p:nvPr>
            <p:ph type="title"/>
          </p:nvPr>
        </p:nvSpPr>
        <p:spPr/>
        <p:txBody>
          <a:bodyPr/>
          <a:lstStyle/>
          <a:p>
            <a:r>
              <a:rPr lang="en-US" dirty="0" err="1" smtClean="0"/>
              <a:t>Gambie</a:t>
            </a:r>
            <a:endParaRPr lang="en-US" dirty="0"/>
          </a:p>
        </p:txBody>
      </p:sp>
      <p:sp>
        <p:nvSpPr>
          <p:cNvPr id="6" name="Content Placeholder 5"/>
          <p:cNvSpPr>
            <a:spLocks noGrp="1"/>
          </p:cNvSpPr>
          <p:nvPr>
            <p:ph idx="1"/>
          </p:nvPr>
        </p:nvSpPr>
        <p:spPr/>
        <p:txBody>
          <a:bodyPr>
            <a:normAutofit fontScale="92500" lnSpcReduction="20000"/>
          </a:bodyPr>
          <a:lstStyle/>
          <a:p>
            <a:pPr lvl="0"/>
            <a:r>
              <a:rPr lang="fr-CA" dirty="0"/>
              <a:t>Bataillon d’infanterie (850 personnes</a:t>
            </a:r>
            <a:r>
              <a:rPr lang="fr-CA" dirty="0" smtClean="0"/>
              <a:t>)</a:t>
            </a:r>
          </a:p>
          <a:p>
            <a:pPr marL="0" lvl="0" indent="0">
              <a:buNone/>
            </a:pPr>
            <a:endParaRPr lang="en-CA" dirty="0"/>
          </a:p>
          <a:p>
            <a:pPr lvl="0"/>
            <a:r>
              <a:rPr lang="fr-CA" dirty="0"/>
              <a:t>Compagnie de protection de la force (180 personnes</a:t>
            </a:r>
            <a:r>
              <a:rPr lang="fr-CA" dirty="0" smtClean="0"/>
              <a:t>)</a:t>
            </a:r>
          </a:p>
          <a:p>
            <a:pPr marL="0" lvl="0" indent="0">
              <a:buNone/>
            </a:pPr>
            <a:endParaRPr lang="en-CA" dirty="0"/>
          </a:p>
          <a:p>
            <a:pPr lvl="0"/>
            <a:r>
              <a:rPr lang="fr-CA" dirty="0" smtClean="0"/>
              <a:t>Compagnie </a:t>
            </a:r>
            <a:r>
              <a:rPr lang="fr-CA" dirty="0"/>
              <a:t>de police militaire (132 personnes</a:t>
            </a:r>
            <a:r>
              <a:rPr lang="fr-CA" dirty="0" smtClean="0"/>
              <a:t>)</a:t>
            </a:r>
          </a:p>
          <a:p>
            <a:pPr marL="0" lvl="0" indent="0">
              <a:buNone/>
            </a:pPr>
            <a:endParaRPr lang="fr-CA" dirty="0" smtClean="0"/>
          </a:p>
          <a:p>
            <a:pPr lvl="0"/>
            <a:r>
              <a:rPr lang="fr-CA" dirty="0"/>
              <a:t>Observateurs militaires (5</a:t>
            </a:r>
            <a:r>
              <a:rPr lang="fr-CA" dirty="0" smtClean="0"/>
              <a:t>)</a:t>
            </a:r>
          </a:p>
          <a:p>
            <a:pPr marL="0" lvl="0" indent="0">
              <a:buNone/>
            </a:pPr>
            <a:endParaRPr lang="en-CA" dirty="0"/>
          </a:p>
          <a:p>
            <a:r>
              <a:rPr lang="fr-CA" dirty="0"/>
              <a:t>Officiers d’état-major (5)</a:t>
            </a:r>
            <a:endParaRPr lang="en-CA" dirty="0"/>
          </a:p>
        </p:txBody>
      </p:sp>
    </p:spTree>
    <p:extLst>
      <p:ext uri="{BB962C8B-B14F-4D97-AF65-F5344CB8AC3E}">
        <p14:creationId xmlns:p14="http://schemas.microsoft.com/office/powerpoint/2010/main" val="245060526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9670" y="516025"/>
            <a:ext cx="2068577" cy="1379052"/>
          </a:xfrm>
          <a:prstGeom prst="rect">
            <a:avLst/>
          </a:prstGeom>
        </p:spPr>
      </p:pic>
      <p:sp>
        <p:nvSpPr>
          <p:cNvPr id="3" name="Title 2"/>
          <p:cNvSpPr>
            <a:spLocks noGrp="1"/>
          </p:cNvSpPr>
          <p:nvPr>
            <p:ph type="title"/>
          </p:nvPr>
        </p:nvSpPr>
        <p:spPr/>
        <p:txBody>
          <a:bodyPr/>
          <a:lstStyle/>
          <a:p>
            <a:r>
              <a:rPr lang="en-US" dirty="0"/>
              <a:t>Ghana</a:t>
            </a:r>
          </a:p>
        </p:txBody>
      </p:sp>
      <p:sp>
        <p:nvSpPr>
          <p:cNvPr id="4" name="Content Placeholder 3"/>
          <p:cNvSpPr>
            <a:spLocks noGrp="1"/>
          </p:cNvSpPr>
          <p:nvPr>
            <p:ph idx="1"/>
          </p:nvPr>
        </p:nvSpPr>
        <p:spPr/>
        <p:txBody>
          <a:bodyPr/>
          <a:lstStyle/>
          <a:p>
            <a:pPr lvl="0"/>
            <a:r>
              <a:rPr lang="fr-CA" sz="2133" dirty="0"/>
              <a:t>Équipe </a:t>
            </a:r>
            <a:r>
              <a:rPr lang="fr-CA" sz="2133" dirty="0" err="1"/>
              <a:t>aéromédicale</a:t>
            </a:r>
            <a:r>
              <a:rPr lang="fr-CA" sz="2133" dirty="0"/>
              <a:t> (AMET) pour la </a:t>
            </a:r>
            <a:r>
              <a:rPr lang="fr-CA" sz="2133" dirty="0" smtClean="0"/>
              <a:t>MONUSCO</a:t>
            </a:r>
          </a:p>
          <a:p>
            <a:pPr marL="0" lvl="0" indent="0">
              <a:buNone/>
            </a:pPr>
            <a:endParaRPr lang="en-CA" sz="2133" dirty="0"/>
          </a:p>
          <a:p>
            <a:r>
              <a:rPr lang="fr-CA" sz="2133" dirty="0"/>
              <a:t>Compagnie d’infanterie indépendante pour la MINUSS </a:t>
            </a:r>
            <a:endParaRPr lang="en-US" sz="2133" dirty="0"/>
          </a:p>
        </p:txBody>
      </p:sp>
      <p:sp>
        <p:nvSpPr>
          <p:cNvPr id="5" name="Text Placeholder 4"/>
          <p:cNvSpPr>
            <a:spLocks noGrp="1"/>
          </p:cNvSpPr>
          <p:nvPr>
            <p:ph type="body" sz="quarter" idx="11"/>
          </p:nvPr>
        </p:nvSpPr>
        <p:spPr/>
        <p:txBody>
          <a:bodyPr/>
          <a:lstStyle/>
          <a:p>
            <a:pPr lvl="0"/>
            <a:r>
              <a:rPr lang="fr-CA" sz="2133" dirty="0"/>
              <a:t>Bataillon d’infanterie mécanisée</a:t>
            </a:r>
            <a:endParaRPr lang="en-CA" sz="2133" dirty="0"/>
          </a:p>
          <a:p>
            <a:pPr lvl="0"/>
            <a:r>
              <a:rPr lang="fr-CA" sz="2133" dirty="0"/>
              <a:t>Escadron des transmissions/des communications</a:t>
            </a:r>
            <a:endParaRPr lang="en-CA" sz="2133" dirty="0"/>
          </a:p>
          <a:p>
            <a:pPr lvl="0"/>
            <a:r>
              <a:rPr lang="fr-CA" sz="2133" dirty="0"/>
              <a:t>Unité de patrouille navale</a:t>
            </a:r>
            <a:endParaRPr lang="en-CA" sz="2133" dirty="0"/>
          </a:p>
          <a:p>
            <a:pPr lvl="0"/>
            <a:r>
              <a:rPr lang="fr-CA" sz="2133" dirty="0"/>
              <a:t>Unité fluviale</a:t>
            </a:r>
            <a:endParaRPr lang="en-CA" sz="2133" dirty="0"/>
          </a:p>
          <a:p>
            <a:pPr lvl="0"/>
            <a:r>
              <a:rPr lang="fr-CA" sz="2133" dirty="0"/>
              <a:t>Unité d’aviation</a:t>
            </a:r>
            <a:endParaRPr lang="en-CA" sz="2133" dirty="0"/>
          </a:p>
          <a:p>
            <a:pPr lvl="0"/>
            <a:r>
              <a:rPr lang="fr-CA" sz="2133" dirty="0"/>
              <a:t>Hôpital de niveau 2</a:t>
            </a:r>
            <a:endParaRPr lang="en-CA" sz="2133" dirty="0"/>
          </a:p>
          <a:p>
            <a:endParaRPr lang="en-US" dirty="0"/>
          </a:p>
        </p:txBody>
      </p:sp>
    </p:spTree>
    <p:extLst>
      <p:ext uri="{BB962C8B-B14F-4D97-AF65-F5344CB8AC3E}">
        <p14:creationId xmlns:p14="http://schemas.microsoft.com/office/powerpoint/2010/main" val="72117766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8315" y="516024"/>
            <a:ext cx="2163388" cy="1442259"/>
          </a:xfrm>
          <a:prstGeom prst="rect">
            <a:avLst/>
          </a:prstGeom>
        </p:spPr>
      </p:pic>
      <p:sp>
        <p:nvSpPr>
          <p:cNvPr id="2" name="Title 1"/>
          <p:cNvSpPr>
            <a:spLocks noGrp="1"/>
          </p:cNvSpPr>
          <p:nvPr>
            <p:ph type="title"/>
          </p:nvPr>
        </p:nvSpPr>
        <p:spPr/>
        <p:txBody>
          <a:bodyPr/>
          <a:lstStyle/>
          <a:p>
            <a:r>
              <a:rPr lang="en-US" dirty="0" err="1" smtClean="0"/>
              <a:t>Inde</a:t>
            </a:r>
            <a:r>
              <a:rPr lang="en-US" dirty="0" smtClean="0"/>
              <a:t> </a:t>
            </a:r>
            <a:r>
              <a:rPr lang="en-US" sz="2400" b="0" dirty="0"/>
              <a:t>(1/2)</a:t>
            </a:r>
          </a:p>
        </p:txBody>
      </p:sp>
      <p:sp>
        <p:nvSpPr>
          <p:cNvPr id="6" name="Content Placeholder 5"/>
          <p:cNvSpPr>
            <a:spLocks noGrp="1"/>
          </p:cNvSpPr>
          <p:nvPr>
            <p:ph idx="1"/>
          </p:nvPr>
        </p:nvSpPr>
        <p:spPr>
          <a:xfrm>
            <a:off x="3240327" y="1888302"/>
            <a:ext cx="4247688" cy="3776519"/>
          </a:xfrm>
        </p:spPr>
        <p:txBody>
          <a:bodyPr>
            <a:normAutofit/>
          </a:bodyPr>
          <a:lstStyle/>
          <a:p>
            <a:pPr lvl="0"/>
            <a:r>
              <a:rPr lang="fr-CA" sz="2133" dirty="0"/>
              <a:t>10 officiers d’état-major</a:t>
            </a:r>
          </a:p>
          <a:p>
            <a:pPr lvl="0"/>
            <a:r>
              <a:rPr lang="fr-CA" sz="2133" dirty="0"/>
              <a:t>10 observateurs militaires des Nations Unies</a:t>
            </a:r>
            <a:endParaRPr lang="en-CA" sz="2133" dirty="0"/>
          </a:p>
          <a:p>
            <a:pPr lvl="0"/>
            <a:r>
              <a:rPr lang="fr-CA" sz="2133" dirty="0"/>
              <a:t>Déploiement rapide (60 jours) :</a:t>
            </a:r>
            <a:endParaRPr lang="en-CA" sz="2133" dirty="0"/>
          </a:p>
          <a:p>
            <a:pPr lvl="1"/>
            <a:r>
              <a:rPr lang="fr-CA" dirty="0"/>
              <a:t>Bataillon d’infanterie</a:t>
            </a:r>
            <a:endParaRPr lang="en-CA" dirty="0"/>
          </a:p>
          <a:p>
            <a:pPr lvl="1"/>
            <a:r>
              <a:rPr lang="fr-CA" dirty="0"/>
              <a:t>Compagnie de génie</a:t>
            </a:r>
            <a:endParaRPr lang="en-CA" dirty="0"/>
          </a:p>
          <a:p>
            <a:pPr lvl="1"/>
            <a:r>
              <a:rPr lang="fr-CA" dirty="0"/>
              <a:t>Compagnie de transmissions</a:t>
            </a:r>
            <a:endParaRPr lang="en-CA" dirty="0"/>
          </a:p>
          <a:p>
            <a:r>
              <a:rPr lang="fr-CA" sz="2133" dirty="0"/>
              <a:t>Compagnie de transport</a:t>
            </a:r>
          </a:p>
        </p:txBody>
      </p:sp>
      <p:sp>
        <p:nvSpPr>
          <p:cNvPr id="4" name="Text Placeholder 3"/>
          <p:cNvSpPr>
            <a:spLocks noGrp="1"/>
          </p:cNvSpPr>
          <p:nvPr>
            <p:ph type="body" sz="quarter" idx="11"/>
          </p:nvPr>
        </p:nvSpPr>
        <p:spPr/>
        <p:txBody>
          <a:bodyPr/>
          <a:lstStyle/>
          <a:p>
            <a:pPr lvl="0"/>
            <a:r>
              <a:rPr lang="fr-CA" sz="2133" dirty="0"/>
              <a:t>Hôpital de niveau 2+ et 18 médecins spécialistes en mission UNMISS (2016)</a:t>
            </a:r>
            <a:endParaRPr lang="en-CA" sz="2133" dirty="0"/>
          </a:p>
          <a:p>
            <a:pPr lvl="0"/>
            <a:r>
              <a:rPr lang="fr-CA" sz="2133" dirty="0"/>
              <a:t>Groupe bataillon d’infanterie</a:t>
            </a:r>
            <a:endParaRPr lang="en-CA" sz="2133" dirty="0"/>
          </a:p>
          <a:p>
            <a:pPr lvl="0"/>
            <a:r>
              <a:rPr lang="fr-CA" sz="2133" dirty="0"/>
              <a:t>Compagnie du génie</a:t>
            </a:r>
            <a:endParaRPr lang="en-CA" sz="2133" dirty="0"/>
          </a:p>
          <a:p>
            <a:pPr lvl="0"/>
            <a:r>
              <a:rPr lang="fr-CA" sz="2133" dirty="0"/>
              <a:t>Compagnie de transmissions</a:t>
            </a:r>
          </a:p>
        </p:txBody>
      </p:sp>
    </p:spTree>
    <p:extLst>
      <p:ext uri="{BB962C8B-B14F-4D97-AF65-F5344CB8AC3E}">
        <p14:creationId xmlns:p14="http://schemas.microsoft.com/office/powerpoint/2010/main" val="95703862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8315" y="516024"/>
            <a:ext cx="2163388" cy="1442259"/>
          </a:xfrm>
          <a:prstGeom prst="rect">
            <a:avLst/>
          </a:prstGeom>
        </p:spPr>
      </p:pic>
      <p:sp>
        <p:nvSpPr>
          <p:cNvPr id="2" name="Title 1"/>
          <p:cNvSpPr>
            <a:spLocks noGrp="1"/>
          </p:cNvSpPr>
          <p:nvPr>
            <p:ph type="title"/>
          </p:nvPr>
        </p:nvSpPr>
        <p:spPr/>
        <p:txBody>
          <a:bodyPr/>
          <a:lstStyle/>
          <a:p>
            <a:r>
              <a:rPr lang="en-US" dirty="0" err="1" smtClean="0"/>
              <a:t>Inde</a:t>
            </a:r>
            <a:r>
              <a:rPr lang="en-US" dirty="0" smtClean="0"/>
              <a:t> </a:t>
            </a:r>
            <a:r>
              <a:rPr lang="en-US" sz="2400" b="0" dirty="0"/>
              <a:t>(2/2)</a:t>
            </a:r>
          </a:p>
        </p:txBody>
      </p:sp>
      <p:sp>
        <p:nvSpPr>
          <p:cNvPr id="5" name="Content Placeholder 4"/>
          <p:cNvSpPr>
            <a:spLocks noGrp="1"/>
          </p:cNvSpPr>
          <p:nvPr>
            <p:ph idx="1"/>
          </p:nvPr>
        </p:nvSpPr>
        <p:spPr/>
        <p:txBody>
          <a:bodyPr/>
          <a:lstStyle/>
          <a:p>
            <a:pPr lvl="0"/>
            <a:r>
              <a:rPr lang="fr-CA" sz="2133" dirty="0"/>
              <a:t>Déploiement de femmes dans 15 % des postes d’officiers d’état-major et d’observateurs militaires</a:t>
            </a:r>
            <a:endParaRPr lang="en-CA" sz="2133" dirty="0"/>
          </a:p>
          <a:p>
            <a:pPr lvl="0"/>
            <a:r>
              <a:rPr lang="fr-CA" sz="2133" dirty="0"/>
              <a:t>Instruction :</a:t>
            </a:r>
            <a:endParaRPr lang="en-CA" sz="2133" dirty="0"/>
          </a:p>
          <a:p>
            <a:pPr lvl="1"/>
            <a:r>
              <a:rPr lang="fr-CA" dirty="0"/>
              <a:t>Cours d’officier militaires des Nations Unies pour les femmes</a:t>
            </a:r>
            <a:endParaRPr lang="en-CA" dirty="0"/>
          </a:p>
          <a:p>
            <a:pPr lvl="1"/>
            <a:r>
              <a:rPr lang="fr-CA" dirty="0"/>
              <a:t>Cours de maintien de la paix des Nations Unies pour les partenaires </a:t>
            </a:r>
            <a:r>
              <a:rPr lang="fr-CA" dirty="0" smtClean="0"/>
              <a:t>africains</a:t>
            </a:r>
            <a:endParaRPr lang="en-CA" dirty="0"/>
          </a:p>
          <a:p>
            <a:pPr lvl="1"/>
            <a:r>
              <a:rPr lang="fr-CA" dirty="0"/>
              <a:t>14 équipes d’instruction mobiles en déploiement dans 5 pays </a:t>
            </a:r>
            <a:endParaRPr lang="en-CA" dirty="0"/>
          </a:p>
        </p:txBody>
      </p:sp>
    </p:spTree>
    <p:extLst>
      <p:ext uri="{BB962C8B-B14F-4D97-AF65-F5344CB8AC3E}">
        <p14:creationId xmlns:p14="http://schemas.microsoft.com/office/powerpoint/2010/main" val="210256694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1770" y="516025"/>
            <a:ext cx="2218409" cy="1478940"/>
          </a:xfrm>
          <a:prstGeom prst="rect">
            <a:avLst/>
          </a:prstGeom>
        </p:spPr>
      </p:pic>
      <p:sp>
        <p:nvSpPr>
          <p:cNvPr id="2" name="Title 1"/>
          <p:cNvSpPr>
            <a:spLocks noGrp="1"/>
          </p:cNvSpPr>
          <p:nvPr>
            <p:ph type="title"/>
          </p:nvPr>
        </p:nvSpPr>
        <p:spPr/>
        <p:txBody>
          <a:bodyPr/>
          <a:lstStyle/>
          <a:p>
            <a:r>
              <a:rPr lang="en-US" dirty="0" err="1" smtClean="0"/>
              <a:t>Indonésie</a:t>
            </a:r>
            <a:endParaRPr lang="en-US" dirty="0"/>
          </a:p>
        </p:txBody>
      </p:sp>
      <p:sp>
        <p:nvSpPr>
          <p:cNvPr id="5" name="Content Placeholder 4"/>
          <p:cNvSpPr>
            <a:spLocks noGrp="1"/>
          </p:cNvSpPr>
          <p:nvPr>
            <p:ph idx="1"/>
          </p:nvPr>
        </p:nvSpPr>
        <p:spPr/>
        <p:txBody>
          <a:bodyPr>
            <a:normAutofit/>
          </a:bodyPr>
          <a:lstStyle/>
          <a:p>
            <a:pPr lvl="0"/>
            <a:r>
              <a:rPr lang="fr-CA" dirty="0"/>
              <a:t>Bataillon d’infanterie (800 personnes)</a:t>
            </a:r>
            <a:endParaRPr lang="en-CA" dirty="0"/>
          </a:p>
          <a:p>
            <a:endParaRPr lang="en-CA" dirty="0"/>
          </a:p>
          <a:p>
            <a:pPr lvl="0"/>
            <a:r>
              <a:rPr lang="fr-CA" dirty="0"/>
              <a:t>Unité de police constituée (180 personnes, y compris des femmes)</a:t>
            </a:r>
            <a:endParaRPr lang="en-CA" dirty="0"/>
          </a:p>
          <a:p>
            <a:endParaRPr lang="en-CA" dirty="0"/>
          </a:p>
          <a:p>
            <a:r>
              <a:rPr lang="fr-CA" dirty="0"/>
              <a:t>100 policiers hors unités constituées, y compris 40 femmes </a:t>
            </a:r>
            <a:endParaRPr lang="en-CA" dirty="0"/>
          </a:p>
        </p:txBody>
      </p:sp>
    </p:spTree>
    <p:extLst>
      <p:ext uri="{BB962C8B-B14F-4D97-AF65-F5344CB8AC3E}">
        <p14:creationId xmlns:p14="http://schemas.microsoft.com/office/powerpoint/2010/main" val="53279151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0007" y="669523"/>
            <a:ext cx="2331632" cy="1165816"/>
          </a:xfrm>
          <a:prstGeom prst="rect">
            <a:avLst/>
          </a:prstGeom>
        </p:spPr>
      </p:pic>
      <p:sp>
        <p:nvSpPr>
          <p:cNvPr id="3" name="Title 2"/>
          <p:cNvSpPr>
            <a:spLocks noGrp="1"/>
          </p:cNvSpPr>
          <p:nvPr>
            <p:ph type="title"/>
          </p:nvPr>
        </p:nvSpPr>
        <p:spPr/>
        <p:txBody>
          <a:bodyPr/>
          <a:lstStyle/>
          <a:p>
            <a:r>
              <a:rPr lang="en-US" dirty="0" err="1" smtClean="0"/>
              <a:t>Irlande</a:t>
            </a:r>
            <a:endParaRPr lang="en-US" dirty="0"/>
          </a:p>
        </p:txBody>
      </p:sp>
      <p:sp>
        <p:nvSpPr>
          <p:cNvPr id="6" name="Content Placeholder 5"/>
          <p:cNvSpPr>
            <a:spLocks noGrp="1"/>
          </p:cNvSpPr>
          <p:nvPr>
            <p:ph idx="1"/>
          </p:nvPr>
        </p:nvSpPr>
        <p:spPr/>
        <p:txBody>
          <a:bodyPr>
            <a:normAutofit/>
          </a:bodyPr>
          <a:lstStyle/>
          <a:p>
            <a:pPr lvl="0"/>
            <a:r>
              <a:rPr lang="fr-CA" dirty="0"/>
              <a:t>Formation à offrir à l’établissement d’instruction des Nations Unies en </a:t>
            </a:r>
            <a:r>
              <a:rPr lang="fr-CA" dirty="0" smtClean="0"/>
              <a:t>Irlande</a:t>
            </a:r>
          </a:p>
          <a:p>
            <a:pPr lvl="0"/>
            <a:endParaRPr lang="en-CA" dirty="0"/>
          </a:p>
          <a:p>
            <a:r>
              <a:rPr lang="fr-CA" dirty="0"/>
              <a:t>Formation à offrir aux pays qui le demandent</a:t>
            </a:r>
            <a:endParaRPr lang="en-CA" dirty="0"/>
          </a:p>
        </p:txBody>
      </p:sp>
    </p:spTree>
    <p:extLst>
      <p:ext uri="{BB962C8B-B14F-4D97-AF65-F5344CB8AC3E}">
        <p14:creationId xmlns:p14="http://schemas.microsoft.com/office/powerpoint/2010/main" val="354030686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1210" y="516026"/>
            <a:ext cx="2209221" cy="1472815"/>
          </a:xfrm>
          <a:prstGeom prst="rect">
            <a:avLst/>
          </a:prstGeom>
        </p:spPr>
      </p:pic>
      <p:sp>
        <p:nvSpPr>
          <p:cNvPr id="2" name="Title 1"/>
          <p:cNvSpPr>
            <a:spLocks noGrp="1"/>
          </p:cNvSpPr>
          <p:nvPr>
            <p:ph type="title"/>
          </p:nvPr>
        </p:nvSpPr>
        <p:spPr/>
        <p:txBody>
          <a:bodyPr/>
          <a:lstStyle/>
          <a:p>
            <a:r>
              <a:rPr lang="en-US" dirty="0" err="1" smtClean="0"/>
              <a:t>Italie</a:t>
            </a:r>
            <a:r>
              <a:rPr lang="en-US" dirty="0" smtClean="0"/>
              <a:t> </a:t>
            </a:r>
            <a:r>
              <a:rPr lang="en-US" sz="2400" b="0" dirty="0"/>
              <a:t>(1/2)</a:t>
            </a:r>
          </a:p>
        </p:txBody>
      </p:sp>
      <p:sp>
        <p:nvSpPr>
          <p:cNvPr id="4" name="Content Placeholder 3"/>
          <p:cNvSpPr>
            <a:spLocks noGrp="1"/>
          </p:cNvSpPr>
          <p:nvPr>
            <p:ph idx="1"/>
          </p:nvPr>
        </p:nvSpPr>
        <p:spPr/>
        <p:txBody>
          <a:bodyPr/>
          <a:lstStyle/>
          <a:p>
            <a:pPr lvl="0"/>
            <a:r>
              <a:rPr lang="en-US" dirty="0"/>
              <a:t>Transport de </a:t>
            </a:r>
            <a:r>
              <a:rPr lang="en-US" dirty="0" err="1"/>
              <a:t>chalands</a:t>
            </a:r>
            <a:r>
              <a:rPr lang="en-US" dirty="0"/>
              <a:t> de </a:t>
            </a:r>
            <a:r>
              <a:rPr lang="en-US" dirty="0" err="1"/>
              <a:t>débarquement</a:t>
            </a:r>
            <a:endParaRPr lang="en-CA" dirty="0"/>
          </a:p>
          <a:p>
            <a:endParaRPr lang="en-CA" dirty="0"/>
          </a:p>
          <a:p>
            <a:r>
              <a:rPr lang="fr-CA" dirty="0"/>
              <a:t>Offre d’occasions de formation pour combler les lacunes en matière de capacités, à mettre en œuvre et à définir de façon bilatérale </a:t>
            </a:r>
            <a:endParaRPr lang="en-US" dirty="0"/>
          </a:p>
        </p:txBody>
      </p:sp>
      <p:sp>
        <p:nvSpPr>
          <p:cNvPr id="5" name="Text Placeholder 4"/>
          <p:cNvSpPr>
            <a:spLocks noGrp="1"/>
          </p:cNvSpPr>
          <p:nvPr>
            <p:ph type="body" sz="quarter" idx="11"/>
          </p:nvPr>
        </p:nvSpPr>
        <p:spPr>
          <a:xfrm>
            <a:off x="7667763" y="1888303"/>
            <a:ext cx="4524236" cy="3645392"/>
          </a:xfrm>
        </p:spPr>
        <p:txBody>
          <a:bodyPr/>
          <a:lstStyle/>
          <a:p>
            <a:pPr lvl="0"/>
            <a:r>
              <a:rPr lang="fr-CA" dirty="0"/>
              <a:t>4 hélicoptères polyvalents </a:t>
            </a:r>
            <a:endParaRPr lang="en-CA" dirty="0"/>
          </a:p>
          <a:p>
            <a:pPr lvl="0"/>
            <a:r>
              <a:rPr lang="fr-CA" dirty="0"/>
              <a:t>Construction et entretien d’un aérodrome technique </a:t>
            </a:r>
            <a:endParaRPr lang="en-CA" dirty="0"/>
          </a:p>
          <a:p>
            <a:pPr lvl="0"/>
            <a:r>
              <a:rPr lang="fr-CA" dirty="0"/>
              <a:t>Unités d’aérodrome de transport, y compris les services au sol </a:t>
            </a:r>
            <a:endParaRPr lang="en-CA" dirty="0"/>
          </a:p>
          <a:p>
            <a:pPr lvl="0"/>
            <a:r>
              <a:rPr lang="fr-CA" dirty="0"/>
              <a:t>Unité d’opérations portuaires </a:t>
            </a:r>
            <a:endParaRPr lang="en-CA" dirty="0"/>
          </a:p>
          <a:p>
            <a:endParaRPr lang="en-US" dirty="0"/>
          </a:p>
        </p:txBody>
      </p:sp>
    </p:spTree>
    <p:extLst>
      <p:ext uri="{BB962C8B-B14F-4D97-AF65-F5344CB8AC3E}">
        <p14:creationId xmlns:p14="http://schemas.microsoft.com/office/powerpoint/2010/main" val="393618686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1210" y="516026"/>
            <a:ext cx="2209221" cy="1472815"/>
          </a:xfrm>
          <a:prstGeom prst="rect">
            <a:avLst/>
          </a:prstGeom>
        </p:spPr>
      </p:pic>
      <p:sp>
        <p:nvSpPr>
          <p:cNvPr id="2" name="Title 1"/>
          <p:cNvSpPr>
            <a:spLocks noGrp="1"/>
          </p:cNvSpPr>
          <p:nvPr>
            <p:ph type="title"/>
          </p:nvPr>
        </p:nvSpPr>
        <p:spPr/>
        <p:txBody>
          <a:bodyPr/>
          <a:lstStyle/>
          <a:p>
            <a:r>
              <a:rPr lang="en-US" dirty="0" err="1" smtClean="0"/>
              <a:t>Italie</a:t>
            </a:r>
            <a:r>
              <a:rPr lang="en-US" dirty="0" smtClean="0"/>
              <a:t> </a:t>
            </a:r>
            <a:r>
              <a:rPr lang="en-US" sz="2400" b="0" dirty="0"/>
              <a:t>(2/2)</a:t>
            </a:r>
          </a:p>
        </p:txBody>
      </p:sp>
      <p:sp>
        <p:nvSpPr>
          <p:cNvPr id="6" name="Content Placeholder 5"/>
          <p:cNvSpPr>
            <a:spLocks noGrp="1"/>
          </p:cNvSpPr>
          <p:nvPr>
            <p:ph idx="1"/>
          </p:nvPr>
        </p:nvSpPr>
        <p:spPr>
          <a:xfrm>
            <a:off x="3263815" y="1893654"/>
            <a:ext cx="8748304" cy="3792615"/>
          </a:xfrm>
        </p:spPr>
        <p:txBody>
          <a:bodyPr>
            <a:normAutofit fontScale="92500" lnSpcReduction="20000"/>
          </a:bodyPr>
          <a:lstStyle/>
          <a:p>
            <a:pPr lvl="0"/>
            <a:r>
              <a:rPr lang="fr-CA" sz="2267" dirty="0"/>
              <a:t>Compagnie de transport</a:t>
            </a:r>
            <a:endParaRPr lang="en-CA" sz="2267" dirty="0"/>
          </a:p>
          <a:p>
            <a:pPr lvl="0"/>
            <a:r>
              <a:rPr lang="fr-CA" sz="2267" dirty="0"/>
              <a:t>Détachement de force d’opérations spéciales</a:t>
            </a:r>
            <a:endParaRPr lang="en-CA" sz="2267" dirty="0"/>
          </a:p>
          <a:p>
            <a:pPr lvl="0"/>
            <a:r>
              <a:rPr lang="fr-CA" sz="2267" dirty="0"/>
              <a:t>Unité de protection de la force</a:t>
            </a:r>
            <a:endParaRPr lang="en-CA" sz="2267" dirty="0"/>
          </a:p>
          <a:p>
            <a:pPr lvl="0"/>
            <a:r>
              <a:rPr lang="fr-CA" sz="2267" dirty="0"/>
              <a:t>Hôpital de rôle 1</a:t>
            </a:r>
            <a:endParaRPr lang="en-CA" sz="2267" dirty="0"/>
          </a:p>
          <a:p>
            <a:pPr lvl="0"/>
            <a:r>
              <a:rPr lang="fr-CA" sz="2267" dirty="0"/>
              <a:t>Transport aérien stratégique </a:t>
            </a:r>
            <a:endParaRPr lang="en-CA" sz="2267" dirty="0"/>
          </a:p>
          <a:p>
            <a:pPr lvl="0"/>
            <a:r>
              <a:rPr lang="fr-CA" sz="2267" dirty="0"/>
              <a:t>Véhicule aérien sans pilote (UAV) tactique </a:t>
            </a:r>
            <a:endParaRPr lang="en-CA" sz="2267" dirty="0"/>
          </a:p>
          <a:p>
            <a:pPr lvl="0"/>
            <a:r>
              <a:rPr lang="fr-CA" sz="2267" dirty="0"/>
              <a:t>Bataillon d’infanterie</a:t>
            </a:r>
            <a:endParaRPr lang="en-CA" sz="2267" dirty="0"/>
          </a:p>
          <a:p>
            <a:pPr lvl="0"/>
            <a:r>
              <a:rPr lang="fr-CA" sz="2267" dirty="0"/>
              <a:t>Compagnie de transmissions </a:t>
            </a:r>
            <a:endParaRPr lang="en-CA" sz="2267" dirty="0"/>
          </a:p>
          <a:p>
            <a:pPr lvl="0"/>
            <a:r>
              <a:rPr lang="fr-CA" sz="2267" dirty="0"/>
              <a:t>Compagnie de génie (capacité NEM) </a:t>
            </a:r>
            <a:endParaRPr lang="en-CA" sz="2267" dirty="0"/>
          </a:p>
          <a:p>
            <a:pPr lvl="0"/>
            <a:r>
              <a:rPr lang="fr-CA" sz="2267" dirty="0"/>
              <a:t>Unité de liaisons externes </a:t>
            </a:r>
            <a:endParaRPr lang="en-CA" sz="2267" dirty="0"/>
          </a:p>
          <a:p>
            <a:pPr marL="0" indent="0">
              <a:buNone/>
            </a:pPr>
            <a:endParaRPr lang="en-CA" dirty="0"/>
          </a:p>
        </p:txBody>
      </p:sp>
    </p:spTree>
    <p:extLst>
      <p:ext uri="{BB962C8B-B14F-4D97-AF65-F5344CB8AC3E}">
        <p14:creationId xmlns:p14="http://schemas.microsoft.com/office/powerpoint/2010/main" val="297878835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4083" y="516025"/>
            <a:ext cx="2235616" cy="1490411"/>
          </a:xfrm>
          <a:prstGeom prst="rect">
            <a:avLst/>
          </a:prstGeom>
        </p:spPr>
      </p:pic>
      <p:sp>
        <p:nvSpPr>
          <p:cNvPr id="3" name="Title 2"/>
          <p:cNvSpPr>
            <a:spLocks noGrp="1"/>
          </p:cNvSpPr>
          <p:nvPr>
            <p:ph type="title"/>
          </p:nvPr>
        </p:nvSpPr>
        <p:spPr/>
        <p:txBody>
          <a:bodyPr/>
          <a:lstStyle/>
          <a:p>
            <a:r>
              <a:rPr lang="en-US" dirty="0" err="1" smtClean="0"/>
              <a:t>Japon</a:t>
            </a:r>
            <a:r>
              <a:rPr lang="en-US" dirty="0" smtClean="0"/>
              <a:t> </a:t>
            </a:r>
            <a:r>
              <a:rPr lang="en-US" sz="2400" b="0" dirty="0"/>
              <a:t>(1/2)</a:t>
            </a:r>
          </a:p>
        </p:txBody>
      </p:sp>
      <p:sp>
        <p:nvSpPr>
          <p:cNvPr id="4" name="Content Placeholder 3"/>
          <p:cNvSpPr>
            <a:spLocks noGrp="1"/>
          </p:cNvSpPr>
          <p:nvPr>
            <p:ph idx="1"/>
          </p:nvPr>
        </p:nvSpPr>
        <p:spPr/>
        <p:txBody>
          <a:bodyPr/>
          <a:lstStyle/>
          <a:p>
            <a:pPr lvl="0"/>
            <a:r>
              <a:rPr lang="fr-CA" sz="2133" dirty="0"/>
              <a:t>Établissement d’un cours intermédiaire pour le projet de renforcement des capacités de déploiement rapide en matière d’ingénierie dans les missions de maintien de la paix de l’ONU en Afrique </a:t>
            </a:r>
          </a:p>
          <a:p>
            <a:r>
              <a:rPr lang="fr-CA" sz="2133" dirty="0"/>
              <a:t>Contribution financière au cours de femmes officiers de l’ONU en 2018</a:t>
            </a:r>
            <a:endParaRPr lang="en-CA" sz="2133" dirty="0"/>
          </a:p>
          <a:p>
            <a:pPr lvl="0"/>
            <a:r>
              <a:rPr lang="fr-CA" sz="2133" dirty="0"/>
              <a:t> </a:t>
            </a:r>
            <a:endParaRPr lang="en-CA" sz="2133" dirty="0"/>
          </a:p>
          <a:p>
            <a:endParaRPr lang="en-US" dirty="0"/>
          </a:p>
        </p:txBody>
      </p:sp>
      <p:sp>
        <p:nvSpPr>
          <p:cNvPr id="5" name="Text Placeholder 4"/>
          <p:cNvSpPr>
            <a:spLocks noGrp="1"/>
          </p:cNvSpPr>
          <p:nvPr>
            <p:ph type="body" sz="quarter" idx="11"/>
          </p:nvPr>
        </p:nvSpPr>
        <p:spPr/>
        <p:txBody>
          <a:bodyPr/>
          <a:lstStyle/>
          <a:p>
            <a:pPr lvl="0"/>
            <a:r>
              <a:rPr lang="fr-CA" sz="2133" dirty="0"/>
              <a:t>Affecter des conseillers en questions de genre en tant qu’instructeurs pour les opérations de maintien de la paix à l’étranger. </a:t>
            </a:r>
            <a:endParaRPr lang="en-CA" sz="2133" dirty="0"/>
          </a:p>
          <a:p>
            <a:pPr marL="0" indent="0">
              <a:buNone/>
            </a:pPr>
            <a:endParaRPr lang="en-CA" sz="2133" dirty="0"/>
          </a:p>
          <a:p>
            <a:pPr lvl="0"/>
            <a:r>
              <a:rPr lang="fr-CA" sz="2133" dirty="0"/>
              <a:t>Considérer envoyer des Casques bleus femmes au QG de UNMISS. </a:t>
            </a:r>
            <a:endParaRPr lang="en-CA" sz="2133" dirty="0"/>
          </a:p>
        </p:txBody>
      </p:sp>
    </p:spTree>
    <p:extLst>
      <p:ext uri="{BB962C8B-B14F-4D97-AF65-F5344CB8AC3E}">
        <p14:creationId xmlns:p14="http://schemas.microsoft.com/office/powerpoint/2010/main" val="379318399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4083" y="516025"/>
            <a:ext cx="2235616" cy="1490411"/>
          </a:xfrm>
          <a:prstGeom prst="rect">
            <a:avLst/>
          </a:prstGeom>
        </p:spPr>
      </p:pic>
      <p:sp>
        <p:nvSpPr>
          <p:cNvPr id="3" name="Title 2"/>
          <p:cNvSpPr>
            <a:spLocks noGrp="1"/>
          </p:cNvSpPr>
          <p:nvPr>
            <p:ph type="title"/>
          </p:nvPr>
        </p:nvSpPr>
        <p:spPr/>
        <p:txBody>
          <a:bodyPr/>
          <a:lstStyle/>
          <a:p>
            <a:r>
              <a:rPr lang="en-US" dirty="0" err="1" smtClean="0"/>
              <a:t>Japon</a:t>
            </a:r>
            <a:r>
              <a:rPr lang="en-US" dirty="0" smtClean="0"/>
              <a:t> </a:t>
            </a:r>
            <a:r>
              <a:rPr lang="en-US" sz="2400" b="0" dirty="0"/>
              <a:t>(2/2)</a:t>
            </a:r>
          </a:p>
        </p:txBody>
      </p:sp>
      <p:sp>
        <p:nvSpPr>
          <p:cNvPr id="4" name="Content Placeholder 3"/>
          <p:cNvSpPr>
            <a:spLocks noGrp="1"/>
          </p:cNvSpPr>
          <p:nvPr>
            <p:ph idx="1"/>
          </p:nvPr>
        </p:nvSpPr>
        <p:spPr/>
        <p:txBody>
          <a:bodyPr/>
          <a:lstStyle/>
          <a:p>
            <a:pPr lvl="0"/>
            <a:r>
              <a:rPr lang="fr-CA" sz="2133" dirty="0"/>
              <a:t>Prêt à jouer un rôle de chef de file dans l’établissement de normes d’instruction de l’ONU et de critères d’évaluation pour le projet de renforcement des capacités de déploiement rapide en matière d’ingénierie dans les missions de maintien de la paix de l’ONU en Afrique  </a:t>
            </a:r>
            <a:endParaRPr lang="en-CA" sz="2133" dirty="0"/>
          </a:p>
          <a:p>
            <a:endParaRPr lang="en-US" dirty="0"/>
          </a:p>
        </p:txBody>
      </p:sp>
      <p:sp>
        <p:nvSpPr>
          <p:cNvPr id="5" name="Text Placeholder 4"/>
          <p:cNvSpPr>
            <a:spLocks noGrp="1"/>
          </p:cNvSpPr>
          <p:nvPr>
            <p:ph type="body" sz="quarter" idx="11"/>
          </p:nvPr>
        </p:nvSpPr>
        <p:spPr/>
        <p:txBody>
          <a:bodyPr/>
          <a:lstStyle/>
          <a:p>
            <a:pPr lvl="0"/>
            <a:r>
              <a:rPr lang="fr-CA" sz="2133" dirty="0"/>
              <a:t>Inclure du personnel féminin dans l’équipe de formation ARDEC</a:t>
            </a:r>
          </a:p>
          <a:p>
            <a:pPr marL="0" indent="0">
              <a:buNone/>
            </a:pPr>
            <a:endParaRPr lang="en-CA" sz="2133" dirty="0"/>
          </a:p>
          <a:p>
            <a:r>
              <a:rPr lang="en-US" altLang="ja-JP" sz="2133" dirty="0" err="1">
                <a:solidFill>
                  <a:schemeClr val="bg1"/>
                </a:solidFill>
              </a:rPr>
              <a:t>Coordonner</a:t>
            </a:r>
            <a:r>
              <a:rPr lang="en-US" altLang="ja-JP" sz="2133" dirty="0">
                <a:solidFill>
                  <a:schemeClr val="bg1"/>
                </a:solidFill>
              </a:rPr>
              <a:t> </a:t>
            </a:r>
            <a:r>
              <a:rPr lang="en-US" altLang="ja-JP" sz="2133" dirty="0" err="1">
                <a:solidFill>
                  <a:schemeClr val="bg1"/>
                </a:solidFill>
              </a:rPr>
              <a:t>l’inscription</a:t>
            </a:r>
            <a:r>
              <a:rPr lang="en-US" altLang="ja-JP" sz="2133" dirty="0">
                <a:solidFill>
                  <a:schemeClr val="bg1"/>
                </a:solidFill>
              </a:rPr>
              <a:t> d’un </a:t>
            </a:r>
            <a:r>
              <a:rPr lang="fr-CA" altLang="ja-JP" sz="2133" dirty="0">
                <a:solidFill>
                  <a:schemeClr val="bg1"/>
                </a:solidFill>
              </a:rPr>
              <a:t>aéronef à voilure fixe pour le </a:t>
            </a:r>
            <a:r>
              <a:rPr lang="fr-FR" sz="2133" dirty="0">
                <a:solidFill>
                  <a:schemeClr val="bg1"/>
                </a:solidFill>
              </a:rPr>
              <a:t>Système de forces et moyens en attente des Nations Unies </a:t>
            </a:r>
            <a:r>
              <a:rPr lang="fr-CA" altLang="ja-JP" sz="2133" dirty="0">
                <a:solidFill>
                  <a:schemeClr val="bg1"/>
                </a:solidFill>
              </a:rPr>
              <a:t>afin de soutenir le transport aérien</a:t>
            </a:r>
            <a:endParaRPr lang="en-CA" sz="2133" dirty="0">
              <a:solidFill>
                <a:schemeClr val="bg1"/>
              </a:solidFill>
            </a:endParaRPr>
          </a:p>
        </p:txBody>
      </p:sp>
    </p:spTree>
    <p:extLst>
      <p:ext uri="{BB962C8B-B14F-4D97-AF65-F5344CB8AC3E}">
        <p14:creationId xmlns:p14="http://schemas.microsoft.com/office/powerpoint/2010/main" val="39295078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6840" y="539148"/>
            <a:ext cx="2142016" cy="1071008"/>
          </a:xfrm>
          <a:prstGeom prst="rect">
            <a:avLst/>
          </a:prstGeom>
        </p:spPr>
      </p:pic>
      <p:sp>
        <p:nvSpPr>
          <p:cNvPr id="13" name="Title 12"/>
          <p:cNvSpPr>
            <a:spLocks noGrp="1"/>
          </p:cNvSpPr>
          <p:nvPr>
            <p:ph type="title"/>
          </p:nvPr>
        </p:nvSpPr>
        <p:spPr/>
        <p:txBody>
          <a:bodyPr/>
          <a:lstStyle/>
          <a:p>
            <a:r>
              <a:rPr lang="en-US" dirty="0" err="1" smtClean="0"/>
              <a:t>Australie</a:t>
            </a:r>
            <a:r>
              <a:rPr lang="en-US" dirty="0" smtClean="0"/>
              <a:t> </a:t>
            </a:r>
            <a:r>
              <a:rPr lang="en-US" sz="2400" b="0" dirty="0"/>
              <a:t>(1/2)</a:t>
            </a:r>
            <a:r>
              <a:rPr lang="en-US" b="0" dirty="0"/>
              <a:t>	</a:t>
            </a:r>
          </a:p>
        </p:txBody>
      </p:sp>
      <p:sp>
        <p:nvSpPr>
          <p:cNvPr id="16" name="Content Placeholder 15"/>
          <p:cNvSpPr>
            <a:spLocks noGrp="1"/>
          </p:cNvSpPr>
          <p:nvPr>
            <p:ph idx="1"/>
          </p:nvPr>
        </p:nvSpPr>
        <p:spPr/>
        <p:txBody>
          <a:bodyPr/>
          <a:lstStyle/>
          <a:p>
            <a:pPr lvl="0"/>
            <a:r>
              <a:rPr lang="fr-CA" sz="2133" dirty="0"/>
              <a:t>Financement de la Division médicale des Nations Unies en partenariat avec un autre État membre (Engagement conjoint)</a:t>
            </a:r>
          </a:p>
          <a:p>
            <a:pPr lvl="0"/>
            <a:r>
              <a:rPr lang="fr-CA" sz="2133" dirty="0"/>
              <a:t>Expertise à l’appui d’une mise à jour de l’instruction des experts militaires de l’ONU sur les missions</a:t>
            </a:r>
            <a:endParaRPr lang="en-CA" sz="2133" dirty="0"/>
          </a:p>
        </p:txBody>
      </p:sp>
      <p:sp>
        <p:nvSpPr>
          <p:cNvPr id="17" name="Text Placeholder 16"/>
          <p:cNvSpPr>
            <a:spLocks noGrp="1"/>
          </p:cNvSpPr>
          <p:nvPr>
            <p:ph type="body" sz="quarter" idx="11"/>
          </p:nvPr>
        </p:nvSpPr>
        <p:spPr>
          <a:xfrm>
            <a:off x="7667763" y="1887844"/>
            <a:ext cx="4524236" cy="3645392"/>
          </a:xfrm>
        </p:spPr>
        <p:txBody>
          <a:bodyPr/>
          <a:lstStyle/>
          <a:p>
            <a:pPr lvl="0"/>
            <a:r>
              <a:rPr lang="fr-CA" sz="2133" dirty="0"/>
              <a:t>Dépassement de la cible de 15 % fixée par les Nations Unies pour la représentation des femmes dans le cadre des opérations de l’ONU </a:t>
            </a:r>
          </a:p>
          <a:p>
            <a:pPr lvl="0"/>
            <a:r>
              <a:rPr lang="fr-CA" sz="2133" dirty="0"/>
              <a:t>Première tranche du financement à l’Institut de formation aux opérations de paix basé aux États‑Unis pour une plateforme améliorée d’apprentissage en ligne Asie‑Pacifique</a:t>
            </a:r>
            <a:endParaRPr lang="en-CA" sz="2133" dirty="0"/>
          </a:p>
        </p:txBody>
      </p:sp>
    </p:spTree>
    <p:extLst>
      <p:ext uri="{BB962C8B-B14F-4D97-AF65-F5344CB8AC3E}">
        <p14:creationId xmlns:p14="http://schemas.microsoft.com/office/powerpoint/2010/main" val="351667367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4853" y="670520"/>
            <a:ext cx="2346784" cy="1173392"/>
          </a:xfrm>
          <a:prstGeom prst="rect">
            <a:avLst/>
          </a:prstGeom>
        </p:spPr>
      </p:pic>
      <p:sp>
        <p:nvSpPr>
          <p:cNvPr id="2" name="Title 1"/>
          <p:cNvSpPr>
            <a:spLocks noGrp="1"/>
          </p:cNvSpPr>
          <p:nvPr>
            <p:ph type="title"/>
          </p:nvPr>
        </p:nvSpPr>
        <p:spPr/>
        <p:txBody>
          <a:bodyPr/>
          <a:lstStyle/>
          <a:p>
            <a:r>
              <a:rPr lang="en-US" dirty="0" err="1"/>
              <a:t>Jordanie</a:t>
            </a:r>
            <a:endParaRPr lang="en-US" dirty="0"/>
          </a:p>
        </p:txBody>
      </p:sp>
      <p:sp>
        <p:nvSpPr>
          <p:cNvPr id="4" name="Content Placeholder 3"/>
          <p:cNvSpPr>
            <a:spLocks noGrp="1"/>
          </p:cNvSpPr>
          <p:nvPr>
            <p:ph idx="1"/>
          </p:nvPr>
        </p:nvSpPr>
        <p:spPr/>
        <p:txBody>
          <a:bodyPr/>
          <a:lstStyle/>
          <a:p>
            <a:pPr lvl="0"/>
            <a:r>
              <a:rPr lang="en-CA" dirty="0" err="1" smtClean="0"/>
              <a:t>Unité</a:t>
            </a:r>
            <a:r>
              <a:rPr lang="en-CA" dirty="0" smtClean="0"/>
              <a:t> des </a:t>
            </a:r>
            <a:r>
              <a:rPr lang="en-CA" dirty="0" err="1" smtClean="0"/>
              <a:t>hélicoptères</a:t>
            </a:r>
            <a:r>
              <a:rPr lang="en-CA" dirty="0" smtClean="0"/>
              <a:t> </a:t>
            </a:r>
            <a:r>
              <a:rPr lang="en-CA" dirty="0" err="1" smtClean="0"/>
              <a:t>polyvalents</a:t>
            </a:r>
            <a:r>
              <a:rPr lang="en-CA" dirty="0" smtClean="0"/>
              <a:t> de </a:t>
            </a:r>
            <a:r>
              <a:rPr lang="en-CA" dirty="0" err="1" smtClean="0"/>
              <a:t>taille</a:t>
            </a:r>
            <a:r>
              <a:rPr lang="en-CA" dirty="0" smtClean="0"/>
              <a:t>  </a:t>
            </a:r>
            <a:r>
              <a:rPr lang="en-CA" dirty="0" err="1" smtClean="0"/>
              <a:t>moyenne</a:t>
            </a:r>
            <a:r>
              <a:rPr lang="en-CA" dirty="0" smtClean="0"/>
              <a:t> </a:t>
            </a:r>
            <a:r>
              <a:rPr lang="fr-CA" dirty="0"/>
              <a:t>à </a:t>
            </a:r>
            <a:r>
              <a:rPr lang="fr-CA" dirty="0" smtClean="0"/>
              <a:t> la </a:t>
            </a:r>
            <a:r>
              <a:rPr lang="en-CA" dirty="0" smtClean="0"/>
              <a:t>MINUSMA</a:t>
            </a:r>
            <a:endParaRPr lang="en-CA" dirty="0"/>
          </a:p>
          <a:p>
            <a:endParaRPr lang="en-CA" dirty="0"/>
          </a:p>
          <a:p>
            <a:pPr lvl="0"/>
            <a:r>
              <a:rPr lang="en-CA" dirty="0" err="1" smtClean="0"/>
              <a:t>Unité</a:t>
            </a:r>
            <a:r>
              <a:rPr lang="en-CA" dirty="0" smtClean="0"/>
              <a:t> de </a:t>
            </a:r>
            <a:r>
              <a:rPr lang="en-CA" dirty="0" err="1" smtClean="0"/>
              <a:t>soutien</a:t>
            </a:r>
            <a:r>
              <a:rPr lang="en-CA" dirty="0" smtClean="0"/>
              <a:t> des </a:t>
            </a:r>
            <a:r>
              <a:rPr lang="en-CA" dirty="0" err="1" smtClean="0"/>
              <a:t>aérodromes</a:t>
            </a:r>
            <a:r>
              <a:rPr lang="en-CA" dirty="0" smtClean="0"/>
              <a:t> </a:t>
            </a:r>
            <a:r>
              <a:rPr lang="fr-CA" dirty="0" smtClean="0"/>
              <a:t>à la</a:t>
            </a:r>
            <a:r>
              <a:rPr lang="en-CA" dirty="0" smtClean="0"/>
              <a:t> MINUSMA</a:t>
            </a:r>
            <a:endParaRPr lang="en-CA" dirty="0"/>
          </a:p>
        </p:txBody>
      </p:sp>
      <p:sp>
        <p:nvSpPr>
          <p:cNvPr id="5" name="Text Placeholder 4"/>
          <p:cNvSpPr>
            <a:spLocks noGrp="1"/>
          </p:cNvSpPr>
          <p:nvPr>
            <p:ph type="body" sz="quarter" idx="11"/>
          </p:nvPr>
        </p:nvSpPr>
        <p:spPr>
          <a:xfrm>
            <a:off x="7251699" y="1888303"/>
            <a:ext cx="4762500" cy="3645392"/>
          </a:xfrm>
        </p:spPr>
        <p:txBody>
          <a:bodyPr/>
          <a:lstStyle/>
          <a:p>
            <a:pPr lvl="0"/>
            <a:r>
              <a:rPr lang="en-CA" dirty="0" err="1" smtClean="0"/>
              <a:t>Hôpital</a:t>
            </a:r>
            <a:r>
              <a:rPr lang="en-CA" dirty="0" smtClean="0"/>
              <a:t> </a:t>
            </a:r>
            <a:r>
              <a:rPr lang="en-CA" dirty="0" err="1" smtClean="0"/>
              <a:t>médical</a:t>
            </a:r>
            <a:endParaRPr lang="en-CA" dirty="0"/>
          </a:p>
          <a:p>
            <a:pPr lvl="0"/>
            <a:r>
              <a:rPr lang="en-CA" dirty="0" err="1" smtClean="0"/>
              <a:t>Infanterie</a:t>
            </a:r>
            <a:r>
              <a:rPr lang="en-CA" dirty="0" smtClean="0"/>
              <a:t>/ </a:t>
            </a:r>
            <a:r>
              <a:rPr lang="en-CA" dirty="0" err="1" smtClean="0"/>
              <a:t>bataillon</a:t>
            </a:r>
            <a:r>
              <a:rPr lang="en-CA" dirty="0" smtClean="0"/>
              <a:t> </a:t>
            </a:r>
            <a:r>
              <a:rPr lang="en-CA" dirty="0" err="1" smtClean="0"/>
              <a:t>d’infanterie</a:t>
            </a:r>
            <a:r>
              <a:rPr lang="en-CA" dirty="0" smtClean="0"/>
              <a:t> </a:t>
            </a:r>
            <a:r>
              <a:rPr lang="en-CA" dirty="0" err="1" smtClean="0"/>
              <a:t>mécanisé</a:t>
            </a:r>
            <a:endParaRPr lang="en-CA" dirty="0"/>
          </a:p>
          <a:p>
            <a:pPr lvl="0"/>
            <a:r>
              <a:rPr lang="en-CA" dirty="0" err="1" smtClean="0"/>
              <a:t>Compagnie</a:t>
            </a:r>
            <a:r>
              <a:rPr lang="en-CA" dirty="0" smtClean="0"/>
              <a:t> </a:t>
            </a:r>
            <a:r>
              <a:rPr lang="en-CA" dirty="0" err="1" smtClean="0"/>
              <a:t>d’opérations</a:t>
            </a:r>
            <a:r>
              <a:rPr lang="en-CA" dirty="0" smtClean="0"/>
              <a:t> </a:t>
            </a:r>
            <a:r>
              <a:rPr lang="en-CA" dirty="0" err="1" smtClean="0"/>
              <a:t>spéciales</a:t>
            </a:r>
            <a:endParaRPr lang="en-CA" dirty="0"/>
          </a:p>
          <a:p>
            <a:pPr lvl="0"/>
            <a:r>
              <a:rPr lang="en-CA" dirty="0" err="1" smtClean="0"/>
              <a:t>Unité</a:t>
            </a:r>
            <a:r>
              <a:rPr lang="en-CA" dirty="0" smtClean="0"/>
              <a:t> de </a:t>
            </a:r>
            <a:r>
              <a:rPr lang="fr-FR" dirty="0"/>
              <a:t>neutralisation des explosifs et </a:t>
            </a:r>
            <a:r>
              <a:rPr lang="fr-FR" dirty="0" smtClean="0"/>
              <a:t>munitions</a:t>
            </a:r>
            <a:r>
              <a:rPr lang="en-CA" dirty="0" smtClean="0"/>
              <a:t>/</a:t>
            </a:r>
            <a:r>
              <a:rPr lang="fr-FR" dirty="0" smtClean="0"/>
              <a:t>dispositif </a:t>
            </a:r>
            <a:r>
              <a:rPr lang="fr-FR" dirty="0"/>
              <a:t>explosif de </a:t>
            </a:r>
            <a:r>
              <a:rPr lang="fr-FR" dirty="0" smtClean="0"/>
              <a:t>circonstance</a:t>
            </a:r>
            <a:endParaRPr lang="en-CA" dirty="0"/>
          </a:p>
          <a:p>
            <a:endParaRPr lang="en-US" dirty="0"/>
          </a:p>
        </p:txBody>
      </p:sp>
    </p:spTree>
    <p:extLst>
      <p:ext uri="{BB962C8B-B14F-4D97-AF65-F5344CB8AC3E}">
        <p14:creationId xmlns:p14="http://schemas.microsoft.com/office/powerpoint/2010/main" val="97953722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6733" y="565857"/>
            <a:ext cx="2384904" cy="1192452"/>
          </a:xfrm>
          <a:prstGeom prst="rect">
            <a:avLst/>
          </a:prstGeom>
        </p:spPr>
      </p:pic>
      <p:sp>
        <p:nvSpPr>
          <p:cNvPr id="3" name="Title 2"/>
          <p:cNvSpPr>
            <a:spLocks noGrp="1"/>
          </p:cNvSpPr>
          <p:nvPr>
            <p:ph type="title"/>
          </p:nvPr>
        </p:nvSpPr>
        <p:spPr/>
        <p:txBody>
          <a:bodyPr/>
          <a:lstStyle/>
          <a:p>
            <a:r>
              <a:rPr lang="en-US" dirty="0"/>
              <a:t>Kazakhstan</a:t>
            </a:r>
          </a:p>
        </p:txBody>
      </p:sp>
      <p:sp>
        <p:nvSpPr>
          <p:cNvPr id="4" name="Content Placeholder 3"/>
          <p:cNvSpPr>
            <a:spLocks noGrp="1"/>
          </p:cNvSpPr>
          <p:nvPr>
            <p:ph idx="1"/>
          </p:nvPr>
        </p:nvSpPr>
        <p:spPr/>
        <p:txBody>
          <a:bodyPr/>
          <a:lstStyle/>
          <a:p>
            <a:r>
              <a:rPr lang="fr-CA" dirty="0"/>
              <a:t>Compagnie </a:t>
            </a:r>
            <a:r>
              <a:rPr lang="fr-CA" dirty="0" smtClean="0"/>
              <a:t>d’infanterie</a:t>
            </a:r>
          </a:p>
          <a:p>
            <a:endParaRPr lang="fr-CA" dirty="0"/>
          </a:p>
          <a:p>
            <a:r>
              <a:rPr lang="fr-CA" dirty="0"/>
              <a:t>Officiers d’état-major et observateurs militaires</a:t>
            </a:r>
            <a:endParaRPr lang="en-CA" dirty="0"/>
          </a:p>
          <a:p>
            <a:pPr marL="0" indent="0">
              <a:buNone/>
            </a:pPr>
            <a:endParaRPr lang="fr-CA" dirty="0" smtClean="0"/>
          </a:p>
          <a:p>
            <a:endParaRPr lang="fr-CA" dirty="0"/>
          </a:p>
          <a:p>
            <a:endParaRPr lang="en-CA" dirty="0"/>
          </a:p>
        </p:txBody>
      </p:sp>
    </p:spTree>
    <p:extLst>
      <p:ext uri="{BB962C8B-B14F-4D97-AF65-F5344CB8AC3E}">
        <p14:creationId xmlns:p14="http://schemas.microsoft.com/office/powerpoint/2010/main" val="341047364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9336" y="516024"/>
            <a:ext cx="2259696" cy="1506464"/>
          </a:xfrm>
          <a:prstGeom prst="rect">
            <a:avLst/>
          </a:prstGeom>
        </p:spPr>
      </p:pic>
      <p:sp>
        <p:nvSpPr>
          <p:cNvPr id="2" name="Title 1"/>
          <p:cNvSpPr>
            <a:spLocks noGrp="1"/>
          </p:cNvSpPr>
          <p:nvPr>
            <p:ph type="title"/>
          </p:nvPr>
        </p:nvSpPr>
        <p:spPr/>
        <p:txBody>
          <a:bodyPr/>
          <a:lstStyle/>
          <a:p>
            <a:r>
              <a:rPr lang="en-US" dirty="0"/>
              <a:t>Kenya</a:t>
            </a:r>
          </a:p>
        </p:txBody>
      </p:sp>
      <p:sp>
        <p:nvSpPr>
          <p:cNvPr id="6" name="Content Placeholder 5"/>
          <p:cNvSpPr>
            <a:spLocks noGrp="1"/>
          </p:cNvSpPr>
          <p:nvPr>
            <p:ph idx="1"/>
          </p:nvPr>
        </p:nvSpPr>
        <p:spPr>
          <a:xfrm>
            <a:off x="3159752" y="1878844"/>
            <a:ext cx="8962293" cy="3550800"/>
          </a:xfrm>
        </p:spPr>
        <p:txBody>
          <a:bodyPr>
            <a:noAutofit/>
          </a:bodyPr>
          <a:lstStyle/>
          <a:p>
            <a:pPr lvl="0"/>
            <a:r>
              <a:rPr lang="fr-CA" sz="2267" dirty="0"/>
              <a:t>2 bataillons d’infanterie (850 personnes chacun)</a:t>
            </a:r>
            <a:endParaRPr lang="en-CA" sz="2267" dirty="0"/>
          </a:p>
          <a:p>
            <a:pPr lvl="0"/>
            <a:r>
              <a:rPr lang="fr-CA" sz="2267" dirty="0"/>
              <a:t>Escadron de génie</a:t>
            </a:r>
            <a:endParaRPr lang="en-CA" sz="2267" dirty="0"/>
          </a:p>
          <a:p>
            <a:pPr lvl="0"/>
            <a:r>
              <a:rPr lang="fr-CA" sz="2267" dirty="0"/>
              <a:t>Escadron de système de communication et d’information </a:t>
            </a:r>
            <a:endParaRPr lang="en-CA" sz="2267" dirty="0"/>
          </a:p>
          <a:p>
            <a:pPr lvl="0"/>
            <a:r>
              <a:rPr lang="fr-CA" sz="2267" dirty="0"/>
              <a:t>Officiers d’état‑major et observateurs, tel que demandé</a:t>
            </a:r>
          </a:p>
          <a:p>
            <a:pPr lvl="0"/>
            <a:r>
              <a:rPr lang="fr-CA" sz="2267" dirty="0"/>
              <a:t>Offre du Centre international de formation au soutien de la paix (CIFSP) et de l’École humanitaire de soutien de la paix (EHSP) en tant qu’installations d’entraînement intelligent disponibles à l’échelle régionale ou internationale </a:t>
            </a:r>
            <a:endParaRPr lang="en-CA" sz="2267" dirty="0"/>
          </a:p>
        </p:txBody>
      </p:sp>
    </p:spTree>
    <p:extLst>
      <p:ext uri="{BB962C8B-B14F-4D97-AF65-F5344CB8AC3E}">
        <p14:creationId xmlns:p14="http://schemas.microsoft.com/office/powerpoint/2010/main" val="3173216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4027" y="553985"/>
            <a:ext cx="2397612" cy="1438567"/>
          </a:xfrm>
          <a:prstGeom prst="rect">
            <a:avLst/>
          </a:prstGeom>
        </p:spPr>
      </p:pic>
      <p:sp>
        <p:nvSpPr>
          <p:cNvPr id="3" name="Title 2"/>
          <p:cNvSpPr>
            <a:spLocks noGrp="1"/>
          </p:cNvSpPr>
          <p:nvPr>
            <p:ph type="title"/>
          </p:nvPr>
        </p:nvSpPr>
        <p:spPr/>
        <p:txBody>
          <a:bodyPr/>
          <a:lstStyle/>
          <a:p>
            <a:r>
              <a:rPr lang="en-US" dirty="0" err="1" smtClean="0"/>
              <a:t>Lituanie</a:t>
            </a:r>
            <a:endParaRPr lang="en-US" dirty="0"/>
          </a:p>
        </p:txBody>
      </p:sp>
      <p:sp>
        <p:nvSpPr>
          <p:cNvPr id="6" name="Content Placeholder 5"/>
          <p:cNvSpPr>
            <a:spLocks noGrp="1"/>
          </p:cNvSpPr>
          <p:nvPr>
            <p:ph idx="1"/>
          </p:nvPr>
        </p:nvSpPr>
        <p:spPr/>
        <p:txBody>
          <a:bodyPr>
            <a:normAutofit/>
          </a:bodyPr>
          <a:lstStyle/>
          <a:p>
            <a:r>
              <a:rPr lang="fr-CA" sz="2133" dirty="0"/>
              <a:t>Unité de protection des forces pour la MINUSMA</a:t>
            </a:r>
            <a:endParaRPr lang="en-CA" sz="2133" dirty="0"/>
          </a:p>
        </p:txBody>
      </p:sp>
    </p:spTree>
    <p:extLst>
      <p:ext uri="{BB962C8B-B14F-4D97-AF65-F5344CB8AC3E}">
        <p14:creationId xmlns:p14="http://schemas.microsoft.com/office/powerpoint/2010/main" val="42775861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4084" y="516020"/>
            <a:ext cx="2259704" cy="1506469"/>
          </a:xfrm>
          <a:prstGeom prst="rect">
            <a:avLst/>
          </a:prstGeom>
        </p:spPr>
      </p:pic>
      <p:sp>
        <p:nvSpPr>
          <p:cNvPr id="2" name="Title 1"/>
          <p:cNvSpPr>
            <a:spLocks noGrp="1"/>
          </p:cNvSpPr>
          <p:nvPr>
            <p:ph type="title"/>
          </p:nvPr>
        </p:nvSpPr>
        <p:spPr/>
        <p:txBody>
          <a:bodyPr/>
          <a:lstStyle/>
          <a:p>
            <a:r>
              <a:rPr lang="en-US" dirty="0" err="1" smtClean="0"/>
              <a:t>Maroc</a:t>
            </a:r>
            <a:endParaRPr lang="en-US" dirty="0"/>
          </a:p>
        </p:txBody>
      </p:sp>
      <p:sp>
        <p:nvSpPr>
          <p:cNvPr id="6" name="Content Placeholder 5"/>
          <p:cNvSpPr>
            <a:spLocks noGrp="1"/>
          </p:cNvSpPr>
          <p:nvPr>
            <p:ph idx="1"/>
          </p:nvPr>
        </p:nvSpPr>
        <p:spPr/>
        <p:txBody>
          <a:bodyPr>
            <a:noAutofit/>
          </a:bodyPr>
          <a:lstStyle/>
          <a:p>
            <a:pPr lvl="0"/>
            <a:r>
              <a:rPr lang="fr-CA" sz="2200" dirty="0"/>
              <a:t>Unité médicale de niveau 1 </a:t>
            </a:r>
            <a:endParaRPr lang="fr-CA" sz="2200" dirty="0" smtClean="0"/>
          </a:p>
          <a:p>
            <a:pPr marL="0" lvl="0" indent="0">
              <a:buNone/>
            </a:pPr>
            <a:endParaRPr lang="en-CA" sz="2200" dirty="0"/>
          </a:p>
          <a:p>
            <a:pPr lvl="0"/>
            <a:r>
              <a:rPr lang="fr-CA" sz="2200" dirty="0"/>
              <a:t>Équipe médicale d’évacuation sanitaire aérienne </a:t>
            </a:r>
            <a:endParaRPr lang="fr-CA" sz="2200" dirty="0" smtClean="0"/>
          </a:p>
          <a:p>
            <a:pPr marL="0" lvl="0" indent="0">
              <a:buNone/>
            </a:pPr>
            <a:endParaRPr lang="en-CA" sz="2200" dirty="0"/>
          </a:p>
          <a:p>
            <a:pPr lvl="0"/>
            <a:r>
              <a:rPr lang="fr-CA" sz="2200" dirty="0"/>
              <a:t>Hôpital de niveau 4 (Rabat) </a:t>
            </a:r>
            <a:endParaRPr lang="fr-CA" sz="2200" dirty="0" smtClean="0"/>
          </a:p>
          <a:p>
            <a:pPr lvl="0"/>
            <a:endParaRPr lang="en-CA" sz="2200" dirty="0"/>
          </a:p>
          <a:p>
            <a:r>
              <a:rPr lang="fr-CA" sz="2200" dirty="0"/>
              <a:t>35 officiers (15 officiers d’état­-major, 20 observateurs militaires y compris le personnel féminin) affectés aux opérations de maintien de la paix de l’ONU</a:t>
            </a:r>
            <a:endParaRPr lang="en-CA" sz="2200" dirty="0"/>
          </a:p>
        </p:txBody>
      </p:sp>
    </p:spTree>
    <p:extLst>
      <p:ext uri="{BB962C8B-B14F-4D97-AF65-F5344CB8AC3E}">
        <p14:creationId xmlns:p14="http://schemas.microsoft.com/office/powerpoint/2010/main" val="27962172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4260" y="576325"/>
            <a:ext cx="2367379" cy="1353351"/>
          </a:xfrm>
          <a:prstGeom prst="rect">
            <a:avLst/>
          </a:prstGeom>
        </p:spPr>
      </p:pic>
      <p:sp>
        <p:nvSpPr>
          <p:cNvPr id="8" name="Title 7"/>
          <p:cNvSpPr>
            <a:spLocks noGrp="1"/>
          </p:cNvSpPr>
          <p:nvPr>
            <p:ph type="title"/>
          </p:nvPr>
        </p:nvSpPr>
        <p:spPr/>
        <p:txBody>
          <a:bodyPr/>
          <a:lstStyle/>
          <a:p>
            <a:r>
              <a:rPr lang="en-US" dirty="0" err="1" smtClean="0"/>
              <a:t>Mexique</a:t>
            </a:r>
            <a:endParaRPr lang="en-US" dirty="0"/>
          </a:p>
        </p:txBody>
      </p:sp>
      <p:sp>
        <p:nvSpPr>
          <p:cNvPr id="3" name="Content Placeholder 2"/>
          <p:cNvSpPr>
            <a:spLocks noGrp="1"/>
          </p:cNvSpPr>
          <p:nvPr>
            <p:ph idx="1"/>
          </p:nvPr>
        </p:nvSpPr>
        <p:spPr/>
        <p:txBody>
          <a:bodyPr>
            <a:normAutofit lnSpcReduction="10000"/>
          </a:bodyPr>
          <a:lstStyle/>
          <a:p>
            <a:pPr lvl="0"/>
            <a:r>
              <a:rPr lang="fr-CA" dirty="0"/>
              <a:t>Envoyer la première femme Casque bleu mexi</a:t>
            </a:r>
            <a:r>
              <a:rPr lang="fr-CA" dirty="0" smtClean="0"/>
              <a:t>caine </a:t>
            </a:r>
            <a:r>
              <a:rPr lang="fr-CA" dirty="0"/>
              <a:t>à une opération de maintien de la paix de l’ONU (MINURSO en janvier 2018) </a:t>
            </a:r>
            <a:endParaRPr lang="en-CA" dirty="0"/>
          </a:p>
          <a:p>
            <a:endParaRPr lang="en-CA" dirty="0"/>
          </a:p>
          <a:p>
            <a:pPr lvl="0"/>
            <a:r>
              <a:rPr lang="fr-CA" dirty="0"/>
              <a:t>Augmenter le nombre de femmes déployées </a:t>
            </a:r>
            <a:endParaRPr lang="en-CA" dirty="0"/>
          </a:p>
          <a:p>
            <a:endParaRPr lang="en-CA" dirty="0"/>
          </a:p>
          <a:p>
            <a:pPr lvl="0"/>
            <a:r>
              <a:rPr lang="fr-CA" dirty="0"/>
              <a:t>Élargir la participation au sein du maintien de la paix, notamment en déployant un personnel policier (ce premier déploiement sera à MINUJUSTH)</a:t>
            </a:r>
            <a:endParaRPr lang="en-CA" dirty="0"/>
          </a:p>
          <a:p>
            <a:endParaRPr lang="en-CA" dirty="0"/>
          </a:p>
        </p:txBody>
      </p:sp>
    </p:spTree>
    <p:extLst>
      <p:ext uri="{BB962C8B-B14F-4D97-AF65-F5344CB8AC3E}">
        <p14:creationId xmlns:p14="http://schemas.microsoft.com/office/powerpoint/2010/main" val="3246575980"/>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mtClean="0"/>
              <a:t>Mongolie</a:t>
            </a:r>
            <a:endParaRPr lang="en-US" dirty="0"/>
          </a:p>
        </p:txBody>
      </p:sp>
      <p:sp>
        <p:nvSpPr>
          <p:cNvPr id="4" name="Content Placeholder 3"/>
          <p:cNvSpPr>
            <a:spLocks noGrp="1"/>
          </p:cNvSpPr>
          <p:nvPr>
            <p:ph idx="1"/>
          </p:nvPr>
        </p:nvSpPr>
        <p:spPr/>
        <p:txBody>
          <a:bodyPr/>
          <a:lstStyle/>
          <a:p>
            <a:pPr lvl="0"/>
            <a:r>
              <a:rPr lang="fr-CA" smtClean="0"/>
              <a:t>Hopital Niveau 2</a:t>
            </a:r>
            <a:endParaRPr lang="fr-CA" dirty="0" smtClean="0"/>
          </a:p>
          <a:p>
            <a:pPr marL="0" lvl="0" indent="0">
              <a:buNone/>
            </a:pPr>
            <a:endParaRPr lang="en-CA" dirty="0"/>
          </a:p>
          <a:p>
            <a:r>
              <a:rPr lang="fr-CA" smtClean="0"/>
              <a:t>Police</a:t>
            </a:r>
            <a:endParaRPr lang="en-US" dirty="0"/>
          </a:p>
        </p:txBody>
      </p:sp>
      <p:sp>
        <p:nvSpPr>
          <p:cNvPr id="5" name="Text Placeholder 4"/>
          <p:cNvSpPr>
            <a:spLocks noGrp="1"/>
          </p:cNvSpPr>
          <p:nvPr>
            <p:ph type="body" sz="quarter" idx="11"/>
          </p:nvPr>
        </p:nvSpPr>
        <p:spPr/>
        <p:txBody>
          <a:bodyPr/>
          <a:lstStyle/>
          <a:p>
            <a:pPr lvl="0"/>
            <a:r>
              <a:rPr lang="fr-CA"/>
              <a:t>Compagnie du génie </a:t>
            </a:r>
            <a:endParaRPr lang="en-CA"/>
          </a:p>
          <a:p>
            <a:pPr marL="0" lvl="0" indent="0">
              <a:buNone/>
            </a:pPr>
            <a:endParaRPr lang="en-CA"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3937" y="538046"/>
            <a:ext cx="2384911" cy="1192455"/>
          </a:xfrm>
          <a:prstGeom prst="rect">
            <a:avLst/>
          </a:prstGeom>
        </p:spPr>
      </p:pic>
    </p:spTree>
    <p:extLst>
      <p:ext uri="{BB962C8B-B14F-4D97-AF65-F5344CB8AC3E}">
        <p14:creationId xmlns:p14="http://schemas.microsoft.com/office/powerpoint/2010/main" val="3732494862"/>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9767" y="516020"/>
            <a:ext cx="1364200" cy="1506469"/>
          </a:xfrm>
          <a:prstGeom prst="rect">
            <a:avLst/>
          </a:prstGeom>
        </p:spPr>
      </p:pic>
      <p:sp>
        <p:nvSpPr>
          <p:cNvPr id="8" name="Title 7"/>
          <p:cNvSpPr>
            <a:spLocks noGrp="1"/>
          </p:cNvSpPr>
          <p:nvPr>
            <p:ph type="title"/>
          </p:nvPr>
        </p:nvSpPr>
        <p:spPr/>
        <p:txBody>
          <a:bodyPr/>
          <a:lstStyle/>
          <a:p>
            <a:r>
              <a:rPr lang="en-US" dirty="0" err="1" smtClean="0"/>
              <a:t>Népal</a:t>
            </a:r>
            <a:r>
              <a:rPr lang="en-US" dirty="0" smtClean="0"/>
              <a:t> </a:t>
            </a:r>
            <a:r>
              <a:rPr lang="en-US" sz="2400" b="0" dirty="0"/>
              <a:t>(1/2)</a:t>
            </a:r>
          </a:p>
        </p:txBody>
      </p:sp>
      <p:sp>
        <p:nvSpPr>
          <p:cNvPr id="13" name="Content Placeholder 12"/>
          <p:cNvSpPr>
            <a:spLocks noGrp="1"/>
          </p:cNvSpPr>
          <p:nvPr>
            <p:ph idx="1"/>
          </p:nvPr>
        </p:nvSpPr>
        <p:spPr/>
        <p:txBody>
          <a:bodyPr/>
          <a:lstStyle/>
          <a:p>
            <a:pPr lvl="0"/>
            <a:r>
              <a:rPr lang="fr-CA" sz="2133" dirty="0"/>
              <a:t>Bataillon d’infanterie (850 personnes) </a:t>
            </a:r>
            <a:endParaRPr lang="en-CA" sz="2133" dirty="0"/>
          </a:p>
          <a:p>
            <a:pPr lvl="0"/>
            <a:r>
              <a:rPr lang="fr-CA" sz="2133" dirty="0"/>
              <a:t>Compagnie de génie (260 personnes) </a:t>
            </a:r>
            <a:endParaRPr lang="en-CA" sz="2133" dirty="0"/>
          </a:p>
          <a:p>
            <a:pPr lvl="0"/>
            <a:r>
              <a:rPr lang="fr-CA" sz="2133" dirty="0"/>
              <a:t>Compagnie de police militaire (132 personnes)</a:t>
            </a:r>
            <a:endParaRPr lang="en-CA" sz="2133" dirty="0"/>
          </a:p>
          <a:p>
            <a:pPr lvl="0"/>
            <a:r>
              <a:rPr lang="fr-CA" sz="2133" dirty="0"/>
              <a:t>Officiers d’état-major et observateurs militaires</a:t>
            </a:r>
            <a:endParaRPr lang="en-CA" sz="2133" dirty="0"/>
          </a:p>
        </p:txBody>
      </p:sp>
      <p:sp>
        <p:nvSpPr>
          <p:cNvPr id="15" name="Text Placeholder 14"/>
          <p:cNvSpPr>
            <a:spLocks noGrp="1"/>
          </p:cNvSpPr>
          <p:nvPr>
            <p:ph type="body" sz="quarter" idx="11"/>
          </p:nvPr>
        </p:nvSpPr>
        <p:spPr/>
        <p:txBody>
          <a:bodyPr/>
          <a:lstStyle/>
          <a:p>
            <a:pPr lvl="0"/>
            <a:r>
              <a:rPr lang="fr-CA" sz="2133" dirty="0"/>
              <a:t>Unités suivantes au niveau de déploiement rapide pour 2017-2018, 2018-2019 : </a:t>
            </a:r>
            <a:endParaRPr lang="en-CA" sz="1867" dirty="0"/>
          </a:p>
          <a:p>
            <a:pPr lvl="1"/>
            <a:r>
              <a:rPr lang="fr-CA" dirty="0"/>
              <a:t>Compagnie de forces d’opérations spéciales </a:t>
            </a:r>
            <a:endParaRPr lang="en-CA" dirty="0"/>
          </a:p>
          <a:p>
            <a:pPr lvl="1"/>
            <a:r>
              <a:rPr lang="fr-CA" dirty="0"/>
              <a:t>Bataillon </a:t>
            </a:r>
            <a:r>
              <a:rPr lang="fr-CA" dirty="0" smtClean="0"/>
              <a:t>d’infanterie</a:t>
            </a:r>
            <a:endParaRPr lang="en-CA" dirty="0"/>
          </a:p>
        </p:txBody>
      </p:sp>
    </p:spTree>
    <p:extLst>
      <p:ext uri="{BB962C8B-B14F-4D97-AF65-F5344CB8AC3E}">
        <p14:creationId xmlns:p14="http://schemas.microsoft.com/office/powerpoint/2010/main" val="2034713045"/>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9767" y="516020"/>
            <a:ext cx="1364200" cy="1506469"/>
          </a:xfrm>
          <a:prstGeom prst="rect">
            <a:avLst/>
          </a:prstGeom>
        </p:spPr>
      </p:pic>
      <p:sp>
        <p:nvSpPr>
          <p:cNvPr id="8" name="Title 7"/>
          <p:cNvSpPr>
            <a:spLocks noGrp="1"/>
          </p:cNvSpPr>
          <p:nvPr>
            <p:ph type="title"/>
          </p:nvPr>
        </p:nvSpPr>
        <p:spPr/>
        <p:txBody>
          <a:bodyPr/>
          <a:lstStyle/>
          <a:p>
            <a:r>
              <a:rPr lang="en-US" dirty="0" err="1" smtClean="0"/>
              <a:t>Népal</a:t>
            </a:r>
            <a:r>
              <a:rPr lang="en-US" dirty="0" smtClean="0"/>
              <a:t> </a:t>
            </a:r>
            <a:r>
              <a:rPr lang="en-US" sz="2400" b="0" dirty="0"/>
              <a:t>(2/2)</a:t>
            </a:r>
          </a:p>
        </p:txBody>
      </p:sp>
      <p:sp>
        <p:nvSpPr>
          <p:cNvPr id="13" name="Content Placeholder 12"/>
          <p:cNvSpPr>
            <a:spLocks noGrp="1"/>
          </p:cNvSpPr>
          <p:nvPr>
            <p:ph idx="1"/>
          </p:nvPr>
        </p:nvSpPr>
        <p:spPr/>
        <p:txBody>
          <a:bodyPr>
            <a:normAutofit fontScale="92500" lnSpcReduction="10000"/>
          </a:bodyPr>
          <a:lstStyle/>
          <a:p>
            <a:pPr lvl="0"/>
            <a:r>
              <a:rPr lang="fr-CA" sz="2267" dirty="0"/>
              <a:t>Deux unités de police constituées supplémentaires pour 2018-2019 (280 personnes)</a:t>
            </a:r>
            <a:endParaRPr lang="en-CA" sz="2267" dirty="0"/>
          </a:p>
          <a:p>
            <a:pPr lvl="0"/>
            <a:r>
              <a:rPr lang="fr-CA" sz="2267" dirty="0"/>
              <a:t>Officiers de police et experts légistes</a:t>
            </a:r>
            <a:endParaRPr lang="en-CA" sz="2267" dirty="0"/>
          </a:p>
          <a:p>
            <a:pPr lvl="0"/>
            <a:r>
              <a:rPr lang="fr-CA" sz="2267" dirty="0"/>
              <a:t>Instruction pour d’autres pays fournisseurs de troupes et de forces de police au Centre de formation au maintien de la paix du Népal</a:t>
            </a:r>
            <a:endParaRPr lang="en-CA" sz="2267" dirty="0"/>
          </a:p>
          <a:p>
            <a:pPr lvl="0"/>
            <a:r>
              <a:rPr lang="fr-CA" sz="2267" dirty="0"/>
              <a:t>Offrir l’installation du Centre de formation au maintien de la paix du Népal pour y organiser les grands événements de formation. </a:t>
            </a:r>
            <a:endParaRPr lang="en-CA" sz="2267" dirty="0"/>
          </a:p>
          <a:p>
            <a:pPr lvl="0"/>
            <a:r>
              <a:rPr lang="fr-CA" sz="2267" dirty="0"/>
              <a:t>Appui à la mise à jour des manuels de l’ONU</a:t>
            </a:r>
            <a:endParaRPr lang="en-CA" sz="2267" dirty="0"/>
          </a:p>
          <a:p>
            <a:pPr lvl="0"/>
            <a:endParaRPr lang="en-CA" sz="2133" dirty="0"/>
          </a:p>
        </p:txBody>
      </p:sp>
    </p:spTree>
    <p:extLst>
      <p:ext uri="{BB962C8B-B14F-4D97-AF65-F5344CB8AC3E}">
        <p14:creationId xmlns:p14="http://schemas.microsoft.com/office/powerpoint/2010/main" val="1481560569"/>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err="1" smtClean="0"/>
              <a:t>Nigéria</a:t>
            </a:r>
            <a:endParaRPr lang="en-US" sz="2400" b="0" dirty="0"/>
          </a:p>
        </p:txBody>
      </p:sp>
      <p:sp>
        <p:nvSpPr>
          <p:cNvPr id="4" name="Content Placeholder 3"/>
          <p:cNvSpPr>
            <a:spLocks noGrp="1"/>
          </p:cNvSpPr>
          <p:nvPr>
            <p:ph idx="1"/>
          </p:nvPr>
        </p:nvSpPr>
        <p:spPr/>
        <p:txBody>
          <a:bodyPr/>
          <a:lstStyle/>
          <a:p>
            <a:pPr lvl="0"/>
            <a:r>
              <a:rPr lang="fr-CA" dirty="0" smtClean="0"/>
              <a:t>3 bataillons d’infanterie</a:t>
            </a:r>
          </a:p>
          <a:p>
            <a:pPr marL="0" lvl="0" indent="0">
              <a:buNone/>
            </a:pPr>
            <a:endParaRPr lang="fr-CA" dirty="0" smtClean="0"/>
          </a:p>
          <a:p>
            <a:pPr lvl="0"/>
            <a:r>
              <a:rPr lang="fr-CA" dirty="0" smtClean="0"/>
              <a:t>Hôpital niveau IV</a:t>
            </a:r>
          </a:p>
          <a:p>
            <a:pPr marL="0" lvl="0" indent="0">
              <a:buNone/>
            </a:pPr>
            <a:endParaRPr lang="fr-CA" dirty="0" smtClean="0"/>
          </a:p>
          <a:p>
            <a:pPr lvl="0"/>
            <a:r>
              <a:rPr lang="fr-CA" dirty="0" smtClean="0"/>
              <a:t>Compagnie de neutralisation et d’élimination des explosifs et munitions</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8162" y="643040"/>
            <a:ext cx="2265409" cy="1132705"/>
          </a:xfrm>
          <a:prstGeom prst="rect">
            <a:avLst/>
          </a:prstGeom>
        </p:spPr>
      </p:pic>
    </p:spTree>
    <p:extLst>
      <p:ext uri="{BB962C8B-B14F-4D97-AF65-F5344CB8AC3E}">
        <p14:creationId xmlns:p14="http://schemas.microsoft.com/office/powerpoint/2010/main" val="192580407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6840" y="539148"/>
            <a:ext cx="2142016" cy="1071008"/>
          </a:xfrm>
          <a:prstGeom prst="rect">
            <a:avLst/>
          </a:prstGeom>
        </p:spPr>
      </p:pic>
      <p:sp>
        <p:nvSpPr>
          <p:cNvPr id="13" name="Title 12"/>
          <p:cNvSpPr>
            <a:spLocks noGrp="1"/>
          </p:cNvSpPr>
          <p:nvPr>
            <p:ph type="title"/>
          </p:nvPr>
        </p:nvSpPr>
        <p:spPr/>
        <p:txBody>
          <a:bodyPr/>
          <a:lstStyle/>
          <a:p>
            <a:r>
              <a:rPr lang="en-US" dirty="0" err="1" smtClean="0"/>
              <a:t>Australie</a:t>
            </a:r>
            <a:r>
              <a:rPr lang="en-US" dirty="0" smtClean="0"/>
              <a:t> </a:t>
            </a:r>
            <a:r>
              <a:rPr lang="en-US" sz="2400" b="0" dirty="0"/>
              <a:t>(2/2)</a:t>
            </a:r>
            <a:r>
              <a:rPr lang="en-US" b="0" dirty="0"/>
              <a:t>	</a:t>
            </a:r>
          </a:p>
        </p:txBody>
      </p:sp>
      <p:sp>
        <p:nvSpPr>
          <p:cNvPr id="16" name="Content Placeholder 15"/>
          <p:cNvSpPr>
            <a:spLocks noGrp="1"/>
          </p:cNvSpPr>
          <p:nvPr>
            <p:ph idx="1"/>
          </p:nvPr>
        </p:nvSpPr>
        <p:spPr>
          <a:xfrm>
            <a:off x="2798857" y="1888302"/>
            <a:ext cx="4946063" cy="3645393"/>
          </a:xfrm>
        </p:spPr>
        <p:txBody>
          <a:bodyPr/>
          <a:lstStyle/>
          <a:p>
            <a:pPr lvl="0"/>
            <a:r>
              <a:rPr lang="fr-CA" sz="2133" dirty="0"/>
              <a:t>Financement pour favoriser la présence des femmes Casques bleus aux initiatives de formation pour le déploiement de </a:t>
            </a:r>
            <a:r>
              <a:rPr lang="fr-CA" sz="2133" dirty="0" smtClean="0"/>
              <a:t>l’ONU</a:t>
            </a:r>
          </a:p>
          <a:p>
            <a:pPr marL="0" lvl="0" indent="0">
              <a:buNone/>
            </a:pPr>
            <a:endParaRPr lang="fr-CA" sz="2133" dirty="0"/>
          </a:p>
          <a:p>
            <a:pPr lvl="0"/>
            <a:r>
              <a:rPr lang="fr-CA" sz="2133" dirty="0"/>
              <a:t>Financement sur une période de trois ans à l’Institut de formation aux opérations de paix basé aux États‑Unis pour l’apprentissage en ligne à l’intention des soldats de la paix africains</a:t>
            </a:r>
          </a:p>
          <a:p>
            <a:pPr lvl="0"/>
            <a:endParaRPr lang="en-CA" sz="2133" dirty="0">
              <a:solidFill>
                <a:srgbClr val="FF0000"/>
              </a:solidFill>
            </a:endParaRPr>
          </a:p>
        </p:txBody>
      </p:sp>
      <p:sp>
        <p:nvSpPr>
          <p:cNvPr id="17" name="Text Placeholder 16"/>
          <p:cNvSpPr>
            <a:spLocks noGrp="1"/>
          </p:cNvSpPr>
          <p:nvPr>
            <p:ph type="body" sz="quarter" idx="11"/>
          </p:nvPr>
        </p:nvSpPr>
        <p:spPr>
          <a:xfrm>
            <a:off x="7667764" y="1888303"/>
            <a:ext cx="4170149" cy="3853021"/>
          </a:xfrm>
        </p:spPr>
        <p:txBody>
          <a:bodyPr/>
          <a:lstStyle/>
          <a:p>
            <a:pPr lvl="0"/>
            <a:r>
              <a:rPr lang="fr-CA" sz="2133" dirty="0"/>
              <a:t>Financement fourni à l’ONU pour la diffusion des lignes directrices et de la politique de protection des civils</a:t>
            </a:r>
          </a:p>
          <a:p>
            <a:pPr lvl="0"/>
            <a:r>
              <a:rPr lang="fr-CA" sz="2133" dirty="0"/>
              <a:t>Poursuite des travaux avec les Nations Unies pour faire passer à 3 le niveau inscrit dans le Système de préparation des moyens de maintien de la paix</a:t>
            </a:r>
            <a:endParaRPr lang="en-CA" sz="2133" dirty="0"/>
          </a:p>
        </p:txBody>
      </p:sp>
    </p:spTree>
    <p:extLst>
      <p:ext uri="{BB962C8B-B14F-4D97-AF65-F5344CB8AC3E}">
        <p14:creationId xmlns:p14="http://schemas.microsoft.com/office/powerpoint/2010/main" val="2880093443"/>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3029" y="516019"/>
            <a:ext cx="2099440" cy="1527232"/>
          </a:xfrm>
          <a:prstGeom prst="rect">
            <a:avLst/>
          </a:prstGeom>
        </p:spPr>
      </p:pic>
      <p:sp>
        <p:nvSpPr>
          <p:cNvPr id="2" name="Title 1"/>
          <p:cNvSpPr>
            <a:spLocks noGrp="1"/>
          </p:cNvSpPr>
          <p:nvPr>
            <p:ph type="title"/>
          </p:nvPr>
        </p:nvSpPr>
        <p:spPr/>
        <p:txBody>
          <a:bodyPr/>
          <a:lstStyle/>
          <a:p>
            <a:r>
              <a:rPr lang="en-US" dirty="0" err="1" smtClean="0"/>
              <a:t>Norvège</a:t>
            </a:r>
            <a:r>
              <a:rPr lang="en-US" dirty="0" smtClean="0"/>
              <a:t> </a:t>
            </a:r>
            <a:endParaRPr lang="en-US" dirty="0"/>
          </a:p>
        </p:txBody>
      </p:sp>
      <p:sp>
        <p:nvSpPr>
          <p:cNvPr id="6" name="Content Placeholder 5"/>
          <p:cNvSpPr>
            <a:spLocks noGrp="1"/>
          </p:cNvSpPr>
          <p:nvPr>
            <p:ph idx="1"/>
          </p:nvPr>
        </p:nvSpPr>
        <p:spPr/>
        <p:txBody>
          <a:bodyPr>
            <a:normAutofit/>
          </a:bodyPr>
          <a:lstStyle/>
          <a:p>
            <a:pPr lvl="0"/>
            <a:r>
              <a:rPr lang="fr-CA" dirty="0"/>
              <a:t>Aéronef de transport </a:t>
            </a:r>
            <a:r>
              <a:rPr lang="fr-CA" dirty="0" smtClean="0"/>
              <a:t>C-130J </a:t>
            </a:r>
            <a:r>
              <a:rPr lang="fr-CA" dirty="0"/>
              <a:t>à </a:t>
            </a:r>
            <a:r>
              <a:rPr lang="fr-CA" dirty="0" smtClean="0"/>
              <a:t>retourner à </a:t>
            </a:r>
            <a:r>
              <a:rPr lang="fr-CA" dirty="0"/>
              <a:t>la MINUSMA </a:t>
            </a:r>
            <a:r>
              <a:rPr lang="fr-CA" dirty="0" smtClean="0"/>
              <a:t>en 2019 dans le cadre d’une rotation multinationale </a:t>
            </a:r>
            <a:r>
              <a:rPr lang="fr-CA" u="sng" dirty="0" smtClean="0"/>
              <a:t>prolongée</a:t>
            </a:r>
            <a:r>
              <a:rPr lang="fr-CA" dirty="0" smtClean="0"/>
              <a:t> d’aéronefs militaires au Mali</a:t>
            </a:r>
            <a:endParaRPr lang="fr-CA" dirty="0"/>
          </a:p>
          <a:p>
            <a:pPr lvl="0"/>
            <a:r>
              <a:rPr lang="fr-CA" dirty="0"/>
              <a:t>Continuer d’offrir des installations de camp à la MINUSMA pour tous les partenaires en </a:t>
            </a:r>
            <a:r>
              <a:rPr lang="fr-CA" dirty="0" smtClean="0"/>
              <a:t>rotation</a:t>
            </a:r>
            <a:endParaRPr lang="en-CA" dirty="0"/>
          </a:p>
          <a:p>
            <a:r>
              <a:rPr lang="fr-CA" dirty="0" smtClean="0"/>
              <a:t>Accueillir un deuxième C-130 au Camp </a:t>
            </a:r>
            <a:r>
              <a:rPr lang="fr-CA" dirty="0" err="1" smtClean="0"/>
              <a:t>Bifrost</a:t>
            </a:r>
            <a:r>
              <a:rPr lang="fr-CA" dirty="0"/>
              <a:t> à la MINUSMA (d’ici les discussions bilatérales)</a:t>
            </a:r>
            <a:endParaRPr lang="en-CA" dirty="0"/>
          </a:p>
        </p:txBody>
      </p:sp>
    </p:spTree>
    <p:extLst>
      <p:ext uri="{BB962C8B-B14F-4D97-AF65-F5344CB8AC3E}">
        <p14:creationId xmlns:p14="http://schemas.microsoft.com/office/powerpoint/2010/main" val="3198853390"/>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OTAN</a:t>
            </a:r>
          </a:p>
        </p:txBody>
      </p:sp>
      <p:sp>
        <p:nvSpPr>
          <p:cNvPr id="7" name="Content Placeholder 6"/>
          <p:cNvSpPr>
            <a:spLocks noGrp="1"/>
          </p:cNvSpPr>
          <p:nvPr>
            <p:ph idx="1"/>
          </p:nvPr>
        </p:nvSpPr>
        <p:spPr/>
        <p:txBody>
          <a:bodyPr>
            <a:normAutofit/>
          </a:bodyPr>
          <a:lstStyle/>
          <a:p>
            <a:pPr lvl="0"/>
            <a:r>
              <a:rPr lang="en-CA" dirty="0" err="1"/>
              <a:t>Soutien</a:t>
            </a:r>
            <a:r>
              <a:rPr lang="en-CA" dirty="0"/>
              <a:t> </a:t>
            </a:r>
            <a:r>
              <a:rPr lang="fr-CA" dirty="0"/>
              <a:t>à l’ONU pour atténuer les menaces des IED</a:t>
            </a:r>
            <a:endParaRPr lang="en-CA" dirty="0"/>
          </a:p>
          <a:p>
            <a:pPr marL="0" indent="0">
              <a:buNone/>
            </a:pPr>
            <a:endParaRPr lang="en-CA" dirty="0"/>
          </a:p>
          <a:p>
            <a:pPr lvl="0"/>
            <a:r>
              <a:rPr lang="en-US" dirty="0" err="1"/>
              <a:t>Soutien</a:t>
            </a:r>
            <a:r>
              <a:rPr lang="en-US" dirty="0"/>
              <a:t> </a:t>
            </a:r>
            <a:r>
              <a:rPr lang="en-US" dirty="0" smtClean="0"/>
              <a:t>à </a:t>
            </a:r>
            <a:r>
              <a:rPr lang="en-US" dirty="0" err="1"/>
              <a:t>l’ONU</a:t>
            </a:r>
            <a:r>
              <a:rPr lang="en-US" dirty="0"/>
              <a:t> </a:t>
            </a:r>
            <a:r>
              <a:rPr lang="en-US" dirty="0" err="1"/>
              <a:t>dans</a:t>
            </a:r>
            <a:r>
              <a:rPr lang="en-US" dirty="0"/>
              <a:t> des </a:t>
            </a:r>
            <a:r>
              <a:rPr lang="en-US" dirty="0" err="1"/>
              <a:t>domaines</a:t>
            </a:r>
            <a:r>
              <a:rPr lang="en-US" dirty="0"/>
              <a:t> </a:t>
            </a:r>
            <a:r>
              <a:rPr lang="en-US" dirty="0" err="1"/>
              <a:t>clés</a:t>
            </a:r>
            <a:r>
              <a:rPr lang="en-US" dirty="0"/>
              <a:t>, ex. </a:t>
            </a:r>
            <a:r>
              <a:rPr lang="en-US" dirty="0" err="1"/>
              <a:t>médecine</a:t>
            </a:r>
            <a:r>
              <a:rPr lang="en-US" dirty="0"/>
              <a:t> </a:t>
            </a:r>
            <a:r>
              <a:rPr lang="en-US" dirty="0" err="1"/>
              <a:t>militaire</a:t>
            </a:r>
            <a:endParaRPr lang="en-CA" dirty="0"/>
          </a:p>
          <a:p>
            <a:endParaRPr lang="en-CA" dirty="0"/>
          </a:p>
          <a:p>
            <a:pPr lvl="0"/>
            <a:r>
              <a:rPr lang="en-GB" dirty="0"/>
              <a:t>Continuer à </a:t>
            </a:r>
            <a:r>
              <a:rPr lang="en-GB" dirty="0" err="1"/>
              <a:t>promouvoir</a:t>
            </a:r>
            <a:r>
              <a:rPr lang="en-GB" dirty="0"/>
              <a:t> </a:t>
            </a:r>
            <a:r>
              <a:rPr lang="en-GB" dirty="0" err="1"/>
              <a:t>une</a:t>
            </a:r>
            <a:r>
              <a:rPr lang="en-GB" dirty="0"/>
              <a:t> participation accrue des femmes au sein de </a:t>
            </a:r>
            <a:r>
              <a:rPr lang="en-GB" dirty="0" err="1"/>
              <a:t>l’Organisation</a:t>
            </a:r>
            <a:r>
              <a:rPr lang="en-GB" dirty="0"/>
              <a:t>, </a:t>
            </a:r>
            <a:r>
              <a:rPr lang="en-GB" dirty="0" err="1"/>
              <a:t>en</a:t>
            </a:r>
            <a:r>
              <a:rPr lang="en-GB" dirty="0"/>
              <a:t> </a:t>
            </a:r>
            <a:r>
              <a:rPr lang="en-GB" dirty="0" err="1"/>
              <a:t>uniforme</a:t>
            </a:r>
            <a:r>
              <a:rPr lang="en-GB" dirty="0"/>
              <a:t> et </a:t>
            </a:r>
            <a:r>
              <a:rPr lang="en-GB" dirty="0" err="1"/>
              <a:t>dans</a:t>
            </a:r>
            <a:r>
              <a:rPr lang="en-GB" dirty="0"/>
              <a:t> les </a:t>
            </a:r>
            <a:r>
              <a:rPr lang="en-GB" dirty="0" err="1" smtClean="0"/>
              <a:t>opérations</a:t>
            </a:r>
            <a:endParaRPr lang="en-CA" dirty="0"/>
          </a:p>
          <a:p>
            <a:endParaRPr lang="en-CA" dirty="0"/>
          </a:p>
        </p:txBody>
      </p:sp>
      <p:pic>
        <p:nvPicPr>
          <p:cNvPr id="6" name="Picture 8" descr="Image result for NATO fla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2017" y="527156"/>
            <a:ext cx="2506963" cy="16721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6918303"/>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7331" y="516016"/>
            <a:ext cx="2290844" cy="1527229"/>
          </a:xfrm>
          <a:prstGeom prst="rect">
            <a:avLst/>
          </a:prstGeom>
        </p:spPr>
      </p:pic>
      <p:sp>
        <p:nvSpPr>
          <p:cNvPr id="3" name="Title 2"/>
          <p:cNvSpPr>
            <a:spLocks noGrp="1"/>
          </p:cNvSpPr>
          <p:nvPr>
            <p:ph type="title"/>
          </p:nvPr>
        </p:nvSpPr>
        <p:spPr/>
        <p:txBody>
          <a:bodyPr/>
          <a:lstStyle/>
          <a:p>
            <a:r>
              <a:rPr lang="en-US" dirty="0" err="1"/>
              <a:t>Ouganda</a:t>
            </a:r>
            <a:r>
              <a:rPr lang="en-US" dirty="0"/>
              <a:t> </a:t>
            </a:r>
          </a:p>
        </p:txBody>
      </p:sp>
      <p:sp>
        <p:nvSpPr>
          <p:cNvPr id="4" name="Content Placeholder 3"/>
          <p:cNvSpPr>
            <a:spLocks noGrp="1"/>
          </p:cNvSpPr>
          <p:nvPr>
            <p:ph idx="1"/>
          </p:nvPr>
        </p:nvSpPr>
        <p:spPr/>
        <p:txBody>
          <a:bodyPr/>
          <a:lstStyle/>
          <a:p>
            <a:pPr lvl="0"/>
            <a:r>
              <a:rPr lang="fr-CA" dirty="0"/>
              <a:t>Compagnie du génie (engagement conjoint</a:t>
            </a:r>
            <a:r>
              <a:rPr lang="fr-CA" dirty="0" smtClean="0"/>
              <a:t>)</a:t>
            </a:r>
          </a:p>
          <a:p>
            <a:pPr marL="0" lvl="0" indent="0">
              <a:buNone/>
            </a:pPr>
            <a:endParaRPr lang="en-CA" dirty="0"/>
          </a:p>
          <a:p>
            <a:r>
              <a:rPr lang="fr-CA" dirty="0"/>
              <a:t>Unité de police constituée (unité entièrement composée de femmes ou mixte – engagement conjoint)</a:t>
            </a:r>
            <a:endParaRPr lang="en-US" dirty="0"/>
          </a:p>
        </p:txBody>
      </p:sp>
      <p:sp>
        <p:nvSpPr>
          <p:cNvPr id="5" name="Text Placeholder 4"/>
          <p:cNvSpPr>
            <a:spLocks noGrp="1"/>
          </p:cNvSpPr>
          <p:nvPr>
            <p:ph type="body" sz="quarter" idx="11"/>
          </p:nvPr>
        </p:nvSpPr>
        <p:spPr/>
        <p:txBody>
          <a:bodyPr/>
          <a:lstStyle/>
          <a:p>
            <a:pPr lvl="0"/>
            <a:r>
              <a:rPr lang="fr-CA" dirty="0"/>
              <a:t>Compagnie de forces </a:t>
            </a:r>
            <a:r>
              <a:rPr lang="fr-CA" dirty="0" smtClean="0"/>
              <a:t>spéciales</a:t>
            </a:r>
          </a:p>
          <a:p>
            <a:pPr marL="0" lvl="0" indent="0">
              <a:buNone/>
            </a:pPr>
            <a:endParaRPr lang="en-CA" dirty="0"/>
          </a:p>
          <a:p>
            <a:r>
              <a:rPr lang="fr-CA" dirty="0"/>
              <a:t>Bataillon d’infanterie (engagement conjoint)</a:t>
            </a:r>
            <a:endParaRPr lang="en-US" dirty="0"/>
          </a:p>
        </p:txBody>
      </p:sp>
    </p:spTree>
    <p:extLst>
      <p:ext uri="{BB962C8B-B14F-4D97-AF65-F5344CB8AC3E}">
        <p14:creationId xmlns:p14="http://schemas.microsoft.com/office/powerpoint/2010/main" val="2827684323"/>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7325" y="516019"/>
            <a:ext cx="2290848" cy="1527232"/>
          </a:xfrm>
          <a:prstGeom prst="rect">
            <a:avLst/>
          </a:prstGeom>
        </p:spPr>
      </p:pic>
      <p:sp>
        <p:nvSpPr>
          <p:cNvPr id="3" name="Title 2"/>
          <p:cNvSpPr>
            <a:spLocks noGrp="1"/>
          </p:cNvSpPr>
          <p:nvPr>
            <p:ph type="title"/>
          </p:nvPr>
        </p:nvSpPr>
        <p:spPr/>
        <p:txBody>
          <a:bodyPr/>
          <a:lstStyle/>
          <a:p>
            <a:r>
              <a:rPr lang="en-US" dirty="0"/>
              <a:t>Pakistan </a:t>
            </a:r>
            <a:r>
              <a:rPr lang="en-US" sz="2400" b="0" dirty="0"/>
              <a:t>(1/4)</a:t>
            </a:r>
            <a:r>
              <a:rPr lang="en-US" dirty="0"/>
              <a:t> </a:t>
            </a:r>
            <a:endParaRPr lang="en-US" dirty="0">
              <a:solidFill>
                <a:srgbClr val="FF0000"/>
              </a:solidFill>
            </a:endParaRPr>
          </a:p>
        </p:txBody>
      </p:sp>
      <p:sp>
        <p:nvSpPr>
          <p:cNvPr id="4" name="Content Placeholder 3"/>
          <p:cNvSpPr>
            <a:spLocks noGrp="1"/>
          </p:cNvSpPr>
          <p:nvPr>
            <p:ph idx="1"/>
          </p:nvPr>
        </p:nvSpPr>
        <p:spPr/>
        <p:txBody>
          <a:bodyPr/>
          <a:lstStyle/>
          <a:p>
            <a:r>
              <a:rPr lang="fr-CA" sz="2133" dirty="0"/>
              <a:t>Augmenter le déploiement de femmes en tant qu’officières d’état-­major, médecins et au sein des services infirmiers des forces armées pour atteindre la parité entre les sexes.</a:t>
            </a:r>
            <a:endParaRPr lang="en-CA" sz="2133" dirty="0"/>
          </a:p>
        </p:txBody>
      </p:sp>
      <p:sp>
        <p:nvSpPr>
          <p:cNvPr id="5" name="Text Placeholder 4"/>
          <p:cNvSpPr>
            <a:spLocks noGrp="1"/>
          </p:cNvSpPr>
          <p:nvPr>
            <p:ph type="body" sz="quarter" idx="11"/>
          </p:nvPr>
        </p:nvSpPr>
        <p:spPr>
          <a:xfrm>
            <a:off x="7667763" y="1888303"/>
            <a:ext cx="4360687" cy="3830853"/>
          </a:xfrm>
        </p:spPr>
        <p:txBody>
          <a:bodyPr/>
          <a:lstStyle/>
          <a:p>
            <a:pPr lvl="0"/>
            <a:r>
              <a:rPr lang="fr-CA" sz="2133" dirty="0"/>
              <a:t>Bataillon d’infanterie au niveau de déploiement rapide</a:t>
            </a:r>
            <a:endParaRPr lang="en-CA" sz="2133" dirty="0"/>
          </a:p>
          <a:p>
            <a:pPr lvl="0"/>
            <a:r>
              <a:rPr lang="fr-CA" sz="2133" dirty="0"/>
              <a:t>Bataillon logistique au niveau de déploiement rapide</a:t>
            </a:r>
            <a:endParaRPr lang="en-CA" sz="2133" dirty="0"/>
          </a:p>
          <a:p>
            <a:pPr lvl="0"/>
            <a:r>
              <a:rPr lang="fr-CA" sz="2133" dirty="0"/>
              <a:t>Compagnie du génie </a:t>
            </a:r>
            <a:endParaRPr lang="en-CA" sz="2133" dirty="0"/>
          </a:p>
          <a:p>
            <a:pPr lvl="0"/>
            <a:r>
              <a:rPr lang="fr-CA" sz="2133" dirty="0"/>
              <a:t>Hôpital de niveau 2 pour le niveau de déploiement rapide</a:t>
            </a:r>
            <a:endParaRPr lang="en-CA" sz="2133" dirty="0"/>
          </a:p>
        </p:txBody>
      </p:sp>
    </p:spTree>
    <p:extLst>
      <p:ext uri="{BB962C8B-B14F-4D97-AF65-F5344CB8AC3E}">
        <p14:creationId xmlns:p14="http://schemas.microsoft.com/office/powerpoint/2010/main" val="3997066981"/>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7325" y="516019"/>
            <a:ext cx="2290848" cy="1527232"/>
          </a:xfrm>
          <a:prstGeom prst="rect">
            <a:avLst/>
          </a:prstGeom>
        </p:spPr>
      </p:pic>
      <p:sp>
        <p:nvSpPr>
          <p:cNvPr id="3" name="Title 2"/>
          <p:cNvSpPr>
            <a:spLocks noGrp="1"/>
          </p:cNvSpPr>
          <p:nvPr>
            <p:ph type="title"/>
          </p:nvPr>
        </p:nvSpPr>
        <p:spPr/>
        <p:txBody>
          <a:bodyPr/>
          <a:lstStyle/>
          <a:p>
            <a:r>
              <a:rPr lang="en-US" dirty="0" smtClean="0"/>
              <a:t>Pakistan </a:t>
            </a:r>
            <a:r>
              <a:rPr lang="en-US" sz="2400" b="0" dirty="0"/>
              <a:t>(2/4) </a:t>
            </a:r>
          </a:p>
        </p:txBody>
      </p:sp>
      <p:sp>
        <p:nvSpPr>
          <p:cNvPr id="4" name="Content Placeholder 3"/>
          <p:cNvSpPr>
            <a:spLocks noGrp="1"/>
          </p:cNvSpPr>
          <p:nvPr>
            <p:ph idx="1"/>
          </p:nvPr>
        </p:nvSpPr>
        <p:spPr/>
        <p:txBody>
          <a:bodyPr/>
          <a:lstStyle/>
          <a:p>
            <a:pPr lvl="0"/>
            <a:r>
              <a:rPr lang="fr-CA" sz="2133" dirty="0"/>
              <a:t>Soutien accru au personnel du centre d’entraînement au maintien de la paix du Pakistan</a:t>
            </a:r>
            <a:endParaRPr lang="en-CA" sz="2133" dirty="0"/>
          </a:p>
          <a:p>
            <a:pPr lvl="1"/>
            <a:r>
              <a:rPr lang="fr-CA" dirty="0"/>
              <a:t>Cours à l’intention des officières militaires (FMOC)</a:t>
            </a:r>
            <a:endParaRPr lang="en-CA" sz="1600" dirty="0"/>
          </a:p>
          <a:p>
            <a:pPr lvl="1"/>
            <a:r>
              <a:rPr lang="fr-CA" dirty="0"/>
              <a:t>Cours mixte à l’intention des observateurs militaires (</a:t>
            </a:r>
            <a:r>
              <a:rPr lang="fr-CA" dirty="0" smtClean="0"/>
              <a:t>H­UNMOC)</a:t>
            </a:r>
          </a:p>
        </p:txBody>
      </p:sp>
      <p:sp>
        <p:nvSpPr>
          <p:cNvPr id="5" name="Text Placeholder 4"/>
          <p:cNvSpPr>
            <a:spLocks noGrp="1"/>
          </p:cNvSpPr>
          <p:nvPr>
            <p:ph type="body" sz="quarter" idx="11"/>
          </p:nvPr>
        </p:nvSpPr>
        <p:spPr>
          <a:xfrm>
            <a:off x="7667764" y="1888303"/>
            <a:ext cx="4170149" cy="3830853"/>
          </a:xfrm>
        </p:spPr>
        <p:txBody>
          <a:bodyPr/>
          <a:lstStyle/>
          <a:p>
            <a:pPr lvl="0"/>
            <a:r>
              <a:rPr lang="fr-CA" sz="2133" smtClean="0"/>
              <a:t>Unité d’aviation </a:t>
            </a:r>
          </a:p>
          <a:p>
            <a:pPr lvl="0"/>
            <a:r>
              <a:rPr lang="fr-CA" sz="2133" smtClean="0"/>
              <a:t>Unité </a:t>
            </a:r>
            <a:r>
              <a:rPr lang="fr-CA" sz="2133" dirty="0"/>
              <a:t>de système aérien tactique sans pilote (TUASU)</a:t>
            </a:r>
            <a:endParaRPr lang="en-CA" sz="2133" dirty="0"/>
          </a:p>
          <a:p>
            <a:pPr lvl="0"/>
            <a:r>
              <a:rPr lang="fr-CA" sz="2133" dirty="0"/>
              <a:t>Compagnie de transmission</a:t>
            </a:r>
            <a:endParaRPr lang="en-CA" sz="2133" dirty="0"/>
          </a:p>
          <a:p>
            <a:pPr lvl="0"/>
            <a:r>
              <a:rPr lang="fr-CA" sz="2133" dirty="0"/>
              <a:t>Peloton canin</a:t>
            </a:r>
            <a:endParaRPr lang="en-CA" sz="2133" dirty="0"/>
          </a:p>
          <a:p>
            <a:pPr lvl="0"/>
            <a:r>
              <a:rPr lang="fr-CA" sz="2133" dirty="0"/>
              <a:t>Trois unités de police constituées</a:t>
            </a:r>
          </a:p>
          <a:p>
            <a:r>
              <a:rPr lang="fr-CA" sz="2133" dirty="0"/>
              <a:t>Peloton fluvial</a:t>
            </a:r>
            <a:endParaRPr lang="en-CA" sz="2133" dirty="0"/>
          </a:p>
        </p:txBody>
      </p:sp>
    </p:spTree>
    <p:extLst>
      <p:ext uri="{BB962C8B-B14F-4D97-AF65-F5344CB8AC3E}">
        <p14:creationId xmlns:p14="http://schemas.microsoft.com/office/powerpoint/2010/main" val="2607652257"/>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7325" y="516019"/>
            <a:ext cx="2290848" cy="1527232"/>
          </a:xfrm>
          <a:prstGeom prst="rect">
            <a:avLst/>
          </a:prstGeom>
        </p:spPr>
      </p:pic>
      <p:sp>
        <p:nvSpPr>
          <p:cNvPr id="3" name="Title 2"/>
          <p:cNvSpPr>
            <a:spLocks noGrp="1"/>
          </p:cNvSpPr>
          <p:nvPr>
            <p:ph type="title"/>
          </p:nvPr>
        </p:nvSpPr>
        <p:spPr/>
        <p:txBody>
          <a:bodyPr/>
          <a:lstStyle/>
          <a:p>
            <a:r>
              <a:rPr lang="en-US" dirty="0"/>
              <a:t>Pakistan </a:t>
            </a:r>
            <a:r>
              <a:rPr lang="en-US" sz="2400" b="0" dirty="0"/>
              <a:t>(3/4) </a:t>
            </a:r>
          </a:p>
        </p:txBody>
      </p:sp>
      <p:sp>
        <p:nvSpPr>
          <p:cNvPr id="4" name="Content Placeholder 3"/>
          <p:cNvSpPr>
            <a:spLocks noGrp="1"/>
          </p:cNvSpPr>
          <p:nvPr>
            <p:ph idx="1"/>
          </p:nvPr>
        </p:nvSpPr>
        <p:spPr/>
        <p:txBody>
          <a:bodyPr/>
          <a:lstStyle/>
          <a:p>
            <a:pPr lvl="1"/>
            <a:r>
              <a:rPr lang="fr-CA" dirty="0" smtClean="0"/>
              <a:t>Organisation d’un séminaire international sur les femmes en 2018</a:t>
            </a:r>
            <a:endParaRPr lang="en-CA" sz="1600" dirty="0"/>
          </a:p>
          <a:p>
            <a:pPr lvl="1"/>
            <a:r>
              <a:rPr lang="fr-CA" dirty="0" smtClean="0"/>
              <a:t>Échange d’instructeurs femmes</a:t>
            </a:r>
            <a:endParaRPr lang="en-CA" sz="1600" dirty="0"/>
          </a:p>
          <a:p>
            <a:pPr lvl="1"/>
            <a:r>
              <a:rPr lang="fr-CA" dirty="0" smtClean="0"/>
              <a:t>Ateliers de préparation pour l’UNPCRS</a:t>
            </a:r>
            <a:endParaRPr lang="en-CA" sz="1600" dirty="0"/>
          </a:p>
          <a:p>
            <a:pPr lvl="1"/>
            <a:r>
              <a:rPr lang="fr-CA" dirty="0" smtClean="0"/>
              <a:t>Organisation de cours de lutte contre les IED</a:t>
            </a:r>
            <a:endParaRPr lang="en-CA" sz="1600" dirty="0"/>
          </a:p>
          <a:p>
            <a:pPr lvl="1"/>
            <a:r>
              <a:rPr lang="fr-CA" dirty="0" smtClean="0"/>
              <a:t>Cours pour les assistants médicaux de combat</a:t>
            </a:r>
            <a:endParaRPr lang="en-CA" sz="1600" dirty="0"/>
          </a:p>
          <a:p>
            <a:endParaRPr lang="en-CA" sz="2133" b="1" dirty="0"/>
          </a:p>
        </p:txBody>
      </p:sp>
      <p:sp>
        <p:nvSpPr>
          <p:cNvPr id="5" name="Text Placeholder 4"/>
          <p:cNvSpPr>
            <a:spLocks noGrp="1"/>
          </p:cNvSpPr>
          <p:nvPr>
            <p:ph type="body" sz="quarter" idx="11"/>
          </p:nvPr>
        </p:nvSpPr>
        <p:spPr>
          <a:xfrm>
            <a:off x="7667764" y="1888303"/>
            <a:ext cx="4170149" cy="3830853"/>
          </a:xfrm>
        </p:spPr>
        <p:txBody>
          <a:bodyPr/>
          <a:lstStyle/>
          <a:p>
            <a:pPr lvl="0"/>
            <a:r>
              <a:rPr lang="fr-CA" sz="2133" dirty="0"/>
              <a:t>Unité d’appui aérien</a:t>
            </a:r>
            <a:endParaRPr lang="en-CA" sz="2133" dirty="0"/>
          </a:p>
          <a:p>
            <a:pPr lvl="0"/>
            <a:r>
              <a:rPr lang="fr-CA" sz="2133" dirty="0"/>
              <a:t>Unité de neutralisation des explosifs et munitions (NEM)</a:t>
            </a:r>
            <a:endParaRPr lang="en-CA" sz="2133" dirty="0"/>
          </a:p>
          <a:p>
            <a:r>
              <a:rPr lang="fr-CA" sz="2133" dirty="0"/>
              <a:t>50 observateurs militaires/officiers d’état-major promis pour le siège des Nations Unies</a:t>
            </a:r>
            <a:endParaRPr lang="en-US" sz="2133" dirty="0"/>
          </a:p>
        </p:txBody>
      </p:sp>
    </p:spTree>
    <p:extLst>
      <p:ext uri="{BB962C8B-B14F-4D97-AF65-F5344CB8AC3E}">
        <p14:creationId xmlns:p14="http://schemas.microsoft.com/office/powerpoint/2010/main" val="305912486"/>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7325" y="516019"/>
            <a:ext cx="2290848" cy="1527232"/>
          </a:xfrm>
          <a:prstGeom prst="rect">
            <a:avLst/>
          </a:prstGeom>
        </p:spPr>
      </p:pic>
      <p:sp>
        <p:nvSpPr>
          <p:cNvPr id="3" name="Title 2"/>
          <p:cNvSpPr>
            <a:spLocks noGrp="1"/>
          </p:cNvSpPr>
          <p:nvPr>
            <p:ph type="title"/>
          </p:nvPr>
        </p:nvSpPr>
        <p:spPr/>
        <p:txBody>
          <a:bodyPr/>
          <a:lstStyle/>
          <a:p>
            <a:r>
              <a:rPr lang="en-US" dirty="0" smtClean="0"/>
              <a:t>Pakistan </a:t>
            </a:r>
            <a:r>
              <a:rPr lang="en-US" sz="2400" b="0" dirty="0"/>
              <a:t>(4/4) </a:t>
            </a:r>
          </a:p>
        </p:txBody>
      </p:sp>
      <p:sp>
        <p:nvSpPr>
          <p:cNvPr id="6" name="Content Placeholder 5"/>
          <p:cNvSpPr>
            <a:spLocks noGrp="1"/>
          </p:cNvSpPr>
          <p:nvPr>
            <p:ph idx="1"/>
          </p:nvPr>
        </p:nvSpPr>
        <p:spPr/>
        <p:txBody>
          <a:bodyPr/>
          <a:lstStyle/>
          <a:p>
            <a:pPr lvl="0"/>
            <a:r>
              <a:rPr lang="fr-CA" sz="2133" dirty="0"/>
              <a:t>Formation des officiers dans le cadre des cours destinés aux observateurs, aux officiers d’état-major et des cours sur la protection des </a:t>
            </a:r>
            <a:r>
              <a:rPr lang="fr-CA" sz="2133" dirty="0" smtClean="0"/>
              <a:t>civils</a:t>
            </a:r>
          </a:p>
          <a:p>
            <a:pPr marL="0" lvl="0" indent="0">
              <a:buNone/>
            </a:pPr>
            <a:endParaRPr lang="en-CA" sz="2133" dirty="0"/>
          </a:p>
          <a:p>
            <a:pPr lvl="0"/>
            <a:r>
              <a:rPr lang="fr-CA" sz="2133" dirty="0"/>
              <a:t>Fourniture d’équipes de formation à d’autres pays fournisseurs de troupes et aux centres de formation des Nations </a:t>
            </a:r>
            <a:r>
              <a:rPr lang="fr-CA" sz="2133" dirty="0" smtClean="0"/>
              <a:t>Unies</a:t>
            </a:r>
          </a:p>
          <a:p>
            <a:pPr marL="0" lvl="0" indent="0">
              <a:buNone/>
            </a:pPr>
            <a:endParaRPr lang="en-CA" sz="2133" dirty="0"/>
          </a:p>
          <a:p>
            <a:r>
              <a:rPr lang="fr-CA" sz="2133" dirty="0"/>
              <a:t> 50 femmes officiers d’état-major</a:t>
            </a:r>
            <a:endParaRPr lang="en-CA" sz="2133" dirty="0"/>
          </a:p>
        </p:txBody>
      </p:sp>
    </p:spTree>
    <p:extLst>
      <p:ext uri="{BB962C8B-B14F-4D97-AF65-F5344CB8AC3E}">
        <p14:creationId xmlns:p14="http://schemas.microsoft.com/office/powerpoint/2010/main" val="2355330630"/>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5352" y="516019"/>
            <a:ext cx="2259704" cy="1506469"/>
          </a:xfrm>
          <a:prstGeom prst="rect">
            <a:avLst/>
          </a:prstGeom>
        </p:spPr>
      </p:pic>
      <p:sp>
        <p:nvSpPr>
          <p:cNvPr id="2" name="Title 1"/>
          <p:cNvSpPr>
            <a:spLocks noGrp="1"/>
          </p:cNvSpPr>
          <p:nvPr>
            <p:ph type="title"/>
          </p:nvPr>
        </p:nvSpPr>
        <p:spPr/>
        <p:txBody>
          <a:bodyPr/>
          <a:lstStyle/>
          <a:p>
            <a:r>
              <a:rPr lang="en-US" dirty="0" smtClean="0"/>
              <a:t>Pays-Bas </a:t>
            </a:r>
            <a:r>
              <a:rPr lang="en-US" sz="2400" b="0" dirty="0"/>
              <a:t>(1/2)</a:t>
            </a:r>
          </a:p>
        </p:txBody>
      </p:sp>
      <p:sp>
        <p:nvSpPr>
          <p:cNvPr id="3" name="Content Placeholder 2"/>
          <p:cNvSpPr>
            <a:spLocks noGrp="1"/>
          </p:cNvSpPr>
          <p:nvPr>
            <p:ph idx="1"/>
          </p:nvPr>
        </p:nvSpPr>
        <p:spPr/>
        <p:txBody>
          <a:bodyPr/>
          <a:lstStyle/>
          <a:p>
            <a:pPr lvl="0"/>
            <a:r>
              <a:rPr lang="fr-CA" dirty="0"/>
              <a:t>Équipes policières spécialisées pour la </a:t>
            </a:r>
            <a:r>
              <a:rPr lang="en-US" dirty="0"/>
              <a:t>MINUSMA (25%-40% femmes)</a:t>
            </a:r>
          </a:p>
          <a:p>
            <a:pPr marL="0" indent="0">
              <a:buNone/>
            </a:pPr>
            <a:endParaRPr lang="en-CA" dirty="0"/>
          </a:p>
          <a:p>
            <a:pPr lvl="0"/>
            <a:r>
              <a:rPr lang="en-US" dirty="0"/>
              <a:t>Formation pour la MINUSMA: Protection des civils et formation de genre </a:t>
            </a:r>
            <a:r>
              <a:rPr lang="en-US" dirty="0" err="1"/>
              <a:t>en</a:t>
            </a:r>
            <a:r>
              <a:rPr lang="en-US" dirty="0"/>
              <a:t> mission </a:t>
            </a:r>
            <a:endParaRPr lang="en-CA" dirty="0"/>
          </a:p>
        </p:txBody>
      </p:sp>
      <p:sp>
        <p:nvSpPr>
          <p:cNvPr id="4" name="Text Placeholder 3"/>
          <p:cNvSpPr>
            <a:spLocks noGrp="1"/>
          </p:cNvSpPr>
          <p:nvPr>
            <p:ph type="body" sz="quarter" idx="11"/>
          </p:nvPr>
        </p:nvSpPr>
        <p:spPr/>
        <p:txBody>
          <a:bodyPr/>
          <a:lstStyle/>
          <a:p>
            <a:pPr lvl="0"/>
            <a:r>
              <a:rPr lang="en-US" dirty="0"/>
              <a:t>Déploiement d’un </a:t>
            </a:r>
            <a:r>
              <a:rPr lang="en-US" dirty="0" err="1"/>
              <a:t>groupe</a:t>
            </a:r>
            <a:r>
              <a:rPr lang="en-US" dirty="0"/>
              <a:t> de reconnaissance à longue </a:t>
            </a:r>
            <a:r>
              <a:rPr lang="en-US" dirty="0" err="1"/>
              <a:t>portée</a:t>
            </a:r>
            <a:r>
              <a:rPr lang="en-US" dirty="0"/>
              <a:t> pour la MINUSMA (Dec 2016) </a:t>
            </a:r>
          </a:p>
          <a:p>
            <a:pPr marL="0" indent="0">
              <a:buNone/>
            </a:pPr>
            <a:endParaRPr lang="en-CA" dirty="0"/>
          </a:p>
          <a:p>
            <a:pPr lvl="0"/>
            <a:r>
              <a:rPr lang="nl-NL" dirty="0"/>
              <a:t>150 experts </a:t>
            </a:r>
            <a:r>
              <a:rPr lang="nl-NL" dirty="0" err="1"/>
              <a:t>civils</a:t>
            </a:r>
            <a:endParaRPr lang="en-CA" dirty="0"/>
          </a:p>
          <a:p>
            <a:pPr marL="0" indent="0">
              <a:buNone/>
            </a:pPr>
            <a:r>
              <a:rPr lang="en-CA" dirty="0"/>
              <a:t> </a:t>
            </a:r>
          </a:p>
          <a:p>
            <a:pPr lvl="0"/>
            <a:r>
              <a:rPr lang="nl-NL" dirty="0"/>
              <a:t>15 </a:t>
            </a:r>
            <a:r>
              <a:rPr lang="nl-NL" dirty="0" err="1"/>
              <a:t>policiers</a:t>
            </a:r>
            <a:endParaRPr lang="en-CA" dirty="0"/>
          </a:p>
        </p:txBody>
      </p:sp>
    </p:spTree>
    <p:extLst>
      <p:ext uri="{BB962C8B-B14F-4D97-AF65-F5344CB8AC3E}">
        <p14:creationId xmlns:p14="http://schemas.microsoft.com/office/powerpoint/2010/main" val="415294189"/>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5352" y="516019"/>
            <a:ext cx="2259704" cy="1506469"/>
          </a:xfrm>
          <a:prstGeom prst="rect">
            <a:avLst/>
          </a:prstGeom>
        </p:spPr>
      </p:pic>
      <p:sp>
        <p:nvSpPr>
          <p:cNvPr id="2" name="Title 1"/>
          <p:cNvSpPr>
            <a:spLocks noGrp="1"/>
          </p:cNvSpPr>
          <p:nvPr>
            <p:ph type="title"/>
          </p:nvPr>
        </p:nvSpPr>
        <p:spPr/>
        <p:txBody>
          <a:bodyPr/>
          <a:lstStyle/>
          <a:p>
            <a:r>
              <a:rPr lang="en-US" dirty="0" smtClean="0"/>
              <a:t>Pays-Bas </a:t>
            </a:r>
            <a:r>
              <a:rPr lang="en-US" sz="2400" b="0" dirty="0"/>
              <a:t>(2/2)</a:t>
            </a:r>
          </a:p>
        </p:txBody>
      </p:sp>
      <p:sp>
        <p:nvSpPr>
          <p:cNvPr id="5" name="Content Placeholder 4"/>
          <p:cNvSpPr>
            <a:spLocks noGrp="1"/>
          </p:cNvSpPr>
          <p:nvPr>
            <p:ph idx="1"/>
          </p:nvPr>
        </p:nvSpPr>
        <p:spPr>
          <a:xfrm>
            <a:off x="3178670" y="1888302"/>
            <a:ext cx="4489095" cy="3645393"/>
          </a:xfrm>
        </p:spPr>
        <p:txBody>
          <a:bodyPr>
            <a:noAutofit/>
          </a:bodyPr>
          <a:lstStyle/>
          <a:p>
            <a:pPr lvl="0"/>
            <a:r>
              <a:rPr lang="en-US" dirty="0"/>
              <a:t>Expertise </a:t>
            </a:r>
            <a:r>
              <a:rPr lang="en-US" dirty="0" err="1" smtClean="0"/>
              <a:t>concernant</a:t>
            </a:r>
            <a:r>
              <a:rPr lang="en-US" dirty="0" smtClean="0"/>
              <a:t> </a:t>
            </a:r>
            <a:r>
              <a:rPr lang="en-US" dirty="0" err="1" smtClean="0"/>
              <a:t>l’aide</a:t>
            </a:r>
            <a:r>
              <a:rPr lang="en-US" dirty="0" smtClean="0"/>
              <a:t> </a:t>
            </a:r>
            <a:r>
              <a:rPr lang="en-US" dirty="0" err="1" smtClean="0"/>
              <a:t>médicale</a:t>
            </a:r>
            <a:r>
              <a:rPr lang="en-US" dirty="0" smtClean="0"/>
              <a:t>, la </a:t>
            </a:r>
            <a:r>
              <a:rPr lang="en-US" dirty="0" err="1" smtClean="0"/>
              <a:t>lutte</a:t>
            </a:r>
            <a:r>
              <a:rPr lang="en-US" dirty="0" smtClean="0"/>
              <a:t> </a:t>
            </a:r>
            <a:r>
              <a:rPr lang="en-US" dirty="0" err="1" smtClean="0"/>
              <a:t>contre</a:t>
            </a:r>
            <a:r>
              <a:rPr lang="en-US" dirty="0" smtClean="0"/>
              <a:t> les IED, le </a:t>
            </a:r>
            <a:r>
              <a:rPr lang="en-US" dirty="0" err="1" smtClean="0"/>
              <a:t>renseignement</a:t>
            </a:r>
            <a:r>
              <a:rPr lang="en-US" dirty="0" smtClean="0"/>
              <a:t>, les techniques de </a:t>
            </a:r>
            <a:r>
              <a:rPr lang="en-US" dirty="0" err="1" smtClean="0"/>
              <a:t>recherche</a:t>
            </a:r>
            <a:r>
              <a:rPr lang="en-US" dirty="0" smtClean="0"/>
              <a:t>, les services </a:t>
            </a:r>
            <a:r>
              <a:rPr lang="en-US" dirty="0" err="1" smtClean="0"/>
              <a:t>judiciaires</a:t>
            </a:r>
            <a:r>
              <a:rPr lang="en-US" dirty="0" smtClean="0"/>
              <a:t> et les </a:t>
            </a:r>
            <a:r>
              <a:rPr lang="en-US" dirty="0" err="1" smtClean="0"/>
              <a:t>approches</a:t>
            </a:r>
            <a:r>
              <a:rPr lang="en-US" dirty="0" smtClean="0"/>
              <a:t> </a:t>
            </a:r>
            <a:r>
              <a:rPr lang="en-US" dirty="0" err="1" smtClean="0"/>
              <a:t>intégrées</a:t>
            </a:r>
            <a:r>
              <a:rPr lang="en-US" dirty="0" smtClean="0"/>
              <a:t>, </a:t>
            </a:r>
            <a:endParaRPr lang="en-CA" dirty="0"/>
          </a:p>
          <a:p>
            <a:pPr lvl="0"/>
            <a:r>
              <a:rPr lang="en-US" dirty="0" err="1"/>
              <a:t>Séminaire</a:t>
            </a:r>
            <a:r>
              <a:rPr lang="en-US" dirty="0"/>
              <a:t> expert sur le </a:t>
            </a:r>
            <a:r>
              <a:rPr lang="en-US" dirty="0" err="1"/>
              <a:t>renseignement</a:t>
            </a:r>
            <a:r>
              <a:rPr lang="en-US" dirty="0"/>
              <a:t> </a:t>
            </a:r>
            <a:r>
              <a:rPr lang="en-US" dirty="0" err="1"/>
              <a:t>dans</a:t>
            </a:r>
            <a:r>
              <a:rPr lang="en-US" dirty="0"/>
              <a:t> le </a:t>
            </a:r>
            <a:r>
              <a:rPr lang="en-US" dirty="0" err="1"/>
              <a:t>maintien</a:t>
            </a:r>
            <a:r>
              <a:rPr lang="en-US" dirty="0"/>
              <a:t> de la </a:t>
            </a:r>
            <a:r>
              <a:rPr lang="fr-CA" dirty="0"/>
              <a:t>paix</a:t>
            </a:r>
            <a:endParaRPr lang="en-CA" dirty="0"/>
          </a:p>
        </p:txBody>
      </p:sp>
      <p:sp>
        <p:nvSpPr>
          <p:cNvPr id="3" name="Text Placeholder 2"/>
          <p:cNvSpPr>
            <a:spLocks noGrp="1"/>
          </p:cNvSpPr>
          <p:nvPr>
            <p:ph type="body" sz="quarter" idx="11"/>
          </p:nvPr>
        </p:nvSpPr>
        <p:spPr/>
        <p:txBody>
          <a:bodyPr/>
          <a:lstStyle/>
          <a:p>
            <a:r>
              <a:rPr lang="nl-NL" dirty="0"/>
              <a:t>Co-</a:t>
            </a:r>
            <a:r>
              <a:rPr lang="nl-NL" dirty="0" err="1"/>
              <a:t>hôte</a:t>
            </a:r>
            <a:r>
              <a:rPr lang="nl-NL" dirty="0"/>
              <a:t> de la </a:t>
            </a:r>
            <a:r>
              <a:rPr lang="nl-NL" dirty="0" err="1"/>
              <a:t>réunion</a:t>
            </a:r>
            <a:r>
              <a:rPr lang="nl-NL" dirty="0"/>
              <a:t> préparatoire RMDMPNU </a:t>
            </a:r>
            <a:r>
              <a:rPr lang="nl-NL" dirty="0" err="1"/>
              <a:t>sur</a:t>
            </a:r>
            <a:r>
              <a:rPr lang="nl-NL" dirty="0"/>
              <a:t> la “</a:t>
            </a:r>
            <a:r>
              <a:rPr lang="nl-NL" dirty="0" err="1"/>
              <a:t>Protection</a:t>
            </a:r>
            <a:r>
              <a:rPr lang="nl-NL" dirty="0"/>
              <a:t> des </a:t>
            </a:r>
            <a:r>
              <a:rPr lang="nl-NL" dirty="0" err="1"/>
              <a:t>personnes</a:t>
            </a:r>
            <a:r>
              <a:rPr lang="nl-NL" dirty="0"/>
              <a:t> à </a:t>
            </a:r>
            <a:r>
              <a:rPr lang="nl-NL" dirty="0" err="1"/>
              <a:t>risque</a:t>
            </a:r>
            <a:r>
              <a:rPr lang="nl-NL" dirty="0"/>
              <a:t>” à Kigali</a:t>
            </a:r>
            <a:endParaRPr lang="en-US" dirty="0"/>
          </a:p>
          <a:p>
            <a:endParaRPr lang="en-CA" dirty="0"/>
          </a:p>
        </p:txBody>
      </p:sp>
    </p:spTree>
    <p:extLst>
      <p:ext uri="{BB962C8B-B14F-4D97-AF65-F5344CB8AC3E}">
        <p14:creationId xmlns:p14="http://schemas.microsoft.com/office/powerpoint/2010/main" val="1504364356"/>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7328" y="516019"/>
            <a:ext cx="2290845" cy="1527231"/>
          </a:xfrm>
          <a:prstGeom prst="rect">
            <a:avLst/>
          </a:prstGeom>
        </p:spPr>
      </p:pic>
      <p:sp>
        <p:nvSpPr>
          <p:cNvPr id="2" name="Title 1"/>
          <p:cNvSpPr>
            <a:spLocks noGrp="1"/>
          </p:cNvSpPr>
          <p:nvPr>
            <p:ph type="title"/>
          </p:nvPr>
        </p:nvSpPr>
        <p:spPr/>
        <p:txBody>
          <a:bodyPr/>
          <a:lstStyle/>
          <a:p>
            <a:r>
              <a:rPr lang="en-US" dirty="0" err="1"/>
              <a:t>Pérou</a:t>
            </a:r>
            <a:endParaRPr lang="en-US" dirty="0"/>
          </a:p>
        </p:txBody>
      </p:sp>
      <p:sp>
        <p:nvSpPr>
          <p:cNvPr id="4" name="Content Placeholder 3"/>
          <p:cNvSpPr>
            <a:spLocks noGrp="1"/>
          </p:cNvSpPr>
          <p:nvPr>
            <p:ph idx="1"/>
          </p:nvPr>
        </p:nvSpPr>
        <p:spPr/>
        <p:txBody>
          <a:bodyPr/>
          <a:lstStyle/>
          <a:p>
            <a:pPr lvl="0"/>
            <a:r>
              <a:rPr lang="fr-CA" dirty="0"/>
              <a:t>5 femmes adjudants pour des postes d’officier d’état‑major dans des missions de </a:t>
            </a:r>
            <a:r>
              <a:rPr lang="fr-CA" dirty="0" smtClean="0"/>
              <a:t>l’ONU</a:t>
            </a:r>
            <a:endParaRPr lang="en-CA" dirty="0"/>
          </a:p>
          <a:p>
            <a:r>
              <a:rPr lang="fr-CA" dirty="0"/>
              <a:t>9 femmes adjudants et sous‑officiers pour des postes administratifs dans des missions de l’ONU</a:t>
            </a:r>
            <a:endParaRPr lang="en-US" dirty="0"/>
          </a:p>
        </p:txBody>
      </p:sp>
      <p:sp>
        <p:nvSpPr>
          <p:cNvPr id="5" name="Text Placeholder 4"/>
          <p:cNvSpPr>
            <a:spLocks noGrp="1"/>
          </p:cNvSpPr>
          <p:nvPr>
            <p:ph type="body" sz="quarter" idx="11"/>
          </p:nvPr>
        </p:nvSpPr>
        <p:spPr/>
        <p:txBody>
          <a:bodyPr/>
          <a:lstStyle/>
          <a:p>
            <a:r>
              <a:rPr lang="fr-CA" dirty="0"/>
              <a:t>Compagnie d’infanterie (250 personnes)</a:t>
            </a:r>
            <a:endParaRPr lang="en-CA" dirty="0"/>
          </a:p>
          <a:p>
            <a:pPr marL="0" indent="0">
              <a:buNone/>
            </a:pPr>
            <a:endParaRPr lang="en-US" dirty="0"/>
          </a:p>
        </p:txBody>
      </p:sp>
    </p:spTree>
    <p:extLst>
      <p:ext uri="{BB962C8B-B14F-4D97-AF65-F5344CB8AC3E}">
        <p14:creationId xmlns:p14="http://schemas.microsoft.com/office/powerpoint/2010/main" val="16849328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2662" y="537457"/>
            <a:ext cx="2030372" cy="1353040"/>
          </a:xfrm>
          <a:prstGeom prst="rect">
            <a:avLst/>
          </a:prstGeom>
        </p:spPr>
      </p:pic>
      <p:sp>
        <p:nvSpPr>
          <p:cNvPr id="2" name="Title 1"/>
          <p:cNvSpPr>
            <a:spLocks noGrp="1"/>
          </p:cNvSpPr>
          <p:nvPr>
            <p:ph type="title"/>
          </p:nvPr>
        </p:nvSpPr>
        <p:spPr/>
        <p:txBody>
          <a:bodyPr/>
          <a:lstStyle/>
          <a:p>
            <a:r>
              <a:rPr lang="en-US" dirty="0" err="1" smtClean="0"/>
              <a:t>Autriche</a:t>
            </a:r>
            <a:r>
              <a:rPr lang="en-US" dirty="0" smtClean="0"/>
              <a:t> </a:t>
            </a:r>
            <a:r>
              <a:rPr lang="en-US" sz="2400" b="0" dirty="0"/>
              <a:t>(1/3) </a:t>
            </a:r>
            <a:endParaRPr lang="en-US" b="0" dirty="0"/>
          </a:p>
        </p:txBody>
      </p:sp>
      <p:sp>
        <p:nvSpPr>
          <p:cNvPr id="3" name="Content Placeholder 2"/>
          <p:cNvSpPr>
            <a:spLocks noGrp="1"/>
          </p:cNvSpPr>
          <p:nvPr>
            <p:ph idx="1"/>
          </p:nvPr>
        </p:nvSpPr>
        <p:spPr>
          <a:xfrm>
            <a:off x="3240327" y="1888302"/>
            <a:ext cx="4247688" cy="3645393"/>
          </a:xfrm>
        </p:spPr>
        <p:txBody>
          <a:bodyPr/>
          <a:lstStyle/>
          <a:p>
            <a:pPr lvl="0"/>
            <a:r>
              <a:rPr lang="fr-CA" sz="2133" dirty="0"/>
              <a:t>Trois cours sur la protection des civils </a:t>
            </a:r>
          </a:p>
          <a:p>
            <a:pPr marL="0" indent="0">
              <a:buNone/>
            </a:pPr>
            <a:endParaRPr lang="en-CA" sz="2133" dirty="0"/>
          </a:p>
          <a:p>
            <a:pPr lvl="0"/>
            <a:r>
              <a:rPr lang="fr-CA" sz="2133" dirty="0"/>
              <a:t>Officier d’instruction pour une équipe d’instruction mobile</a:t>
            </a:r>
          </a:p>
          <a:p>
            <a:pPr marL="0" indent="0">
              <a:buNone/>
            </a:pPr>
            <a:endParaRPr lang="en-CA" sz="2133" dirty="0"/>
          </a:p>
          <a:p>
            <a:pPr lvl="0"/>
            <a:r>
              <a:rPr lang="fr-CA" sz="2133" dirty="0"/>
              <a:t>Experte en protection des civils pour la MINUSMA</a:t>
            </a:r>
            <a:endParaRPr lang="en-CA" sz="2133" dirty="0"/>
          </a:p>
        </p:txBody>
      </p:sp>
      <p:sp>
        <p:nvSpPr>
          <p:cNvPr id="4" name="Text Placeholder 3"/>
          <p:cNvSpPr>
            <a:spLocks noGrp="1"/>
          </p:cNvSpPr>
          <p:nvPr>
            <p:ph type="body" sz="quarter" idx="11"/>
          </p:nvPr>
        </p:nvSpPr>
        <p:spPr/>
        <p:txBody>
          <a:bodyPr/>
          <a:lstStyle/>
          <a:p>
            <a:pPr lvl="0"/>
            <a:r>
              <a:rPr lang="fr-CA" sz="2133" dirty="0"/>
              <a:t>Déploiement de l’unité de lutte contre les incendies promise pour la FINUL </a:t>
            </a:r>
            <a:endParaRPr lang="en-CA" sz="2133" dirty="0"/>
          </a:p>
          <a:p>
            <a:endParaRPr lang="en-CA" sz="2133" dirty="0"/>
          </a:p>
          <a:p>
            <a:pPr lvl="0"/>
            <a:r>
              <a:rPr lang="fr-CA" sz="2133" dirty="0"/>
              <a:t>Affectation d’un observateur militaire additionnel à la MINURSO  </a:t>
            </a:r>
            <a:endParaRPr lang="en-CA" sz="2133" dirty="0"/>
          </a:p>
        </p:txBody>
      </p:sp>
    </p:spTree>
    <p:extLst>
      <p:ext uri="{BB962C8B-B14F-4D97-AF65-F5344CB8AC3E}">
        <p14:creationId xmlns:p14="http://schemas.microsoft.com/office/powerpoint/2010/main" val="1109687336"/>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3861" y="577740"/>
            <a:ext cx="2417780" cy="1208889"/>
          </a:xfrm>
          <a:prstGeom prst="rect">
            <a:avLst/>
          </a:prstGeom>
        </p:spPr>
      </p:pic>
      <p:sp>
        <p:nvSpPr>
          <p:cNvPr id="3" name="Title 2"/>
          <p:cNvSpPr>
            <a:spLocks noGrp="1"/>
          </p:cNvSpPr>
          <p:nvPr>
            <p:ph type="title"/>
          </p:nvPr>
        </p:nvSpPr>
        <p:spPr/>
        <p:txBody>
          <a:bodyPr/>
          <a:lstStyle/>
          <a:p>
            <a:r>
              <a:rPr lang="en-US" dirty="0"/>
              <a:t>Philippines </a:t>
            </a:r>
          </a:p>
        </p:txBody>
      </p:sp>
      <p:sp>
        <p:nvSpPr>
          <p:cNvPr id="6" name="Content Placeholder 5"/>
          <p:cNvSpPr>
            <a:spLocks noGrp="1"/>
          </p:cNvSpPr>
          <p:nvPr>
            <p:ph idx="1"/>
          </p:nvPr>
        </p:nvSpPr>
        <p:spPr/>
        <p:txBody>
          <a:bodyPr>
            <a:normAutofit/>
          </a:bodyPr>
          <a:lstStyle/>
          <a:p>
            <a:pPr lvl="0"/>
            <a:r>
              <a:rPr lang="fr-CA" dirty="0"/>
              <a:t>3 unités de soutien du QG de la force (FHSU</a:t>
            </a:r>
            <a:r>
              <a:rPr lang="fr-CA" dirty="0" smtClean="0"/>
              <a:t>)</a:t>
            </a:r>
          </a:p>
          <a:p>
            <a:pPr marL="0" lvl="0" indent="0">
              <a:buNone/>
            </a:pPr>
            <a:endParaRPr lang="en-CA" dirty="0"/>
          </a:p>
          <a:p>
            <a:pPr lvl="0"/>
            <a:r>
              <a:rPr lang="fr-CA" dirty="0"/>
              <a:t>90 observateurs militaires/officiers d’état-major des Nations Unies (30 femmes et 60 hommes)</a:t>
            </a:r>
            <a:endParaRPr lang="en-CA" dirty="0"/>
          </a:p>
        </p:txBody>
      </p:sp>
    </p:spTree>
    <p:extLst>
      <p:ext uri="{BB962C8B-B14F-4D97-AF65-F5344CB8AC3E}">
        <p14:creationId xmlns:p14="http://schemas.microsoft.com/office/powerpoint/2010/main" val="3304479314"/>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3861" y="524078"/>
            <a:ext cx="2417779" cy="1511111"/>
          </a:xfrm>
          <a:prstGeom prst="rect">
            <a:avLst/>
          </a:prstGeom>
        </p:spPr>
      </p:pic>
      <p:sp>
        <p:nvSpPr>
          <p:cNvPr id="2" name="Title 1"/>
          <p:cNvSpPr>
            <a:spLocks noGrp="1"/>
          </p:cNvSpPr>
          <p:nvPr>
            <p:ph type="title"/>
          </p:nvPr>
        </p:nvSpPr>
        <p:spPr/>
        <p:txBody>
          <a:bodyPr/>
          <a:lstStyle/>
          <a:p>
            <a:r>
              <a:rPr lang="en-US" dirty="0" err="1" smtClean="0"/>
              <a:t>Pologne</a:t>
            </a:r>
            <a:endParaRPr lang="en-US" dirty="0"/>
          </a:p>
        </p:txBody>
      </p:sp>
      <p:sp>
        <p:nvSpPr>
          <p:cNvPr id="6" name="Content Placeholder 5"/>
          <p:cNvSpPr>
            <a:spLocks noGrp="1"/>
          </p:cNvSpPr>
          <p:nvPr>
            <p:ph idx="1"/>
          </p:nvPr>
        </p:nvSpPr>
        <p:spPr/>
        <p:txBody>
          <a:bodyPr>
            <a:normAutofit/>
          </a:bodyPr>
          <a:lstStyle/>
          <a:p>
            <a:pPr lvl="0"/>
            <a:r>
              <a:rPr lang="fr-CA" dirty="0"/>
              <a:t>Unité d’appui général du génie militaire (jusqu’à 50 personnes</a:t>
            </a:r>
            <a:r>
              <a:rPr lang="fr-CA" dirty="0" smtClean="0"/>
              <a:t>)</a:t>
            </a:r>
          </a:p>
          <a:p>
            <a:pPr lvl="0"/>
            <a:endParaRPr lang="en-CA" dirty="0"/>
          </a:p>
          <a:p>
            <a:pPr lvl="0"/>
            <a:r>
              <a:rPr lang="fr-CA" dirty="0"/>
              <a:t>Officiers d’état-major, observateurs militaires, officiers de liaison (jusqu’à 30 personnes)</a:t>
            </a:r>
            <a:endParaRPr lang="en-CA" dirty="0"/>
          </a:p>
        </p:txBody>
      </p:sp>
    </p:spTree>
    <p:extLst>
      <p:ext uri="{BB962C8B-B14F-4D97-AF65-F5344CB8AC3E}">
        <p14:creationId xmlns:p14="http://schemas.microsoft.com/office/powerpoint/2010/main" val="3249204362"/>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7328" y="516017"/>
            <a:ext cx="2290845" cy="1527231"/>
          </a:xfrm>
          <a:prstGeom prst="rect">
            <a:avLst/>
          </a:prstGeom>
        </p:spPr>
      </p:pic>
      <p:sp>
        <p:nvSpPr>
          <p:cNvPr id="3" name="Title 2"/>
          <p:cNvSpPr>
            <a:spLocks noGrp="1"/>
          </p:cNvSpPr>
          <p:nvPr>
            <p:ph type="title"/>
          </p:nvPr>
        </p:nvSpPr>
        <p:spPr/>
        <p:txBody>
          <a:bodyPr/>
          <a:lstStyle/>
          <a:p>
            <a:r>
              <a:rPr lang="en-US" dirty="0"/>
              <a:t>Portugal </a:t>
            </a:r>
          </a:p>
        </p:txBody>
      </p:sp>
      <p:sp>
        <p:nvSpPr>
          <p:cNvPr id="6" name="Content Placeholder 5"/>
          <p:cNvSpPr>
            <a:spLocks noGrp="1"/>
          </p:cNvSpPr>
          <p:nvPr>
            <p:ph idx="1"/>
          </p:nvPr>
        </p:nvSpPr>
        <p:spPr>
          <a:xfrm>
            <a:off x="3263814" y="1878844"/>
            <a:ext cx="8778284" cy="3767451"/>
          </a:xfrm>
        </p:spPr>
        <p:txBody>
          <a:bodyPr>
            <a:normAutofit fontScale="92500" lnSpcReduction="20000"/>
          </a:bodyPr>
          <a:lstStyle/>
          <a:p>
            <a:pPr lvl="0"/>
            <a:r>
              <a:rPr lang="fr-CA" dirty="0"/>
              <a:t>Continuer la participation dans la MINUSMA au sein du concept rotationnel de l’unité de transport aérien jusqu’à 2020 (engagement conjoint) </a:t>
            </a:r>
            <a:endParaRPr lang="en-CA" dirty="0"/>
          </a:p>
          <a:p>
            <a:pPr lvl="0"/>
            <a:r>
              <a:rPr lang="fr-CA" dirty="0"/>
              <a:t>Continuer à maintenir une force de réaction rapide au sein de la MINUSCA en 2018 </a:t>
            </a:r>
          </a:p>
          <a:p>
            <a:pPr lvl="0"/>
            <a:r>
              <a:rPr lang="fr-CA" dirty="0"/>
              <a:t>Continuer de participer au sein des missions de formation de l’UE au Mali et en République centrafricaine</a:t>
            </a:r>
          </a:p>
          <a:p>
            <a:pPr lvl="0"/>
            <a:r>
              <a:rPr lang="fr-CA" dirty="0"/>
              <a:t>Continuer la présence au sein d’UNAMA (Afghanistan) et dans la mission de vérification en Colombie</a:t>
            </a:r>
            <a:endParaRPr lang="en-CA" dirty="0"/>
          </a:p>
          <a:p>
            <a:r>
              <a:rPr lang="fr-CA" dirty="0"/>
              <a:t>Contribuer au fonds fiduciaire pour les victimes d’abus et d’exploitation sexuels</a:t>
            </a:r>
            <a:endParaRPr lang="en-CA" dirty="0"/>
          </a:p>
        </p:txBody>
      </p:sp>
    </p:spTree>
    <p:extLst>
      <p:ext uri="{BB962C8B-B14F-4D97-AF65-F5344CB8AC3E}">
        <p14:creationId xmlns:p14="http://schemas.microsoft.com/office/powerpoint/2010/main" val="2466852922"/>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7328" y="516017"/>
            <a:ext cx="2290845" cy="1527231"/>
          </a:xfrm>
          <a:prstGeom prst="rect">
            <a:avLst/>
          </a:prstGeom>
        </p:spPr>
      </p:pic>
      <p:sp>
        <p:nvSpPr>
          <p:cNvPr id="2" name="Title 1"/>
          <p:cNvSpPr>
            <a:spLocks noGrp="1"/>
          </p:cNvSpPr>
          <p:nvPr>
            <p:ph type="title"/>
          </p:nvPr>
        </p:nvSpPr>
        <p:spPr/>
        <p:txBody>
          <a:bodyPr/>
          <a:lstStyle/>
          <a:p>
            <a:r>
              <a:rPr lang="fr-FR" dirty="0"/>
              <a:t>République de </a:t>
            </a:r>
            <a:r>
              <a:rPr lang="fr-FR" dirty="0" smtClean="0"/>
              <a:t>Corée </a:t>
            </a:r>
            <a:r>
              <a:rPr lang="fr-FR" sz="2400" b="0" dirty="0"/>
              <a:t>(1/2)</a:t>
            </a:r>
            <a:endParaRPr lang="en-US" sz="2400" dirty="0"/>
          </a:p>
        </p:txBody>
      </p:sp>
      <p:sp>
        <p:nvSpPr>
          <p:cNvPr id="4" name="Content Placeholder 3"/>
          <p:cNvSpPr>
            <a:spLocks noGrp="1"/>
          </p:cNvSpPr>
          <p:nvPr>
            <p:ph idx="1"/>
          </p:nvPr>
        </p:nvSpPr>
        <p:spPr/>
        <p:txBody>
          <a:bodyPr/>
          <a:lstStyle/>
          <a:p>
            <a:pPr lvl="0"/>
            <a:r>
              <a:rPr lang="fr-CA" sz="2133" dirty="0"/>
              <a:t>Augmentation de la participation des femmes :</a:t>
            </a:r>
            <a:endParaRPr lang="en-CA" sz="2133" dirty="0"/>
          </a:p>
          <a:p>
            <a:pPr lvl="1"/>
            <a:r>
              <a:rPr lang="fr-CA" dirty="0"/>
              <a:t>S’efforcer de dépasser l’objectif de 15 % de femmes chez les officiers d’état-major et les observateurs (2018)</a:t>
            </a:r>
            <a:endParaRPr lang="en-CA" dirty="0"/>
          </a:p>
          <a:p>
            <a:pPr lvl="1"/>
            <a:r>
              <a:rPr lang="fr-CA" dirty="0"/>
              <a:t>S’efforcer d’établir et de gérer un bassin de ressources humaines pour des postes choisis de policières</a:t>
            </a:r>
            <a:endParaRPr lang="en-CA" dirty="0"/>
          </a:p>
        </p:txBody>
      </p:sp>
      <p:sp>
        <p:nvSpPr>
          <p:cNvPr id="5" name="Text Placeholder 4"/>
          <p:cNvSpPr>
            <a:spLocks noGrp="1"/>
          </p:cNvSpPr>
          <p:nvPr>
            <p:ph type="body" sz="quarter" idx="11"/>
          </p:nvPr>
        </p:nvSpPr>
        <p:spPr/>
        <p:txBody>
          <a:bodyPr/>
          <a:lstStyle/>
          <a:p>
            <a:pPr lvl="0"/>
            <a:r>
              <a:rPr lang="fr-CA" sz="2133" dirty="0"/>
              <a:t>Unité du génie </a:t>
            </a:r>
            <a:endParaRPr lang="en-CA" sz="2133" dirty="0"/>
          </a:p>
          <a:p>
            <a:pPr lvl="0"/>
            <a:r>
              <a:rPr lang="fr-CA" sz="2133" dirty="0"/>
              <a:t>Hôpital de niveau 2 – Installation et équipement (2018)</a:t>
            </a:r>
            <a:endParaRPr lang="en-CA" sz="2133" dirty="0"/>
          </a:p>
          <a:p>
            <a:pPr lvl="1"/>
            <a:r>
              <a:rPr lang="fr-CA" dirty="0"/>
              <a:t>PE signé avec l’union africaine pour une installation au Mali </a:t>
            </a:r>
            <a:endParaRPr lang="en-CA" dirty="0"/>
          </a:p>
          <a:p>
            <a:pPr lvl="1"/>
            <a:r>
              <a:rPr lang="fr-CA" dirty="0"/>
              <a:t>Construction de l’installation en cours</a:t>
            </a:r>
            <a:endParaRPr lang="en-CA" dirty="0"/>
          </a:p>
        </p:txBody>
      </p:sp>
    </p:spTree>
    <p:extLst>
      <p:ext uri="{BB962C8B-B14F-4D97-AF65-F5344CB8AC3E}">
        <p14:creationId xmlns:p14="http://schemas.microsoft.com/office/powerpoint/2010/main" val="2276285758"/>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7328" y="516017"/>
            <a:ext cx="2290845" cy="1527231"/>
          </a:xfrm>
          <a:prstGeom prst="rect">
            <a:avLst/>
          </a:prstGeom>
        </p:spPr>
      </p:pic>
      <p:sp>
        <p:nvSpPr>
          <p:cNvPr id="2" name="Title 1"/>
          <p:cNvSpPr>
            <a:spLocks noGrp="1"/>
          </p:cNvSpPr>
          <p:nvPr>
            <p:ph type="title"/>
          </p:nvPr>
        </p:nvSpPr>
        <p:spPr/>
        <p:txBody>
          <a:bodyPr/>
          <a:lstStyle/>
          <a:p>
            <a:r>
              <a:rPr lang="fr-FR" dirty="0"/>
              <a:t>République de </a:t>
            </a:r>
            <a:r>
              <a:rPr lang="fr-FR" dirty="0" smtClean="0"/>
              <a:t>Corée </a:t>
            </a:r>
            <a:r>
              <a:rPr lang="fr-FR" sz="2400" b="0" dirty="0"/>
              <a:t>(2/2)</a:t>
            </a:r>
            <a:endParaRPr lang="en-US" sz="2400" b="0" dirty="0"/>
          </a:p>
        </p:txBody>
      </p:sp>
      <p:sp>
        <p:nvSpPr>
          <p:cNvPr id="5" name="Text Placeholder 4"/>
          <p:cNvSpPr>
            <a:spLocks noGrp="1"/>
          </p:cNvSpPr>
          <p:nvPr>
            <p:ph idx="1"/>
          </p:nvPr>
        </p:nvSpPr>
        <p:spPr/>
        <p:txBody>
          <a:bodyPr/>
          <a:lstStyle/>
          <a:p>
            <a:pPr lvl="0"/>
            <a:r>
              <a:rPr lang="fr-CA" sz="2133" dirty="0"/>
              <a:t>Augmentation du soutien financier :</a:t>
            </a:r>
            <a:endParaRPr lang="en-CA" sz="2133" dirty="0"/>
          </a:p>
          <a:p>
            <a:pPr lvl="1"/>
            <a:r>
              <a:rPr lang="fr-CA" dirty="0"/>
              <a:t>Fonds de prévention du conflit </a:t>
            </a:r>
            <a:endParaRPr lang="fr-CA" dirty="0" smtClean="0"/>
          </a:p>
          <a:p>
            <a:pPr lvl="1"/>
            <a:r>
              <a:rPr lang="fr-CA" dirty="0" smtClean="0"/>
              <a:t>Fonds </a:t>
            </a:r>
            <a:r>
              <a:rPr lang="fr-CA" dirty="0"/>
              <a:t>de consolidation de la </a:t>
            </a:r>
            <a:r>
              <a:rPr lang="fr-CA" dirty="0" smtClean="0"/>
              <a:t>paix</a:t>
            </a:r>
            <a:endParaRPr lang="en-CA" dirty="0">
              <a:solidFill>
                <a:srgbClr val="FF0000"/>
              </a:solidFill>
            </a:endParaRPr>
          </a:p>
        </p:txBody>
      </p:sp>
    </p:spTree>
    <p:extLst>
      <p:ext uri="{BB962C8B-B14F-4D97-AF65-F5344CB8AC3E}">
        <p14:creationId xmlns:p14="http://schemas.microsoft.com/office/powerpoint/2010/main" val="320120653"/>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2689" y="526739"/>
            <a:ext cx="2091017" cy="1394012"/>
          </a:xfrm>
          <a:prstGeom prst="rect">
            <a:avLst/>
          </a:prstGeom>
        </p:spPr>
      </p:pic>
      <p:sp>
        <p:nvSpPr>
          <p:cNvPr id="3" name="Title 2"/>
          <p:cNvSpPr>
            <a:spLocks noGrp="1"/>
          </p:cNvSpPr>
          <p:nvPr>
            <p:ph type="title"/>
          </p:nvPr>
        </p:nvSpPr>
        <p:spPr/>
        <p:txBody>
          <a:bodyPr/>
          <a:lstStyle/>
          <a:p>
            <a:r>
              <a:rPr lang="en-CA" sz="4800" dirty="0">
                <a:latin typeface="Century Gothic" panose="020B0502020202020204" pitchFamily="34" charset="0"/>
              </a:rPr>
              <a:t>République </a:t>
            </a:r>
            <a:r>
              <a:rPr lang="en-CA" sz="4800" dirty="0" err="1">
                <a:latin typeface="Century Gothic" panose="020B0502020202020204" pitchFamily="34" charset="0"/>
              </a:rPr>
              <a:t>Tchèque</a:t>
            </a:r>
            <a:endParaRPr lang="en-CA" sz="4800" dirty="0">
              <a:latin typeface="Century Gothic" panose="020B0502020202020204" pitchFamily="34" charset="0"/>
            </a:endParaRPr>
          </a:p>
        </p:txBody>
      </p:sp>
      <p:sp>
        <p:nvSpPr>
          <p:cNvPr id="4" name="Content Placeholder 3"/>
          <p:cNvSpPr>
            <a:spLocks noGrp="1"/>
          </p:cNvSpPr>
          <p:nvPr>
            <p:ph idx="1"/>
          </p:nvPr>
        </p:nvSpPr>
        <p:spPr/>
        <p:txBody>
          <a:bodyPr/>
          <a:lstStyle/>
          <a:p>
            <a:pPr lvl="0"/>
            <a:r>
              <a:rPr lang="fr-CA" dirty="0"/>
              <a:t>Deux experts militaires en mission de l’ONU  (MINUSMA)</a:t>
            </a:r>
            <a:endParaRPr lang="en-CA" dirty="0"/>
          </a:p>
          <a:p>
            <a:endParaRPr lang="en-CA" dirty="0"/>
          </a:p>
          <a:p>
            <a:r>
              <a:rPr lang="fr-CA" dirty="0"/>
              <a:t>Deux officiers d’état‑major (MINUSMA)</a:t>
            </a:r>
            <a:endParaRPr lang="en-US" dirty="0"/>
          </a:p>
        </p:txBody>
      </p:sp>
    </p:spTree>
    <p:extLst>
      <p:ext uri="{BB962C8B-B14F-4D97-AF65-F5344CB8AC3E}">
        <p14:creationId xmlns:p14="http://schemas.microsoft.com/office/powerpoint/2010/main" val="1601290401"/>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7334" y="516015"/>
            <a:ext cx="2290841" cy="1527228"/>
          </a:xfrm>
          <a:prstGeom prst="rect">
            <a:avLst/>
          </a:prstGeom>
        </p:spPr>
      </p:pic>
      <p:sp>
        <p:nvSpPr>
          <p:cNvPr id="2" name="Title 1"/>
          <p:cNvSpPr>
            <a:spLocks noGrp="1"/>
          </p:cNvSpPr>
          <p:nvPr>
            <p:ph type="title"/>
          </p:nvPr>
        </p:nvSpPr>
        <p:spPr/>
        <p:txBody>
          <a:bodyPr/>
          <a:lstStyle/>
          <a:p>
            <a:r>
              <a:rPr lang="en-US" dirty="0" err="1" smtClean="0"/>
              <a:t>République-Unie</a:t>
            </a:r>
            <a:r>
              <a:rPr lang="en-US" dirty="0" smtClean="0"/>
              <a:t> de </a:t>
            </a:r>
            <a:r>
              <a:rPr lang="en-US" dirty="0" err="1" smtClean="0"/>
              <a:t>Tanzanie</a:t>
            </a:r>
            <a:r>
              <a:rPr lang="en-US" dirty="0" smtClean="0"/>
              <a:t> </a:t>
            </a:r>
            <a:r>
              <a:rPr lang="en-US" b="0" dirty="0"/>
              <a:t>	</a:t>
            </a:r>
            <a:endParaRPr lang="en-US" dirty="0"/>
          </a:p>
        </p:txBody>
      </p:sp>
      <p:sp>
        <p:nvSpPr>
          <p:cNvPr id="3" name="Content Placeholder 2"/>
          <p:cNvSpPr>
            <a:spLocks noGrp="1"/>
          </p:cNvSpPr>
          <p:nvPr>
            <p:ph idx="1"/>
          </p:nvPr>
        </p:nvSpPr>
        <p:spPr>
          <a:xfrm>
            <a:off x="3240327" y="1888302"/>
            <a:ext cx="4247688" cy="3645393"/>
          </a:xfrm>
        </p:spPr>
        <p:txBody>
          <a:bodyPr/>
          <a:lstStyle/>
          <a:p>
            <a:pPr lvl="0"/>
            <a:r>
              <a:rPr lang="fr-CA" sz="2133" dirty="0"/>
              <a:t>Compagnie de force de réaction rapide</a:t>
            </a:r>
            <a:endParaRPr lang="en-CA" sz="2133" dirty="0"/>
          </a:p>
          <a:p>
            <a:pPr lvl="0"/>
            <a:r>
              <a:rPr lang="fr-CA" sz="2133" dirty="0"/>
              <a:t>Peloton d’engagement constitué de femmes dans chaque bataillon</a:t>
            </a:r>
            <a:endParaRPr lang="en-CA" sz="2133" dirty="0"/>
          </a:p>
          <a:p>
            <a:pPr lvl="0"/>
            <a:r>
              <a:rPr lang="fr-CA" sz="2133" dirty="0"/>
              <a:t>État-major militaire, policier et correctionnel à déployer dans diverses missions des Nations Unies</a:t>
            </a:r>
            <a:endParaRPr lang="en-CA" sz="2133" dirty="0"/>
          </a:p>
          <a:p>
            <a:endParaRPr lang="en-US" dirty="0"/>
          </a:p>
        </p:txBody>
      </p:sp>
      <p:sp>
        <p:nvSpPr>
          <p:cNvPr id="5" name="Text Placeholder 4"/>
          <p:cNvSpPr>
            <a:spLocks noGrp="1"/>
          </p:cNvSpPr>
          <p:nvPr>
            <p:ph type="body" sz="quarter" idx="11"/>
          </p:nvPr>
        </p:nvSpPr>
        <p:spPr/>
        <p:txBody>
          <a:bodyPr/>
          <a:lstStyle/>
          <a:p>
            <a:pPr lvl="0"/>
            <a:r>
              <a:rPr lang="fr-CA" sz="2133" dirty="0"/>
              <a:t>Bataillon d’infanterie</a:t>
            </a:r>
            <a:endParaRPr lang="en-CA" sz="2133" dirty="0"/>
          </a:p>
          <a:p>
            <a:pPr lvl="0"/>
            <a:r>
              <a:rPr lang="fr-CA" sz="2133" dirty="0"/>
              <a:t>Compagnie du génie de combat </a:t>
            </a:r>
            <a:endParaRPr lang="en-CA" sz="2133" dirty="0"/>
          </a:p>
          <a:p>
            <a:pPr lvl="0"/>
            <a:r>
              <a:rPr lang="fr-CA" sz="2133" dirty="0"/>
              <a:t>Unités de police civile et militaire</a:t>
            </a:r>
            <a:endParaRPr lang="en-CA" sz="2133" dirty="0"/>
          </a:p>
        </p:txBody>
      </p:sp>
    </p:spTree>
    <p:extLst>
      <p:ext uri="{BB962C8B-B14F-4D97-AF65-F5344CB8AC3E}">
        <p14:creationId xmlns:p14="http://schemas.microsoft.com/office/powerpoint/2010/main" val="3924969397"/>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7330" y="516015"/>
            <a:ext cx="2290845" cy="1527231"/>
          </a:xfrm>
          <a:prstGeom prst="rect">
            <a:avLst/>
          </a:prstGeom>
        </p:spPr>
      </p:pic>
      <p:sp>
        <p:nvSpPr>
          <p:cNvPr id="3" name="Title 2"/>
          <p:cNvSpPr>
            <a:spLocks noGrp="1"/>
          </p:cNvSpPr>
          <p:nvPr>
            <p:ph type="title"/>
          </p:nvPr>
        </p:nvSpPr>
        <p:spPr/>
        <p:txBody>
          <a:bodyPr/>
          <a:lstStyle/>
          <a:p>
            <a:r>
              <a:rPr lang="en-US" dirty="0" err="1" smtClean="0"/>
              <a:t>Roumanie</a:t>
            </a:r>
            <a:r>
              <a:rPr lang="en-US" dirty="0" smtClean="0"/>
              <a:t> </a:t>
            </a:r>
            <a:endParaRPr lang="en-US" dirty="0"/>
          </a:p>
        </p:txBody>
      </p:sp>
      <p:sp>
        <p:nvSpPr>
          <p:cNvPr id="5" name="Text Placeholder 4"/>
          <p:cNvSpPr>
            <a:spLocks noGrp="1"/>
          </p:cNvSpPr>
          <p:nvPr>
            <p:ph idx="1"/>
          </p:nvPr>
        </p:nvSpPr>
        <p:spPr/>
        <p:txBody>
          <a:bodyPr>
            <a:normAutofit/>
          </a:bodyPr>
          <a:lstStyle/>
          <a:p>
            <a:pPr lvl="0"/>
            <a:r>
              <a:rPr lang="fr-CA" dirty="0"/>
              <a:t>Compagnie d’infanterie </a:t>
            </a:r>
            <a:r>
              <a:rPr lang="fr-CA" dirty="0" smtClean="0"/>
              <a:t>(178 personnes </a:t>
            </a:r>
            <a:r>
              <a:rPr lang="fr-CA" dirty="0"/>
              <a:t>avec TTB) </a:t>
            </a:r>
            <a:endParaRPr lang="en-CA" dirty="0"/>
          </a:p>
          <a:p>
            <a:pPr lvl="0"/>
            <a:r>
              <a:rPr lang="fr-CA" dirty="0"/>
              <a:t>Groupe de neutralisation </a:t>
            </a:r>
            <a:r>
              <a:rPr lang="fr-CA" dirty="0" smtClean="0"/>
              <a:t>des </a:t>
            </a:r>
            <a:r>
              <a:rPr lang="fr-CA" dirty="0"/>
              <a:t>explosifs et munitions (NEM) (30 personnes and 4 chiens d’utilité) </a:t>
            </a:r>
            <a:endParaRPr lang="en-CA" dirty="0"/>
          </a:p>
          <a:p>
            <a:pPr lvl="0"/>
            <a:r>
              <a:rPr lang="fr-CA" dirty="0"/>
              <a:t>Aéronef de transport (équipages et techniciens) </a:t>
            </a:r>
            <a:endParaRPr lang="en-CA" dirty="0"/>
          </a:p>
          <a:p>
            <a:pPr lvl="0"/>
            <a:r>
              <a:rPr lang="fr-CA" dirty="0"/>
              <a:t>11 officiers </a:t>
            </a:r>
            <a:r>
              <a:rPr lang="fr-CA" dirty="0" smtClean="0"/>
              <a:t>d’état-major</a:t>
            </a:r>
            <a:endParaRPr lang="en-CA" dirty="0"/>
          </a:p>
          <a:p>
            <a:pPr lvl="0"/>
            <a:r>
              <a:rPr lang="fr-CA" dirty="0"/>
              <a:t>Jusqu’à 100 observateurs </a:t>
            </a:r>
            <a:r>
              <a:rPr lang="fr-CA" dirty="0" smtClean="0"/>
              <a:t>militaires</a:t>
            </a:r>
            <a:endParaRPr lang="en-CA" dirty="0"/>
          </a:p>
          <a:p>
            <a:r>
              <a:rPr lang="fr-CA" dirty="0"/>
              <a:t>4 hélicoptères de transport à compter de 2018 </a:t>
            </a:r>
            <a:endParaRPr lang="en-CA" dirty="0"/>
          </a:p>
        </p:txBody>
      </p:sp>
    </p:spTree>
    <p:extLst>
      <p:ext uri="{BB962C8B-B14F-4D97-AF65-F5344CB8AC3E}">
        <p14:creationId xmlns:p14="http://schemas.microsoft.com/office/powerpoint/2010/main" val="4248216030"/>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3"/>
          <p:cNvSpPr txBox="1">
            <a:spLocks/>
          </p:cNvSpPr>
          <p:nvPr/>
        </p:nvSpPr>
        <p:spPr>
          <a:xfrm>
            <a:off x="3178669" y="349401"/>
            <a:ext cx="8706544" cy="1210129"/>
          </a:xfrm>
          <a:prstGeom prst="rect">
            <a:avLst/>
          </a:prstGeom>
        </p:spPr>
        <p:txBody>
          <a:bodyPr/>
          <a:lstStyle>
            <a:lvl1pPr algn="l" defTabSz="457200" rtl="0" eaLnBrk="1" latinLnBrk="0" hangingPunct="1">
              <a:spcBef>
                <a:spcPct val="0"/>
              </a:spcBef>
              <a:buNone/>
              <a:defRPr sz="3400" b="1" i="0" kern="1200">
                <a:solidFill>
                  <a:schemeClr val="bg1"/>
                </a:solidFill>
                <a:latin typeface="Century Gothic"/>
                <a:ea typeface="+mj-ea"/>
                <a:cs typeface="Century Gothic"/>
              </a:defRPr>
            </a:lvl1pPr>
          </a:lstStyle>
          <a:p>
            <a:r>
              <a:rPr lang="en-US" sz="4533" dirty="0" err="1">
                <a:solidFill>
                  <a:prstClr val="white"/>
                </a:solidFill>
              </a:rPr>
              <a:t>Royaume-Uni</a:t>
            </a:r>
            <a:r>
              <a:rPr lang="en-US" sz="4533" b="0" dirty="0">
                <a:solidFill>
                  <a:prstClr val="white"/>
                </a:solidFill>
              </a:rPr>
              <a:t>	</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3865" y="529012"/>
            <a:ext cx="2417777" cy="1208888"/>
          </a:xfrm>
          <a:prstGeom prst="rect">
            <a:avLst/>
          </a:prstGeom>
        </p:spPr>
      </p:pic>
      <p:sp>
        <p:nvSpPr>
          <p:cNvPr id="13" name="Content Placeholder 12"/>
          <p:cNvSpPr>
            <a:spLocks noGrp="1"/>
          </p:cNvSpPr>
          <p:nvPr>
            <p:ph idx="1"/>
          </p:nvPr>
        </p:nvSpPr>
        <p:spPr/>
        <p:txBody>
          <a:bodyPr/>
          <a:lstStyle/>
          <a:p>
            <a:r>
              <a:rPr lang="fr-CA" sz="2133" dirty="0"/>
              <a:t>Lancement du réseau des chefs d’état-major pour l’initiative sur les femmes, la paix et la sécurité</a:t>
            </a:r>
            <a:endParaRPr lang="en-CA" sz="2133" dirty="0"/>
          </a:p>
        </p:txBody>
      </p:sp>
      <p:sp>
        <p:nvSpPr>
          <p:cNvPr id="15" name="Text Placeholder 14"/>
          <p:cNvSpPr>
            <a:spLocks noGrp="1"/>
          </p:cNvSpPr>
          <p:nvPr>
            <p:ph type="body" sz="quarter" idx="11"/>
          </p:nvPr>
        </p:nvSpPr>
        <p:spPr/>
        <p:txBody>
          <a:bodyPr/>
          <a:lstStyle/>
          <a:p>
            <a:r>
              <a:rPr lang="fr-CA" sz="2133" dirty="0"/>
              <a:t>Prolongation du soutien technique à la MINUSS pendant un an</a:t>
            </a:r>
            <a:endParaRPr lang="en-CA" sz="2133" dirty="0"/>
          </a:p>
        </p:txBody>
      </p:sp>
    </p:spTree>
    <p:extLst>
      <p:ext uri="{BB962C8B-B14F-4D97-AF65-F5344CB8AC3E}">
        <p14:creationId xmlns:p14="http://schemas.microsoft.com/office/powerpoint/2010/main" val="3670236232"/>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7328" y="516015"/>
            <a:ext cx="2290845" cy="1527231"/>
          </a:xfrm>
          <a:prstGeom prst="rect">
            <a:avLst/>
          </a:prstGeom>
        </p:spPr>
      </p:pic>
      <p:sp>
        <p:nvSpPr>
          <p:cNvPr id="3" name="Title 2"/>
          <p:cNvSpPr>
            <a:spLocks noGrp="1"/>
          </p:cNvSpPr>
          <p:nvPr>
            <p:ph type="title"/>
          </p:nvPr>
        </p:nvSpPr>
        <p:spPr/>
        <p:txBody>
          <a:bodyPr/>
          <a:lstStyle/>
          <a:p>
            <a:r>
              <a:rPr lang="en-US" dirty="0"/>
              <a:t>Rwanda</a:t>
            </a:r>
          </a:p>
        </p:txBody>
      </p:sp>
      <p:sp>
        <p:nvSpPr>
          <p:cNvPr id="7" name="Content Placeholder 6"/>
          <p:cNvSpPr>
            <a:spLocks noGrp="1"/>
          </p:cNvSpPr>
          <p:nvPr>
            <p:ph idx="1"/>
          </p:nvPr>
        </p:nvSpPr>
        <p:spPr/>
        <p:txBody>
          <a:bodyPr>
            <a:normAutofit lnSpcReduction="10000"/>
          </a:bodyPr>
          <a:lstStyle/>
          <a:p>
            <a:pPr lvl="0"/>
            <a:r>
              <a:rPr lang="fr-CA" sz="2133" dirty="0"/>
              <a:t>Compagnie de forces d’opérations spéciales au niveau de déploiement rapide (2018-2019</a:t>
            </a:r>
            <a:r>
              <a:rPr lang="fr-CA" sz="2133" dirty="0" smtClean="0"/>
              <a:t>)</a:t>
            </a:r>
          </a:p>
          <a:p>
            <a:pPr marL="0" lvl="0" indent="0">
              <a:buNone/>
            </a:pPr>
            <a:endParaRPr lang="en-CA" sz="1867" dirty="0"/>
          </a:p>
          <a:p>
            <a:pPr lvl="0"/>
            <a:r>
              <a:rPr lang="fr-CA" sz="2133" dirty="0"/>
              <a:t>Bataillon d’infanterie au niveau de déploiement rapide (2018-2019</a:t>
            </a:r>
            <a:r>
              <a:rPr lang="fr-CA" sz="2133" dirty="0" smtClean="0"/>
              <a:t>)</a:t>
            </a:r>
          </a:p>
          <a:p>
            <a:pPr marL="0" lvl="0" indent="0">
              <a:buNone/>
            </a:pPr>
            <a:endParaRPr lang="en-CA" sz="1867" dirty="0"/>
          </a:p>
          <a:p>
            <a:pPr lvl="0"/>
            <a:r>
              <a:rPr lang="fr-CA" sz="2133" dirty="0"/>
              <a:t>Engagements conjoints en partenariat avec les États-Unis pour le niveau de déploiement rapide (2019-2020) :</a:t>
            </a:r>
            <a:endParaRPr lang="en-CA" sz="1867" dirty="0"/>
          </a:p>
          <a:p>
            <a:pPr lvl="1"/>
            <a:r>
              <a:rPr lang="fr-CA" dirty="0"/>
              <a:t>Unité du génie </a:t>
            </a:r>
            <a:endParaRPr lang="en-CA" sz="1600" dirty="0"/>
          </a:p>
          <a:p>
            <a:pPr lvl="1"/>
            <a:r>
              <a:rPr lang="fr-CA" dirty="0"/>
              <a:t>Hôpital de niveau </a:t>
            </a:r>
            <a:r>
              <a:rPr lang="fr-CA" dirty="0" smtClean="0"/>
              <a:t>2</a:t>
            </a:r>
            <a:endParaRPr lang="en-CA" sz="1600" dirty="0"/>
          </a:p>
        </p:txBody>
      </p:sp>
    </p:spTree>
    <p:extLst>
      <p:ext uri="{BB962C8B-B14F-4D97-AF65-F5344CB8AC3E}">
        <p14:creationId xmlns:p14="http://schemas.microsoft.com/office/powerpoint/2010/main" val="280543854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2662" y="537457"/>
            <a:ext cx="2030372" cy="1353040"/>
          </a:xfrm>
          <a:prstGeom prst="rect">
            <a:avLst/>
          </a:prstGeom>
        </p:spPr>
      </p:pic>
      <p:sp>
        <p:nvSpPr>
          <p:cNvPr id="2" name="Title 1"/>
          <p:cNvSpPr>
            <a:spLocks noGrp="1"/>
          </p:cNvSpPr>
          <p:nvPr>
            <p:ph type="title"/>
          </p:nvPr>
        </p:nvSpPr>
        <p:spPr/>
        <p:txBody>
          <a:bodyPr/>
          <a:lstStyle/>
          <a:p>
            <a:r>
              <a:rPr lang="en-US" dirty="0" err="1" smtClean="0"/>
              <a:t>Autriche</a:t>
            </a:r>
            <a:r>
              <a:rPr lang="en-US" dirty="0" smtClean="0"/>
              <a:t> </a:t>
            </a:r>
            <a:r>
              <a:rPr lang="en-US" sz="2400" b="0" dirty="0"/>
              <a:t>(2/3) </a:t>
            </a:r>
          </a:p>
        </p:txBody>
      </p:sp>
      <p:sp>
        <p:nvSpPr>
          <p:cNvPr id="3" name="Content Placeholder 2"/>
          <p:cNvSpPr>
            <a:spLocks noGrp="1"/>
          </p:cNvSpPr>
          <p:nvPr>
            <p:ph idx="1"/>
          </p:nvPr>
        </p:nvSpPr>
        <p:spPr>
          <a:xfrm>
            <a:off x="3240327" y="1888302"/>
            <a:ext cx="4247688" cy="3645393"/>
          </a:xfrm>
        </p:spPr>
        <p:txBody>
          <a:bodyPr/>
          <a:lstStyle/>
          <a:p>
            <a:pPr lvl="0"/>
            <a:r>
              <a:rPr lang="fr-CA" sz="2133" dirty="0"/>
              <a:t>Au moins deux femmes supplémentaires en tant qu’observatrices militaires ou officière d’état-major en </a:t>
            </a:r>
            <a:r>
              <a:rPr lang="fr-CA" sz="2133" dirty="0" smtClean="0"/>
              <a:t>2018</a:t>
            </a:r>
          </a:p>
          <a:p>
            <a:pPr marL="0" lvl="0" indent="0">
              <a:buNone/>
            </a:pPr>
            <a:endParaRPr lang="en-CA" sz="2133" dirty="0"/>
          </a:p>
          <a:p>
            <a:pPr lvl="0"/>
            <a:r>
              <a:rPr lang="fr-CA" sz="2133" dirty="0"/>
              <a:t>Équipe nucléaire, biologique et chimique et officiers d’état-major à la FINUL en 2018</a:t>
            </a:r>
          </a:p>
          <a:p>
            <a:pPr lvl="0"/>
            <a:endParaRPr lang="en-CA" sz="2133" dirty="0"/>
          </a:p>
        </p:txBody>
      </p:sp>
      <p:sp>
        <p:nvSpPr>
          <p:cNvPr id="4" name="Text Placeholder 3"/>
          <p:cNvSpPr>
            <a:spLocks noGrp="1"/>
          </p:cNvSpPr>
          <p:nvPr>
            <p:ph type="body" sz="quarter" idx="11"/>
          </p:nvPr>
        </p:nvSpPr>
        <p:spPr/>
        <p:txBody>
          <a:bodyPr/>
          <a:lstStyle/>
          <a:p>
            <a:r>
              <a:rPr lang="fr-CA" sz="2133" dirty="0"/>
              <a:t>Renouvellement de l’engagement pour le Groupe de l’action de proximité des militaires de la FINUL</a:t>
            </a:r>
            <a:endParaRPr lang="en-CA" sz="2133" dirty="0"/>
          </a:p>
        </p:txBody>
      </p:sp>
    </p:spTree>
    <p:extLst>
      <p:ext uri="{BB962C8B-B14F-4D97-AF65-F5344CB8AC3E}">
        <p14:creationId xmlns:p14="http://schemas.microsoft.com/office/powerpoint/2010/main" val="2049122975"/>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7330" y="516016"/>
            <a:ext cx="2290844" cy="1527229"/>
          </a:xfrm>
          <a:prstGeom prst="rect">
            <a:avLst/>
          </a:prstGeom>
        </p:spPr>
      </p:pic>
      <p:sp>
        <p:nvSpPr>
          <p:cNvPr id="2" name="Title 1"/>
          <p:cNvSpPr>
            <a:spLocks noGrp="1"/>
          </p:cNvSpPr>
          <p:nvPr>
            <p:ph type="title"/>
          </p:nvPr>
        </p:nvSpPr>
        <p:spPr/>
        <p:txBody>
          <a:bodyPr/>
          <a:lstStyle/>
          <a:p>
            <a:r>
              <a:rPr lang="en-US" dirty="0" err="1" smtClean="0"/>
              <a:t>Sénégal</a:t>
            </a:r>
            <a:endParaRPr lang="en-US" dirty="0"/>
          </a:p>
        </p:txBody>
      </p:sp>
      <p:sp>
        <p:nvSpPr>
          <p:cNvPr id="4" name="Content Placeholder 3"/>
          <p:cNvSpPr>
            <a:spLocks noGrp="1"/>
          </p:cNvSpPr>
          <p:nvPr>
            <p:ph idx="1"/>
          </p:nvPr>
        </p:nvSpPr>
        <p:spPr/>
        <p:txBody>
          <a:bodyPr/>
          <a:lstStyle/>
          <a:p>
            <a:pPr lvl="0"/>
            <a:r>
              <a:rPr lang="fr-CA" sz="2133" dirty="0"/>
              <a:t>Hôpital de niveau </a:t>
            </a:r>
            <a:r>
              <a:rPr lang="fr-CA" sz="2133" dirty="0" smtClean="0"/>
              <a:t>2</a:t>
            </a:r>
          </a:p>
          <a:p>
            <a:pPr marL="0" lvl="0" indent="0">
              <a:buNone/>
            </a:pPr>
            <a:endParaRPr lang="en-CA" sz="2133" dirty="0"/>
          </a:p>
          <a:p>
            <a:pPr lvl="0"/>
            <a:r>
              <a:rPr lang="fr-CA" sz="2133" dirty="0"/>
              <a:t>Bataillon d’infanterie </a:t>
            </a:r>
            <a:endParaRPr lang="fr-CA" sz="2133" dirty="0" smtClean="0"/>
          </a:p>
          <a:p>
            <a:pPr lvl="0"/>
            <a:endParaRPr lang="en-CA" sz="2133" dirty="0"/>
          </a:p>
          <a:p>
            <a:pPr lvl="0"/>
            <a:r>
              <a:rPr lang="fr-CA" sz="2133" dirty="0"/>
              <a:t>Unité de police constituée (gendarmerie</a:t>
            </a:r>
            <a:r>
              <a:rPr lang="fr-CA" sz="2133" dirty="0" smtClean="0"/>
              <a:t>)</a:t>
            </a:r>
          </a:p>
          <a:p>
            <a:pPr lvl="0"/>
            <a:endParaRPr lang="en-CA" sz="2133" dirty="0"/>
          </a:p>
          <a:p>
            <a:r>
              <a:rPr lang="fr-CA" sz="2133" dirty="0"/>
              <a:t>Unité de police constituée (police)</a:t>
            </a:r>
            <a:endParaRPr lang="en-US" sz="2133" dirty="0"/>
          </a:p>
        </p:txBody>
      </p:sp>
      <p:sp>
        <p:nvSpPr>
          <p:cNvPr id="5" name="Text Placeholder 4"/>
          <p:cNvSpPr>
            <a:spLocks noGrp="1"/>
          </p:cNvSpPr>
          <p:nvPr>
            <p:ph type="body" sz="quarter" idx="11"/>
          </p:nvPr>
        </p:nvSpPr>
        <p:spPr/>
        <p:txBody>
          <a:bodyPr/>
          <a:lstStyle/>
          <a:p>
            <a:r>
              <a:rPr lang="en-US" sz="2133" dirty="0" err="1"/>
              <a:t>Aéronef</a:t>
            </a:r>
            <a:r>
              <a:rPr lang="en-US" sz="2133" dirty="0"/>
              <a:t> de transport</a:t>
            </a:r>
          </a:p>
        </p:txBody>
      </p:sp>
    </p:spTree>
    <p:extLst>
      <p:ext uri="{BB962C8B-B14F-4D97-AF65-F5344CB8AC3E}">
        <p14:creationId xmlns:p14="http://schemas.microsoft.com/office/powerpoint/2010/main" val="3005435773"/>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3865" y="589917"/>
            <a:ext cx="2417777" cy="1208888"/>
          </a:xfrm>
          <a:prstGeom prst="rect">
            <a:avLst/>
          </a:prstGeom>
        </p:spPr>
      </p:pic>
      <p:sp>
        <p:nvSpPr>
          <p:cNvPr id="2" name="Title 1"/>
          <p:cNvSpPr>
            <a:spLocks noGrp="1"/>
          </p:cNvSpPr>
          <p:nvPr>
            <p:ph type="title"/>
          </p:nvPr>
        </p:nvSpPr>
        <p:spPr/>
        <p:txBody>
          <a:bodyPr/>
          <a:lstStyle/>
          <a:p>
            <a:r>
              <a:rPr lang="en-US" dirty="0"/>
              <a:t>Sri </a:t>
            </a:r>
            <a:r>
              <a:rPr lang="en-US" dirty="0" smtClean="0"/>
              <a:t>Lanka</a:t>
            </a:r>
            <a:endParaRPr lang="en-US" dirty="0"/>
          </a:p>
        </p:txBody>
      </p:sp>
      <p:sp>
        <p:nvSpPr>
          <p:cNvPr id="4" name="Content Placeholder 3"/>
          <p:cNvSpPr>
            <a:spLocks noGrp="1"/>
          </p:cNvSpPr>
          <p:nvPr>
            <p:ph idx="1"/>
          </p:nvPr>
        </p:nvSpPr>
        <p:spPr/>
        <p:txBody>
          <a:bodyPr>
            <a:noAutofit/>
          </a:bodyPr>
          <a:lstStyle/>
          <a:p>
            <a:pPr lvl="0"/>
            <a:r>
              <a:rPr lang="fr-CA" sz="2300" dirty="0"/>
              <a:t>Compagnie de police militaire composée de </a:t>
            </a:r>
            <a:r>
              <a:rPr lang="fr-CA" sz="2300" dirty="0" smtClean="0"/>
              <a:t>femmes</a:t>
            </a:r>
          </a:p>
          <a:p>
            <a:pPr marL="0" lvl="0" indent="0">
              <a:buNone/>
            </a:pPr>
            <a:endParaRPr lang="en-CA" sz="2300" dirty="0"/>
          </a:p>
          <a:p>
            <a:pPr lvl="0"/>
            <a:r>
              <a:rPr lang="fr-CA" sz="2300" dirty="0"/>
              <a:t>Compagnie de protection de la force entièrement composée de </a:t>
            </a:r>
            <a:r>
              <a:rPr lang="fr-CA" sz="2300" dirty="0" smtClean="0"/>
              <a:t>femmes</a:t>
            </a:r>
          </a:p>
          <a:p>
            <a:pPr lvl="0"/>
            <a:endParaRPr lang="en-CA" sz="2300" dirty="0"/>
          </a:p>
          <a:p>
            <a:pPr lvl="0"/>
            <a:r>
              <a:rPr lang="fr-CA" sz="2300" dirty="0"/>
              <a:t>Quatre hélicoptères MI17 pour le </a:t>
            </a:r>
            <a:r>
              <a:rPr lang="fr-CA" sz="2300" dirty="0" smtClean="0"/>
              <a:t>Mali</a:t>
            </a:r>
          </a:p>
          <a:p>
            <a:pPr lvl="0"/>
            <a:endParaRPr lang="en-CA" sz="2300" dirty="0"/>
          </a:p>
          <a:p>
            <a:r>
              <a:rPr lang="fr-CA" sz="2300" dirty="0"/>
              <a:t>Compagnie de force de réaction rapide</a:t>
            </a:r>
            <a:endParaRPr lang="en-US" sz="2300" dirty="0"/>
          </a:p>
        </p:txBody>
      </p:sp>
    </p:spTree>
    <p:extLst>
      <p:ext uri="{BB962C8B-B14F-4D97-AF65-F5344CB8AC3E}">
        <p14:creationId xmlns:p14="http://schemas.microsoft.com/office/powerpoint/2010/main" val="3527111846"/>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3865" y="524075"/>
            <a:ext cx="2417777" cy="1511111"/>
          </a:xfrm>
          <a:prstGeom prst="rect">
            <a:avLst/>
          </a:prstGeom>
        </p:spPr>
      </p:pic>
      <p:sp>
        <p:nvSpPr>
          <p:cNvPr id="3" name="Title 2"/>
          <p:cNvSpPr>
            <a:spLocks noGrp="1"/>
          </p:cNvSpPr>
          <p:nvPr>
            <p:ph type="title"/>
          </p:nvPr>
        </p:nvSpPr>
        <p:spPr/>
        <p:txBody>
          <a:bodyPr/>
          <a:lstStyle/>
          <a:p>
            <a:r>
              <a:rPr lang="en-US" dirty="0" err="1" smtClean="0"/>
              <a:t>Suède</a:t>
            </a:r>
            <a:r>
              <a:rPr lang="en-US" dirty="0" smtClean="0"/>
              <a:t> </a:t>
            </a:r>
            <a:r>
              <a:rPr lang="en-US" sz="2400" b="0" dirty="0"/>
              <a:t>(1/2) </a:t>
            </a:r>
          </a:p>
        </p:txBody>
      </p:sp>
      <p:sp>
        <p:nvSpPr>
          <p:cNvPr id="4" name="Content Placeholder 3"/>
          <p:cNvSpPr>
            <a:spLocks noGrp="1"/>
          </p:cNvSpPr>
          <p:nvPr>
            <p:ph idx="1"/>
          </p:nvPr>
        </p:nvSpPr>
        <p:spPr/>
        <p:txBody>
          <a:bodyPr/>
          <a:lstStyle/>
          <a:p>
            <a:pPr lvl="0"/>
            <a:r>
              <a:rPr lang="fr-CA" dirty="0"/>
              <a:t>Compagnie </a:t>
            </a:r>
            <a:r>
              <a:rPr lang="fr-CA" dirty="0" smtClean="0"/>
              <a:t>d’infanterie</a:t>
            </a:r>
          </a:p>
          <a:p>
            <a:pPr marL="0" indent="0">
              <a:buNone/>
            </a:pPr>
            <a:endParaRPr lang="en-CA" dirty="0"/>
          </a:p>
          <a:p>
            <a:pPr lvl="0"/>
            <a:r>
              <a:rPr lang="fr-CA" dirty="0"/>
              <a:t>Équipe de formation mobile nordique pour soutenir la formation de base des troupes de l’ONU au sein de la MINUSMA </a:t>
            </a:r>
            <a:endParaRPr lang="en-CA" dirty="0"/>
          </a:p>
          <a:p>
            <a:pPr marL="0" indent="0">
              <a:buNone/>
            </a:pPr>
            <a:endParaRPr lang="en-US" dirty="0"/>
          </a:p>
        </p:txBody>
      </p:sp>
      <p:sp>
        <p:nvSpPr>
          <p:cNvPr id="5" name="Text Placeholder 4"/>
          <p:cNvSpPr>
            <a:spLocks noGrp="1"/>
          </p:cNvSpPr>
          <p:nvPr>
            <p:ph type="body" sz="quarter" idx="11"/>
          </p:nvPr>
        </p:nvSpPr>
        <p:spPr>
          <a:xfrm>
            <a:off x="7667763" y="1888303"/>
            <a:ext cx="4524237" cy="3645392"/>
          </a:xfrm>
        </p:spPr>
        <p:txBody>
          <a:bodyPr/>
          <a:lstStyle/>
          <a:p>
            <a:pPr lvl="0"/>
            <a:r>
              <a:rPr lang="fr-CA" dirty="0"/>
              <a:t>Augmenter la contribution à la MINUSMA par environ 250 personnes jusqu’à juin 2018 </a:t>
            </a:r>
          </a:p>
          <a:p>
            <a:r>
              <a:rPr lang="fr-CA" dirty="0"/>
              <a:t>Capacité opérationnelle initiale sur une contribution C-130 </a:t>
            </a:r>
            <a:r>
              <a:rPr lang="fr-CA" dirty="0" err="1"/>
              <a:t>multi-nationale</a:t>
            </a:r>
            <a:r>
              <a:rPr lang="fr-CA" dirty="0"/>
              <a:t> pour la MINUSMA </a:t>
            </a:r>
            <a:endParaRPr lang="en-CA" dirty="0"/>
          </a:p>
          <a:p>
            <a:pPr lvl="0"/>
            <a:endParaRPr lang="en-CA" dirty="0"/>
          </a:p>
        </p:txBody>
      </p:sp>
    </p:spTree>
    <p:extLst>
      <p:ext uri="{BB962C8B-B14F-4D97-AF65-F5344CB8AC3E}">
        <p14:creationId xmlns:p14="http://schemas.microsoft.com/office/powerpoint/2010/main" val="2974537423"/>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3865" y="524075"/>
            <a:ext cx="2417777" cy="1511111"/>
          </a:xfrm>
          <a:prstGeom prst="rect">
            <a:avLst/>
          </a:prstGeom>
        </p:spPr>
      </p:pic>
      <p:sp>
        <p:nvSpPr>
          <p:cNvPr id="3" name="Title 2"/>
          <p:cNvSpPr>
            <a:spLocks noGrp="1"/>
          </p:cNvSpPr>
          <p:nvPr>
            <p:ph type="title"/>
          </p:nvPr>
        </p:nvSpPr>
        <p:spPr/>
        <p:txBody>
          <a:bodyPr/>
          <a:lstStyle/>
          <a:p>
            <a:r>
              <a:rPr lang="en-US" dirty="0" err="1" smtClean="0"/>
              <a:t>Suède</a:t>
            </a:r>
            <a:r>
              <a:rPr lang="en-US" dirty="0" smtClean="0"/>
              <a:t> </a:t>
            </a:r>
            <a:r>
              <a:rPr lang="en-US" sz="2400" b="0" dirty="0"/>
              <a:t>(2/2) </a:t>
            </a:r>
          </a:p>
        </p:txBody>
      </p:sp>
      <p:sp>
        <p:nvSpPr>
          <p:cNvPr id="4" name="Content Placeholder 3"/>
          <p:cNvSpPr>
            <a:spLocks noGrp="1"/>
          </p:cNvSpPr>
          <p:nvPr>
            <p:ph idx="1"/>
          </p:nvPr>
        </p:nvSpPr>
        <p:spPr>
          <a:xfrm>
            <a:off x="2978046" y="1888302"/>
            <a:ext cx="4509969" cy="3645393"/>
          </a:xfrm>
        </p:spPr>
        <p:txBody>
          <a:bodyPr/>
          <a:lstStyle/>
          <a:p>
            <a:pPr lvl="0"/>
            <a:r>
              <a:rPr lang="fr-CA" sz="2267" dirty="0"/>
              <a:t>Appuyer l’ONU avec la formation et les compétences liées au genre au Centre international des forces armées suédoises et au Centre nordique pour le genre en opérations militaires </a:t>
            </a:r>
            <a:endParaRPr lang="en-CA" sz="2267" dirty="0"/>
          </a:p>
          <a:p>
            <a:pPr marL="0" indent="0">
              <a:buNone/>
            </a:pPr>
            <a:endParaRPr lang="en-US" dirty="0"/>
          </a:p>
        </p:txBody>
      </p:sp>
      <p:sp>
        <p:nvSpPr>
          <p:cNvPr id="5" name="Text Placeholder 4"/>
          <p:cNvSpPr>
            <a:spLocks noGrp="1"/>
          </p:cNvSpPr>
          <p:nvPr>
            <p:ph type="body" sz="quarter" idx="11"/>
          </p:nvPr>
        </p:nvSpPr>
        <p:spPr>
          <a:xfrm>
            <a:off x="7115331" y="1888303"/>
            <a:ext cx="5076669" cy="3645392"/>
          </a:xfrm>
        </p:spPr>
        <p:txBody>
          <a:bodyPr/>
          <a:lstStyle/>
          <a:p>
            <a:pPr lvl="0"/>
            <a:r>
              <a:rPr lang="fr-CA" sz="2267" dirty="0"/>
              <a:t>A fourni une expertise médicale </a:t>
            </a:r>
            <a:endParaRPr lang="en-CA" sz="2267" dirty="0"/>
          </a:p>
          <a:p>
            <a:pPr lvl="0"/>
            <a:r>
              <a:rPr lang="fr-CA" sz="2267" dirty="0"/>
              <a:t>Va bientôt atteindre la cible de l’ONU de 15% de femmes observatrices et personnel déployé </a:t>
            </a:r>
            <a:endParaRPr lang="en-CA" sz="2267" dirty="0"/>
          </a:p>
          <a:p>
            <a:pPr lvl="0"/>
            <a:r>
              <a:rPr lang="fr-CA" sz="2267" dirty="0"/>
              <a:t>A atteint la cible de l’ONU de 20% de personnel policier déployé </a:t>
            </a:r>
            <a:endParaRPr lang="en-CA" sz="2267" dirty="0"/>
          </a:p>
          <a:p>
            <a:pPr lvl="0"/>
            <a:r>
              <a:rPr lang="en-US" sz="2267" dirty="0"/>
              <a:t>A </a:t>
            </a:r>
            <a:r>
              <a:rPr lang="en-US" sz="2267" dirty="0" err="1"/>
              <a:t>fourni</a:t>
            </a:r>
            <a:r>
              <a:rPr lang="en-US" sz="2267" dirty="0"/>
              <a:t> un radar </a:t>
            </a:r>
            <a:r>
              <a:rPr lang="en-US" sz="2267" dirty="0" err="1"/>
              <a:t>d’alerte</a:t>
            </a:r>
            <a:r>
              <a:rPr lang="en-US" sz="2267" dirty="0"/>
              <a:t> </a:t>
            </a:r>
            <a:r>
              <a:rPr lang="en-US" sz="2267" dirty="0" err="1"/>
              <a:t>avancée</a:t>
            </a:r>
            <a:r>
              <a:rPr lang="en-US" sz="2267" dirty="0"/>
              <a:t> pour  la MINUSMA</a:t>
            </a:r>
            <a:endParaRPr lang="en-CA" sz="2267" dirty="0"/>
          </a:p>
        </p:txBody>
      </p:sp>
    </p:spTree>
    <p:extLst>
      <p:ext uri="{BB962C8B-B14F-4D97-AF65-F5344CB8AC3E}">
        <p14:creationId xmlns:p14="http://schemas.microsoft.com/office/powerpoint/2010/main" val="2148606465"/>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7331" y="516016"/>
            <a:ext cx="2290844" cy="1527229"/>
          </a:xfrm>
          <a:prstGeom prst="rect">
            <a:avLst/>
          </a:prstGeom>
        </p:spPr>
      </p:pic>
      <p:sp>
        <p:nvSpPr>
          <p:cNvPr id="2" name="Title 1"/>
          <p:cNvSpPr>
            <a:spLocks noGrp="1"/>
          </p:cNvSpPr>
          <p:nvPr>
            <p:ph type="title"/>
          </p:nvPr>
        </p:nvSpPr>
        <p:spPr/>
        <p:txBody>
          <a:bodyPr/>
          <a:lstStyle/>
          <a:p>
            <a:r>
              <a:rPr lang="en-US" sz="4800" dirty="0" err="1"/>
              <a:t>Thaïlande</a:t>
            </a:r>
            <a:r>
              <a:rPr lang="en-US" sz="4800" b="0" dirty="0"/>
              <a:t>	</a:t>
            </a:r>
          </a:p>
        </p:txBody>
      </p:sp>
      <p:sp>
        <p:nvSpPr>
          <p:cNvPr id="6" name="Content Placeholder 5"/>
          <p:cNvSpPr>
            <a:spLocks noGrp="1"/>
          </p:cNvSpPr>
          <p:nvPr>
            <p:ph idx="1"/>
          </p:nvPr>
        </p:nvSpPr>
        <p:spPr/>
        <p:txBody>
          <a:bodyPr>
            <a:normAutofit fontScale="92500"/>
          </a:bodyPr>
          <a:lstStyle/>
          <a:p>
            <a:pPr lvl="0"/>
            <a:r>
              <a:rPr lang="fr-CA" sz="2133" dirty="0"/>
              <a:t>Compagnie de génie affectée à la MINUSS en 2018</a:t>
            </a:r>
            <a:endParaRPr lang="en-CA" sz="2133" dirty="0"/>
          </a:p>
          <a:p>
            <a:pPr lvl="0"/>
            <a:r>
              <a:rPr lang="fr-CA" sz="2133" dirty="0"/>
              <a:t>Hôpital de campagne</a:t>
            </a:r>
            <a:endParaRPr lang="en-CA" sz="2133" dirty="0"/>
          </a:p>
          <a:p>
            <a:pPr lvl="0"/>
            <a:r>
              <a:rPr lang="fr-CA" sz="2133" dirty="0"/>
              <a:t>Forage d’exploration des eaux souterraines </a:t>
            </a:r>
            <a:endParaRPr lang="en-CA" sz="2133" dirty="0"/>
          </a:p>
          <a:p>
            <a:pPr lvl="0"/>
            <a:r>
              <a:rPr lang="fr-CA" sz="2133" dirty="0"/>
              <a:t>Officiers d’état‑major promis au niveau de déploiement rapide</a:t>
            </a:r>
            <a:endParaRPr lang="en-CA" sz="2133" dirty="0"/>
          </a:p>
          <a:p>
            <a:pPr lvl="0"/>
            <a:r>
              <a:rPr lang="fr-CA" sz="2133" dirty="0"/>
              <a:t>Organisation d’un exercice de maintien de la paix multinational</a:t>
            </a:r>
            <a:endParaRPr lang="en-CA" sz="2133" dirty="0"/>
          </a:p>
          <a:p>
            <a:pPr lvl="0"/>
            <a:r>
              <a:rPr lang="fr-CA" sz="2133" dirty="0"/>
              <a:t>Échange d’instructeurs et d’étudiants avec de nombreux pays</a:t>
            </a:r>
            <a:endParaRPr lang="en-CA" sz="2133" dirty="0"/>
          </a:p>
          <a:p>
            <a:pPr lvl="0"/>
            <a:r>
              <a:rPr lang="fr-CA" sz="2133" dirty="0"/>
              <a:t>Prestation d’un cours sur les approches de développement durable des opérations de maintien de la paix</a:t>
            </a:r>
            <a:endParaRPr lang="en-CA" sz="2133" dirty="0"/>
          </a:p>
        </p:txBody>
      </p:sp>
    </p:spTree>
    <p:extLst>
      <p:ext uri="{BB962C8B-B14F-4D97-AF65-F5344CB8AC3E}">
        <p14:creationId xmlns:p14="http://schemas.microsoft.com/office/powerpoint/2010/main" val="3125037751"/>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7331" y="516016"/>
            <a:ext cx="2290844" cy="1527229"/>
          </a:xfrm>
          <a:prstGeom prst="rect">
            <a:avLst/>
          </a:prstGeom>
        </p:spPr>
      </p:pic>
      <p:sp>
        <p:nvSpPr>
          <p:cNvPr id="2" name="Title 1"/>
          <p:cNvSpPr>
            <a:spLocks noGrp="1"/>
          </p:cNvSpPr>
          <p:nvPr>
            <p:ph type="title"/>
          </p:nvPr>
        </p:nvSpPr>
        <p:spPr/>
        <p:txBody>
          <a:bodyPr/>
          <a:lstStyle/>
          <a:p>
            <a:r>
              <a:rPr lang="en-US" dirty="0" err="1" smtClean="0"/>
              <a:t>Turquie</a:t>
            </a:r>
            <a:r>
              <a:rPr lang="en-US" dirty="0" smtClean="0"/>
              <a:t> </a:t>
            </a:r>
            <a:endParaRPr lang="en-US" dirty="0"/>
          </a:p>
        </p:txBody>
      </p:sp>
      <p:sp>
        <p:nvSpPr>
          <p:cNvPr id="6" name="Content Placeholder 5"/>
          <p:cNvSpPr>
            <a:spLocks noGrp="1"/>
          </p:cNvSpPr>
          <p:nvPr>
            <p:ph idx="1"/>
          </p:nvPr>
        </p:nvSpPr>
        <p:spPr/>
        <p:txBody>
          <a:bodyPr/>
          <a:lstStyle/>
          <a:p>
            <a:r>
              <a:rPr lang="fr-CA" dirty="0"/>
              <a:t>Prêt à offrir des programmes de formation pour les États membres au sein des installations de formation en Turquie</a:t>
            </a:r>
            <a:endParaRPr lang="en-CA" dirty="0"/>
          </a:p>
          <a:p>
            <a:endParaRPr lang="en-CA" dirty="0"/>
          </a:p>
        </p:txBody>
      </p:sp>
    </p:spTree>
    <p:extLst>
      <p:ext uri="{BB962C8B-B14F-4D97-AF65-F5344CB8AC3E}">
        <p14:creationId xmlns:p14="http://schemas.microsoft.com/office/powerpoint/2010/main" val="1914990675"/>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7330" y="516018"/>
            <a:ext cx="2290844" cy="1527229"/>
          </a:xfrm>
          <a:prstGeom prst="rect">
            <a:avLst/>
          </a:prstGeom>
        </p:spPr>
      </p:pic>
      <p:sp>
        <p:nvSpPr>
          <p:cNvPr id="2" name="Title 1"/>
          <p:cNvSpPr>
            <a:spLocks noGrp="1"/>
          </p:cNvSpPr>
          <p:nvPr>
            <p:ph type="title"/>
          </p:nvPr>
        </p:nvSpPr>
        <p:spPr/>
        <p:txBody>
          <a:bodyPr/>
          <a:lstStyle/>
          <a:p>
            <a:r>
              <a:rPr lang="en-US" dirty="0"/>
              <a:t>Ukraine </a:t>
            </a:r>
          </a:p>
        </p:txBody>
      </p:sp>
      <p:sp>
        <p:nvSpPr>
          <p:cNvPr id="6" name="Content Placeholder 5"/>
          <p:cNvSpPr>
            <a:spLocks noGrp="1"/>
          </p:cNvSpPr>
          <p:nvPr>
            <p:ph idx="1"/>
          </p:nvPr>
        </p:nvSpPr>
        <p:spPr>
          <a:xfrm>
            <a:off x="3240326" y="1888302"/>
            <a:ext cx="4427437" cy="3645393"/>
          </a:xfrm>
        </p:spPr>
        <p:txBody>
          <a:bodyPr>
            <a:normAutofit/>
          </a:bodyPr>
          <a:lstStyle/>
          <a:p>
            <a:pPr>
              <a:buFont typeface="Arial" panose="020B0604020202020204" pitchFamily="34" charset="0"/>
              <a:buChar char="•"/>
            </a:pPr>
            <a:r>
              <a:rPr lang="en-US" dirty="0"/>
              <a:t>Sept h</a:t>
            </a:r>
            <a:r>
              <a:rPr lang="fr-CA" dirty="0" err="1"/>
              <a:t>élicoptères</a:t>
            </a:r>
            <a:r>
              <a:rPr lang="en-US" dirty="0"/>
              <a:t> Mi-8</a:t>
            </a:r>
            <a:endParaRPr lang="en-CA" dirty="0"/>
          </a:p>
          <a:p>
            <a:pPr>
              <a:buFont typeface="Arial" panose="020B0604020202020204" pitchFamily="34" charset="0"/>
              <a:buChar char="•"/>
            </a:pPr>
            <a:endParaRPr lang="en-US" dirty="0" smtClean="0"/>
          </a:p>
          <a:p>
            <a:pPr>
              <a:buFont typeface="Arial" panose="020B0604020202020204" pitchFamily="34" charset="0"/>
              <a:buChar char="•"/>
            </a:pPr>
            <a:r>
              <a:rPr lang="en-US" dirty="0" err="1" smtClean="0"/>
              <a:t>Quatre</a:t>
            </a:r>
            <a:r>
              <a:rPr lang="en-US" dirty="0" smtClean="0"/>
              <a:t> </a:t>
            </a:r>
            <a:r>
              <a:rPr lang="en-US" dirty="0" err="1"/>
              <a:t>hélicoptères</a:t>
            </a:r>
            <a:r>
              <a:rPr lang="en-US" dirty="0"/>
              <a:t> Mi-24</a:t>
            </a:r>
            <a:endParaRPr lang="en-CA" dirty="0"/>
          </a:p>
          <a:p>
            <a:pPr>
              <a:buFont typeface="Arial" panose="020B0604020202020204" pitchFamily="34" charset="0"/>
              <a:buChar char="•"/>
            </a:pPr>
            <a:endParaRPr lang="en-US" dirty="0" smtClean="0"/>
          </a:p>
          <a:p>
            <a:pPr>
              <a:buFont typeface="Arial" panose="020B0604020202020204" pitchFamily="34" charset="0"/>
              <a:buChar char="•"/>
            </a:pPr>
            <a:r>
              <a:rPr lang="en-US" dirty="0" smtClean="0"/>
              <a:t>Contingents </a:t>
            </a:r>
            <a:r>
              <a:rPr lang="en-US" dirty="0" err="1"/>
              <a:t>nationaux</a:t>
            </a:r>
            <a:r>
              <a:rPr lang="en-US" dirty="0"/>
              <a:t> (400 </a:t>
            </a:r>
            <a:r>
              <a:rPr lang="en-US" dirty="0" err="1"/>
              <a:t>pers</a:t>
            </a:r>
            <a:r>
              <a:rPr lang="en-US" dirty="0"/>
              <a:t> </a:t>
            </a:r>
            <a:r>
              <a:rPr lang="en-US" dirty="0" err="1"/>
              <a:t>militaires</a:t>
            </a:r>
            <a:r>
              <a:rPr lang="en-US" dirty="0"/>
              <a:t>) </a:t>
            </a:r>
            <a:endParaRPr lang="en-CA" dirty="0"/>
          </a:p>
        </p:txBody>
      </p:sp>
      <p:sp>
        <p:nvSpPr>
          <p:cNvPr id="4" name="Text Placeholder 3"/>
          <p:cNvSpPr>
            <a:spLocks noGrp="1"/>
          </p:cNvSpPr>
          <p:nvPr>
            <p:ph type="body" sz="quarter" idx="11"/>
          </p:nvPr>
        </p:nvSpPr>
        <p:spPr>
          <a:xfrm>
            <a:off x="7667764" y="1888303"/>
            <a:ext cx="4402316" cy="3645392"/>
          </a:xfrm>
        </p:spPr>
        <p:txBody>
          <a:bodyPr/>
          <a:lstStyle/>
          <a:p>
            <a:pPr>
              <a:buFont typeface="Arial" panose="020B0604020202020204" pitchFamily="34" charset="0"/>
              <a:buChar char="•"/>
            </a:pPr>
            <a:r>
              <a:rPr lang="en-US" dirty="0"/>
              <a:t>Sept h</a:t>
            </a:r>
            <a:r>
              <a:rPr lang="fr-CA" dirty="0" err="1"/>
              <a:t>élicoptères</a:t>
            </a:r>
            <a:r>
              <a:rPr lang="en-US" dirty="0"/>
              <a:t> Mi-8</a:t>
            </a:r>
            <a:endParaRPr lang="en-CA" dirty="0"/>
          </a:p>
          <a:p>
            <a:pPr>
              <a:buFont typeface="Arial" panose="020B0604020202020204" pitchFamily="34" charset="0"/>
              <a:buChar char="•"/>
            </a:pPr>
            <a:endParaRPr lang="en-US" dirty="0" smtClean="0"/>
          </a:p>
          <a:p>
            <a:pPr>
              <a:buFont typeface="Arial" panose="020B0604020202020204" pitchFamily="34" charset="0"/>
              <a:buChar char="•"/>
            </a:pPr>
            <a:r>
              <a:rPr lang="en-US" dirty="0" err="1" smtClean="0"/>
              <a:t>Quatre</a:t>
            </a:r>
            <a:r>
              <a:rPr lang="en-US" dirty="0" smtClean="0"/>
              <a:t> </a:t>
            </a:r>
            <a:r>
              <a:rPr lang="en-US" dirty="0" err="1"/>
              <a:t>hélicoptères</a:t>
            </a:r>
            <a:r>
              <a:rPr lang="en-US" dirty="0"/>
              <a:t> Mi-24</a:t>
            </a:r>
            <a:endParaRPr lang="en-CA" dirty="0"/>
          </a:p>
          <a:p>
            <a:pPr>
              <a:buFont typeface="Arial" panose="020B0604020202020204" pitchFamily="34" charset="0"/>
              <a:buChar char="•"/>
            </a:pPr>
            <a:endParaRPr lang="en-US" dirty="0" smtClean="0"/>
          </a:p>
          <a:p>
            <a:pPr>
              <a:buFont typeface="Arial" panose="020B0604020202020204" pitchFamily="34" charset="0"/>
              <a:buChar char="•"/>
            </a:pPr>
            <a:r>
              <a:rPr lang="en-US" dirty="0" smtClean="0"/>
              <a:t>Contingents </a:t>
            </a:r>
            <a:r>
              <a:rPr lang="en-US" dirty="0" err="1"/>
              <a:t>nationaux</a:t>
            </a:r>
            <a:r>
              <a:rPr lang="en-US" dirty="0"/>
              <a:t> (400 </a:t>
            </a:r>
            <a:r>
              <a:rPr lang="en-US" dirty="0" err="1"/>
              <a:t>pers</a:t>
            </a:r>
            <a:r>
              <a:rPr lang="en-US" dirty="0"/>
              <a:t> </a:t>
            </a:r>
            <a:r>
              <a:rPr lang="en-US" dirty="0" err="1"/>
              <a:t>militaires</a:t>
            </a:r>
            <a:r>
              <a:rPr lang="en-US" dirty="0"/>
              <a:t>) </a:t>
            </a:r>
            <a:endParaRPr lang="en-CA" dirty="0"/>
          </a:p>
        </p:txBody>
      </p:sp>
    </p:spTree>
    <p:extLst>
      <p:ext uri="{BB962C8B-B14F-4D97-AF65-F5344CB8AC3E}">
        <p14:creationId xmlns:p14="http://schemas.microsoft.com/office/powerpoint/2010/main" val="1840125968"/>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Union </a:t>
            </a:r>
            <a:r>
              <a:rPr lang="fr-CA" dirty="0" smtClean="0"/>
              <a:t>européenne </a:t>
            </a:r>
            <a:r>
              <a:rPr lang="en-US" sz="2400" b="0" dirty="0"/>
              <a:t>(1/2)</a:t>
            </a:r>
          </a:p>
        </p:txBody>
      </p:sp>
      <p:sp>
        <p:nvSpPr>
          <p:cNvPr id="8" name="Content Placeholder 7"/>
          <p:cNvSpPr>
            <a:spLocks noGrp="1"/>
          </p:cNvSpPr>
          <p:nvPr>
            <p:ph idx="1"/>
          </p:nvPr>
        </p:nvSpPr>
        <p:spPr/>
        <p:txBody>
          <a:bodyPr>
            <a:normAutofit fontScale="92500"/>
          </a:bodyPr>
          <a:lstStyle/>
          <a:p>
            <a:pPr lvl="0"/>
            <a:r>
              <a:rPr lang="fr-CA" dirty="0" smtClean="0"/>
              <a:t>Offrir un support financier aux pays du G-5 afin de les aider à intensifier la sécurité et la coopération transfrontalière, </a:t>
            </a:r>
            <a:r>
              <a:rPr lang="en-US" dirty="0" smtClean="0"/>
              <a:t>et faire </a:t>
            </a:r>
            <a:r>
              <a:rPr lang="fr-CA" dirty="0" smtClean="0"/>
              <a:t>décoller</a:t>
            </a:r>
            <a:r>
              <a:rPr lang="en-US" dirty="0" smtClean="0"/>
              <a:t> la force </a:t>
            </a:r>
            <a:r>
              <a:rPr lang="fr-CA" dirty="0" err="1" smtClean="0"/>
              <a:t>interarmée</a:t>
            </a:r>
            <a:r>
              <a:rPr lang="fr-CA" dirty="0" smtClean="0"/>
              <a:t> en accord avec la Résolution 2359 du Conseil de sécurité  </a:t>
            </a:r>
          </a:p>
          <a:p>
            <a:pPr lvl="0"/>
            <a:r>
              <a:rPr lang="en-US" dirty="0" err="1" smtClean="0"/>
              <a:t>Accueillir</a:t>
            </a:r>
            <a:r>
              <a:rPr lang="en-US" dirty="0" smtClean="0"/>
              <a:t> </a:t>
            </a:r>
            <a:r>
              <a:rPr lang="en-US" dirty="0" err="1" smtClean="0"/>
              <a:t>une</a:t>
            </a:r>
            <a:r>
              <a:rPr lang="en-US" dirty="0" smtClean="0"/>
              <a:t> </a:t>
            </a:r>
            <a:r>
              <a:rPr lang="en-US" dirty="0" err="1" smtClean="0"/>
              <a:t>conférence</a:t>
            </a:r>
            <a:r>
              <a:rPr lang="en-US" dirty="0" smtClean="0"/>
              <a:t> </a:t>
            </a:r>
            <a:r>
              <a:rPr lang="en-US" dirty="0" err="1" smtClean="0"/>
              <a:t>internationale</a:t>
            </a:r>
            <a:r>
              <a:rPr lang="en-US" dirty="0" smtClean="0"/>
              <a:t> sur le G5 Sahel à </a:t>
            </a:r>
            <a:r>
              <a:rPr lang="en-US" dirty="0" err="1" smtClean="0"/>
              <a:t>Bruxelles</a:t>
            </a:r>
            <a:r>
              <a:rPr lang="en-US" dirty="0" smtClean="0"/>
              <a:t> </a:t>
            </a:r>
            <a:endParaRPr lang="en-CA" dirty="0"/>
          </a:p>
          <a:p>
            <a:pPr lvl="0"/>
            <a:r>
              <a:rPr lang="en-US" dirty="0" err="1" smtClean="0"/>
              <a:t>Fournir</a:t>
            </a:r>
            <a:r>
              <a:rPr lang="en-US" dirty="0" smtClean="0"/>
              <a:t> un support à la force </a:t>
            </a:r>
            <a:r>
              <a:rPr lang="en-US" dirty="0" err="1" smtClean="0"/>
              <a:t>interarmée</a:t>
            </a:r>
            <a:r>
              <a:rPr lang="en-US" dirty="0" smtClean="0"/>
              <a:t> G5 </a:t>
            </a:r>
            <a:r>
              <a:rPr lang="en-US" dirty="0" err="1" smtClean="0"/>
              <a:t>en</a:t>
            </a:r>
            <a:r>
              <a:rPr lang="en-US" dirty="0"/>
              <a:t> </a:t>
            </a:r>
            <a:r>
              <a:rPr lang="en-US" dirty="0" smtClean="0"/>
              <a:t>continuant</a:t>
            </a:r>
            <a:r>
              <a:rPr lang="en-US" dirty="0"/>
              <a:t> </a:t>
            </a:r>
            <a:r>
              <a:rPr lang="en-US" dirty="0" smtClean="0"/>
              <a:t>le </a:t>
            </a:r>
            <a:r>
              <a:rPr lang="en-US" dirty="0" err="1" smtClean="0"/>
              <a:t>conseil</a:t>
            </a:r>
            <a:r>
              <a:rPr lang="en-US" dirty="0" smtClean="0"/>
              <a:t>, la formation et le </a:t>
            </a:r>
            <a:r>
              <a:rPr lang="en-US" dirty="0" err="1" smtClean="0"/>
              <a:t>renforcement</a:t>
            </a:r>
            <a:r>
              <a:rPr lang="en-US" dirty="0" smtClean="0"/>
              <a:t> des </a:t>
            </a:r>
            <a:r>
              <a:rPr lang="en-US" dirty="0" err="1" smtClean="0"/>
              <a:t>capacités</a:t>
            </a:r>
            <a:endParaRPr lang="en-CA" dirty="0"/>
          </a:p>
          <a:p>
            <a:endParaRPr lang="en-CA" dirty="0"/>
          </a:p>
        </p:txBody>
      </p:sp>
      <p:pic>
        <p:nvPicPr>
          <p:cNvPr id="2052" name="Picture 4" descr="[European Union fla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1022" y="577085"/>
            <a:ext cx="2167793" cy="14451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8867731"/>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Union </a:t>
            </a:r>
            <a:r>
              <a:rPr lang="fr-CA" dirty="0" smtClean="0"/>
              <a:t>européenne </a:t>
            </a:r>
            <a:r>
              <a:rPr lang="en-US" sz="2400" b="0" dirty="0"/>
              <a:t>(2/2)</a:t>
            </a:r>
          </a:p>
        </p:txBody>
      </p:sp>
      <p:sp>
        <p:nvSpPr>
          <p:cNvPr id="8" name="Content Placeholder 7"/>
          <p:cNvSpPr>
            <a:spLocks noGrp="1"/>
          </p:cNvSpPr>
          <p:nvPr>
            <p:ph idx="1"/>
          </p:nvPr>
        </p:nvSpPr>
        <p:spPr/>
        <p:txBody>
          <a:bodyPr>
            <a:normAutofit fontScale="92500" lnSpcReduction="20000"/>
          </a:bodyPr>
          <a:lstStyle/>
          <a:p>
            <a:pPr lvl="0"/>
            <a:r>
              <a:rPr lang="en-US" dirty="0" smtClean="0"/>
              <a:t>Augmenter </a:t>
            </a:r>
            <a:r>
              <a:rPr lang="en-US" dirty="0" err="1" smtClean="0"/>
              <a:t>l’aide</a:t>
            </a:r>
            <a:r>
              <a:rPr lang="en-US" dirty="0" smtClean="0"/>
              <a:t> </a:t>
            </a:r>
            <a:r>
              <a:rPr lang="en-US" dirty="0" err="1" smtClean="0"/>
              <a:t>financière</a:t>
            </a:r>
            <a:r>
              <a:rPr lang="en-US" dirty="0" smtClean="0"/>
              <a:t> à la </a:t>
            </a:r>
            <a:r>
              <a:rPr lang="fr-FR" dirty="0"/>
              <a:t>Facilité de soutien à la paix pour l’Afrique </a:t>
            </a:r>
            <a:endParaRPr lang="fr-FR" dirty="0" smtClean="0"/>
          </a:p>
          <a:p>
            <a:pPr lvl="0"/>
            <a:r>
              <a:rPr lang="fr-CA" dirty="0" smtClean="0"/>
              <a:t>Convenir</a:t>
            </a:r>
            <a:r>
              <a:rPr lang="en-US" dirty="0" smtClean="0"/>
              <a:t> des </a:t>
            </a:r>
            <a:r>
              <a:rPr lang="en-US" dirty="0"/>
              <a:t>a</a:t>
            </a:r>
            <a:r>
              <a:rPr lang="en-US" dirty="0" smtClean="0"/>
              <a:t>rrangements </a:t>
            </a:r>
            <a:r>
              <a:rPr lang="en-US" dirty="0" err="1" smtClean="0"/>
              <a:t>administratifs</a:t>
            </a:r>
            <a:r>
              <a:rPr lang="en-US" dirty="0" smtClean="0"/>
              <a:t> pour </a:t>
            </a:r>
            <a:r>
              <a:rPr lang="en-US" dirty="0" err="1" smtClean="0"/>
              <a:t>l’échange</a:t>
            </a:r>
            <a:r>
              <a:rPr lang="en-US" dirty="0" smtClean="0"/>
              <a:t> </a:t>
            </a:r>
            <a:r>
              <a:rPr lang="en-US" dirty="0" err="1" smtClean="0"/>
              <a:t>d’informations</a:t>
            </a:r>
            <a:r>
              <a:rPr lang="en-US" dirty="0" smtClean="0"/>
              <a:t> et de documents </a:t>
            </a:r>
            <a:r>
              <a:rPr lang="en-US" dirty="0" err="1" smtClean="0"/>
              <a:t>classifiés</a:t>
            </a:r>
            <a:r>
              <a:rPr lang="en-US" dirty="0" smtClean="0"/>
              <a:t> entre les SEAE et le </a:t>
            </a:r>
            <a:r>
              <a:rPr lang="en-US" dirty="0"/>
              <a:t>DOMP</a:t>
            </a:r>
            <a:r>
              <a:rPr lang="en-CA" dirty="0"/>
              <a:t>/DSV</a:t>
            </a:r>
            <a:r>
              <a:rPr lang="en-US" dirty="0"/>
              <a:t> </a:t>
            </a:r>
            <a:r>
              <a:rPr lang="en-US" dirty="0" smtClean="0"/>
              <a:t>de </a:t>
            </a:r>
            <a:r>
              <a:rPr lang="en-US" dirty="0" err="1" smtClean="0"/>
              <a:t>l’ONU</a:t>
            </a:r>
            <a:r>
              <a:rPr lang="en-US" dirty="0" smtClean="0"/>
              <a:t> </a:t>
            </a:r>
          </a:p>
          <a:p>
            <a:pPr lvl="0"/>
            <a:r>
              <a:rPr lang="en-US" dirty="0" smtClean="0"/>
              <a:t>Continuer de </a:t>
            </a:r>
            <a:r>
              <a:rPr lang="en-US" dirty="0" err="1" smtClean="0"/>
              <a:t>travailler</a:t>
            </a:r>
            <a:r>
              <a:rPr lang="en-US" dirty="0" smtClean="0"/>
              <a:t> </a:t>
            </a:r>
            <a:r>
              <a:rPr lang="en-US" dirty="0" err="1" smtClean="0"/>
              <a:t>afin</a:t>
            </a:r>
            <a:r>
              <a:rPr lang="en-US" dirty="0" smtClean="0"/>
              <a:t> de </a:t>
            </a:r>
            <a:r>
              <a:rPr lang="en-US" dirty="0" err="1"/>
              <a:t>faciliter</a:t>
            </a:r>
            <a:r>
              <a:rPr lang="en-US" dirty="0"/>
              <a:t> un support </a:t>
            </a:r>
            <a:r>
              <a:rPr lang="en-US" dirty="0" err="1"/>
              <a:t>mutuel</a:t>
            </a:r>
            <a:r>
              <a:rPr lang="en-US" dirty="0"/>
              <a:t> UE/ONU au sein des </a:t>
            </a:r>
            <a:r>
              <a:rPr lang="en-US" dirty="0" err="1" smtClean="0"/>
              <a:t>théâtres</a:t>
            </a:r>
            <a:r>
              <a:rPr lang="en-US" dirty="0" smtClean="0"/>
              <a:t> </a:t>
            </a:r>
            <a:r>
              <a:rPr lang="en-US" dirty="0" err="1" smtClean="0"/>
              <a:t>d’opérations</a:t>
            </a:r>
            <a:r>
              <a:rPr lang="en-US" dirty="0" smtClean="0"/>
              <a:t> </a:t>
            </a:r>
            <a:r>
              <a:rPr lang="en-US" dirty="0"/>
              <a:t>et </a:t>
            </a:r>
            <a:r>
              <a:rPr lang="en-US" dirty="0" err="1"/>
              <a:t>dans</a:t>
            </a:r>
            <a:r>
              <a:rPr lang="en-US" dirty="0"/>
              <a:t> la transmission de </a:t>
            </a:r>
            <a:r>
              <a:rPr lang="fr-CA" dirty="0"/>
              <a:t>matériaux</a:t>
            </a:r>
            <a:r>
              <a:rPr lang="en-US" dirty="0"/>
              <a:t> et </a:t>
            </a:r>
            <a:r>
              <a:rPr lang="en-US" dirty="0" err="1"/>
              <a:t>d’installations</a:t>
            </a:r>
            <a:endParaRPr lang="en-US" dirty="0"/>
          </a:p>
          <a:p>
            <a:pPr lvl="0"/>
            <a:r>
              <a:rPr lang="en-US" dirty="0"/>
              <a:t>Explorer des options pour </a:t>
            </a:r>
            <a:r>
              <a:rPr lang="en-US" dirty="0" err="1"/>
              <a:t>une</a:t>
            </a:r>
            <a:r>
              <a:rPr lang="en-US" dirty="0"/>
              <a:t> </a:t>
            </a:r>
            <a:r>
              <a:rPr lang="en-US" dirty="0" err="1"/>
              <a:t>meilleure</a:t>
            </a:r>
            <a:r>
              <a:rPr lang="en-US" dirty="0"/>
              <a:t> </a:t>
            </a:r>
            <a:r>
              <a:rPr lang="en-US" dirty="0" err="1"/>
              <a:t>coopération</a:t>
            </a:r>
            <a:r>
              <a:rPr lang="en-US" dirty="0"/>
              <a:t> sur les </a:t>
            </a:r>
            <a:r>
              <a:rPr lang="en-US" dirty="0" err="1"/>
              <a:t>réponses</a:t>
            </a:r>
            <a:r>
              <a:rPr lang="en-US" dirty="0"/>
              <a:t> </a:t>
            </a:r>
            <a:r>
              <a:rPr lang="en-US" dirty="0" err="1"/>
              <a:t>rapides</a:t>
            </a:r>
            <a:r>
              <a:rPr lang="en-US" dirty="0"/>
              <a:t> pour un </a:t>
            </a:r>
            <a:r>
              <a:rPr lang="en-US" dirty="0" err="1"/>
              <a:t>relais</a:t>
            </a:r>
            <a:r>
              <a:rPr lang="en-US" dirty="0"/>
              <a:t> </a:t>
            </a:r>
            <a:r>
              <a:rPr lang="en-US" dirty="0" err="1"/>
              <a:t>ou</a:t>
            </a:r>
            <a:r>
              <a:rPr lang="en-US" dirty="0"/>
              <a:t> </a:t>
            </a:r>
            <a:r>
              <a:rPr lang="en-US" dirty="0" err="1"/>
              <a:t>une</a:t>
            </a:r>
            <a:r>
              <a:rPr lang="en-US" dirty="0"/>
              <a:t> </a:t>
            </a:r>
            <a:r>
              <a:rPr lang="en-US" dirty="0" err="1" smtClean="0"/>
              <a:t>opération</a:t>
            </a:r>
            <a:r>
              <a:rPr lang="en-US" dirty="0" smtClean="0"/>
              <a:t> </a:t>
            </a:r>
            <a:r>
              <a:rPr lang="en-US" dirty="0"/>
              <a:t>UE </a:t>
            </a:r>
            <a:r>
              <a:rPr lang="en-US" dirty="0" err="1"/>
              <a:t>parallèle</a:t>
            </a:r>
            <a:r>
              <a:rPr lang="en-US" dirty="0"/>
              <a:t>, </a:t>
            </a:r>
            <a:r>
              <a:rPr lang="en-US" dirty="0" err="1"/>
              <a:t>conjointe</a:t>
            </a:r>
            <a:r>
              <a:rPr lang="en-US" dirty="0"/>
              <a:t> avec </a:t>
            </a:r>
            <a:r>
              <a:rPr lang="en-US" dirty="0" err="1"/>
              <a:t>l’ONU</a:t>
            </a:r>
            <a:endParaRPr lang="en-CA" dirty="0"/>
          </a:p>
        </p:txBody>
      </p:sp>
      <p:pic>
        <p:nvPicPr>
          <p:cNvPr id="2052" name="Picture 4" descr="[European Union fla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1022" y="577085"/>
            <a:ext cx="2167793" cy="14451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8497736"/>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dirty="0" smtClean="0"/>
              <a:t>Uruguay</a:t>
            </a:r>
            <a:endParaRPr lang="en-CA" dirty="0"/>
          </a:p>
        </p:txBody>
      </p:sp>
      <p:sp>
        <p:nvSpPr>
          <p:cNvPr id="3" name="Content Placeholder 2"/>
          <p:cNvSpPr>
            <a:spLocks noGrp="1"/>
          </p:cNvSpPr>
          <p:nvPr>
            <p:ph idx="1"/>
          </p:nvPr>
        </p:nvSpPr>
        <p:spPr/>
        <p:txBody>
          <a:bodyPr/>
          <a:lstStyle/>
          <a:p>
            <a:r>
              <a:rPr lang="en-US" dirty="0" err="1" smtClean="0"/>
              <a:t>Compagnie</a:t>
            </a:r>
            <a:r>
              <a:rPr lang="en-US" dirty="0" smtClean="0"/>
              <a:t> </a:t>
            </a:r>
            <a:r>
              <a:rPr lang="en-US" dirty="0" err="1" smtClean="0"/>
              <a:t>fluviale</a:t>
            </a:r>
            <a:r>
              <a:rPr lang="en-US" dirty="0" smtClean="0"/>
              <a:t>, </a:t>
            </a:r>
            <a:r>
              <a:rPr lang="en-US" dirty="0" err="1" smtClean="0"/>
              <a:t>dotée</a:t>
            </a:r>
            <a:r>
              <a:rPr lang="en-US" dirty="0" smtClean="0"/>
              <a:t> de plus de 10 % de femmes</a:t>
            </a:r>
            <a:endParaRPr lang="en-US" dirty="0"/>
          </a:p>
          <a:p>
            <a:r>
              <a:rPr lang="en-US" dirty="0"/>
              <a:t>15 </a:t>
            </a:r>
            <a:r>
              <a:rPr lang="en-US" dirty="0" err="1" smtClean="0"/>
              <a:t>officiers</a:t>
            </a:r>
            <a:r>
              <a:rPr lang="en-US" dirty="0" smtClean="0"/>
              <a:t> d’état-major</a:t>
            </a:r>
            <a:endParaRPr lang="en-US" dirty="0"/>
          </a:p>
          <a:p>
            <a:r>
              <a:rPr lang="en-US" dirty="0"/>
              <a:t>20 </a:t>
            </a:r>
            <a:r>
              <a:rPr lang="en-US" dirty="0" err="1" smtClean="0"/>
              <a:t>observateurs</a:t>
            </a:r>
            <a:r>
              <a:rPr lang="en-US" dirty="0" smtClean="0"/>
              <a:t> </a:t>
            </a:r>
            <a:r>
              <a:rPr lang="en-US" dirty="0" err="1" smtClean="0"/>
              <a:t>militaires</a:t>
            </a:r>
            <a:endParaRPr lang="en-US" dirty="0"/>
          </a:p>
          <a:p>
            <a:r>
              <a:rPr lang="en-US" dirty="0"/>
              <a:t>1 </a:t>
            </a:r>
            <a:r>
              <a:rPr lang="en-US" dirty="0" err="1" smtClean="0"/>
              <a:t>unité</a:t>
            </a:r>
            <a:r>
              <a:rPr lang="en-US" dirty="0" smtClean="0"/>
              <a:t> canine</a:t>
            </a:r>
            <a:endParaRPr lang="en-US" dirty="0"/>
          </a:p>
          <a:p>
            <a:r>
              <a:rPr lang="en-US" dirty="0"/>
              <a:t>3 </a:t>
            </a:r>
            <a:r>
              <a:rPr lang="en-US" dirty="0" err="1" smtClean="0"/>
              <a:t>usines</a:t>
            </a:r>
            <a:r>
              <a:rPr lang="en-US" dirty="0" smtClean="0"/>
              <a:t> de </a:t>
            </a:r>
            <a:r>
              <a:rPr lang="en-US" dirty="0" err="1" smtClean="0"/>
              <a:t>traitement</a:t>
            </a:r>
            <a:r>
              <a:rPr lang="en-US" dirty="0" smtClean="0"/>
              <a:t> </a:t>
            </a:r>
            <a:r>
              <a:rPr lang="en-US" dirty="0" err="1" smtClean="0"/>
              <a:t>d’eau</a:t>
            </a:r>
            <a:endParaRPr lang="en-US" dirty="0"/>
          </a:p>
          <a:p>
            <a:endParaRPr lang="en-CA" dirty="0"/>
          </a:p>
        </p:txBody>
      </p:sp>
      <p:sp>
        <p:nvSpPr>
          <p:cNvPr id="4" name="Text Placeholder 3"/>
          <p:cNvSpPr>
            <a:spLocks noGrp="1"/>
          </p:cNvSpPr>
          <p:nvPr>
            <p:ph type="body" sz="quarter" idx="11"/>
          </p:nvPr>
        </p:nvSpPr>
        <p:spPr/>
        <p:txBody>
          <a:bodyPr/>
          <a:lstStyle/>
          <a:p>
            <a:r>
              <a:rPr lang="en-US" dirty="0" err="1" smtClean="0"/>
              <a:t>Bataillon</a:t>
            </a:r>
            <a:r>
              <a:rPr lang="en-US" dirty="0" smtClean="0"/>
              <a:t> </a:t>
            </a:r>
            <a:r>
              <a:rPr lang="en-US" dirty="0" err="1" smtClean="0"/>
              <a:t>d’infanterie</a:t>
            </a:r>
            <a:endParaRPr lang="en-US" dirty="0"/>
          </a:p>
          <a:p>
            <a:endParaRPr lang="en-CA"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5244" y="480213"/>
            <a:ext cx="2280301" cy="1542557"/>
          </a:xfrm>
          <a:prstGeom prst="rect">
            <a:avLst/>
          </a:prstGeom>
        </p:spPr>
      </p:pic>
    </p:spTree>
    <p:extLst>
      <p:ext uri="{BB962C8B-B14F-4D97-AF65-F5344CB8AC3E}">
        <p14:creationId xmlns:p14="http://schemas.microsoft.com/office/powerpoint/2010/main" val="205696419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2662" y="537457"/>
            <a:ext cx="2030372" cy="1353040"/>
          </a:xfrm>
          <a:prstGeom prst="rect">
            <a:avLst/>
          </a:prstGeom>
        </p:spPr>
      </p:pic>
      <p:sp>
        <p:nvSpPr>
          <p:cNvPr id="2" name="Title 1"/>
          <p:cNvSpPr>
            <a:spLocks noGrp="1"/>
          </p:cNvSpPr>
          <p:nvPr>
            <p:ph type="title"/>
          </p:nvPr>
        </p:nvSpPr>
        <p:spPr/>
        <p:txBody>
          <a:bodyPr/>
          <a:lstStyle/>
          <a:p>
            <a:r>
              <a:rPr lang="en-US" dirty="0" err="1" smtClean="0"/>
              <a:t>Autriche</a:t>
            </a:r>
            <a:r>
              <a:rPr lang="en-US" dirty="0" smtClean="0"/>
              <a:t> </a:t>
            </a:r>
            <a:r>
              <a:rPr lang="en-US" sz="2400" b="0" dirty="0"/>
              <a:t>(3/3) </a:t>
            </a:r>
          </a:p>
        </p:txBody>
      </p:sp>
      <p:sp>
        <p:nvSpPr>
          <p:cNvPr id="4" name="Text Placeholder 3"/>
          <p:cNvSpPr>
            <a:spLocks noGrp="1"/>
          </p:cNvSpPr>
          <p:nvPr>
            <p:ph idx="1"/>
          </p:nvPr>
        </p:nvSpPr>
        <p:spPr/>
        <p:txBody>
          <a:bodyPr/>
          <a:lstStyle/>
          <a:p>
            <a:pPr lvl="0"/>
            <a:r>
              <a:rPr lang="fr-CA" dirty="0"/>
              <a:t>Renouvellement de l’engagement relatif à l’affectation d’un nombre maximal de 10 officiers d’état‑major et de 5 observateurs militaires à la </a:t>
            </a:r>
            <a:r>
              <a:rPr lang="fr-CA" dirty="0" smtClean="0"/>
              <a:t>MINUSMA</a:t>
            </a:r>
          </a:p>
          <a:p>
            <a:pPr marL="0" lvl="0" indent="0">
              <a:buNone/>
            </a:pPr>
            <a:endParaRPr lang="en-CA" dirty="0"/>
          </a:p>
          <a:p>
            <a:pPr lvl="0"/>
            <a:r>
              <a:rPr lang="fr-CA" dirty="0"/>
              <a:t>Soutien continu à la formation des Nations Unies en matière de protection des civils</a:t>
            </a:r>
            <a:endParaRPr lang="en-CA" dirty="0"/>
          </a:p>
          <a:p>
            <a:endParaRPr lang="en-US" dirty="0"/>
          </a:p>
        </p:txBody>
      </p:sp>
    </p:spTree>
    <p:extLst>
      <p:ext uri="{BB962C8B-B14F-4D97-AF65-F5344CB8AC3E}">
        <p14:creationId xmlns:p14="http://schemas.microsoft.com/office/powerpoint/2010/main" val="1455880644"/>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7334" y="516014"/>
            <a:ext cx="2290841" cy="1527228"/>
          </a:xfrm>
          <a:prstGeom prst="rect">
            <a:avLst/>
          </a:prstGeom>
        </p:spPr>
      </p:pic>
      <p:sp>
        <p:nvSpPr>
          <p:cNvPr id="2" name="Title 1"/>
          <p:cNvSpPr>
            <a:spLocks noGrp="1"/>
          </p:cNvSpPr>
          <p:nvPr>
            <p:ph type="title"/>
          </p:nvPr>
        </p:nvSpPr>
        <p:spPr/>
        <p:txBody>
          <a:bodyPr/>
          <a:lstStyle/>
          <a:p>
            <a:r>
              <a:rPr lang="en-US" dirty="0" smtClean="0"/>
              <a:t>Vietnam</a:t>
            </a:r>
            <a:endParaRPr lang="en-US" dirty="0"/>
          </a:p>
        </p:txBody>
      </p:sp>
      <p:sp>
        <p:nvSpPr>
          <p:cNvPr id="5" name="Text Placeholder 4"/>
          <p:cNvSpPr>
            <a:spLocks noGrp="1"/>
          </p:cNvSpPr>
          <p:nvPr>
            <p:ph idx="1"/>
          </p:nvPr>
        </p:nvSpPr>
        <p:spPr/>
        <p:txBody>
          <a:bodyPr/>
          <a:lstStyle/>
          <a:p>
            <a:pPr lvl="0"/>
            <a:r>
              <a:rPr lang="fr-CA" sz="2133" dirty="0"/>
              <a:t>Remplacement de l’hôpital de campagne de niveau 2 du Royaume-Uni pour la MINUSS en 2018</a:t>
            </a:r>
            <a:endParaRPr lang="en-CA" sz="2133" dirty="0">
              <a:solidFill>
                <a:srgbClr val="FF0000"/>
              </a:solidFill>
            </a:endParaRPr>
          </a:p>
          <a:p>
            <a:r>
              <a:rPr lang="fr-CA" sz="2133" dirty="0"/>
              <a:t>Compagnie du génie (déminage)</a:t>
            </a:r>
            <a:endParaRPr lang="en-US" sz="2133" dirty="0"/>
          </a:p>
        </p:txBody>
      </p:sp>
    </p:spTree>
    <p:extLst>
      <p:ext uri="{BB962C8B-B14F-4D97-AF65-F5344CB8AC3E}">
        <p14:creationId xmlns:p14="http://schemas.microsoft.com/office/powerpoint/2010/main" val="716388711"/>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7335" y="516015"/>
            <a:ext cx="2290840" cy="1527227"/>
          </a:xfrm>
          <a:prstGeom prst="rect">
            <a:avLst/>
          </a:prstGeom>
        </p:spPr>
      </p:pic>
      <p:sp>
        <p:nvSpPr>
          <p:cNvPr id="3" name="Title 2"/>
          <p:cNvSpPr>
            <a:spLocks noGrp="1"/>
          </p:cNvSpPr>
          <p:nvPr>
            <p:ph type="title"/>
          </p:nvPr>
        </p:nvSpPr>
        <p:spPr/>
        <p:txBody>
          <a:bodyPr/>
          <a:lstStyle/>
          <a:p>
            <a:r>
              <a:rPr lang="en-US" dirty="0" err="1" smtClean="0"/>
              <a:t>Zambie</a:t>
            </a:r>
            <a:endParaRPr lang="en-US" dirty="0"/>
          </a:p>
        </p:txBody>
      </p:sp>
      <p:sp>
        <p:nvSpPr>
          <p:cNvPr id="6" name="Content Placeholder 5"/>
          <p:cNvSpPr>
            <a:spLocks noGrp="1"/>
          </p:cNvSpPr>
          <p:nvPr>
            <p:ph idx="1"/>
          </p:nvPr>
        </p:nvSpPr>
        <p:spPr/>
        <p:txBody>
          <a:bodyPr>
            <a:noAutofit/>
          </a:bodyPr>
          <a:lstStyle/>
          <a:p>
            <a:pPr lvl="0"/>
            <a:r>
              <a:rPr lang="fr-CA" sz="2200" dirty="0"/>
              <a:t>Bataillon pour déploiement rapide (engagement conjoint</a:t>
            </a:r>
            <a:r>
              <a:rPr lang="fr-CA" sz="2200" dirty="0" smtClean="0"/>
              <a:t>)</a:t>
            </a:r>
          </a:p>
          <a:p>
            <a:pPr marL="0" lvl="0" indent="0">
              <a:buNone/>
            </a:pPr>
            <a:endParaRPr lang="en-CA" sz="2200" dirty="0"/>
          </a:p>
          <a:p>
            <a:pPr lvl="0"/>
            <a:r>
              <a:rPr lang="fr-CA" sz="2200" dirty="0"/>
              <a:t>Unité d’hélicoptères utilitaires moyens composée de trois hélicoptères </a:t>
            </a:r>
            <a:r>
              <a:rPr lang="fr-CA" sz="2200" dirty="0" smtClean="0"/>
              <a:t>MI-17</a:t>
            </a:r>
          </a:p>
          <a:p>
            <a:pPr marL="0" lvl="0" indent="0">
              <a:buNone/>
            </a:pPr>
            <a:endParaRPr lang="en-CA" sz="2200" dirty="0"/>
          </a:p>
          <a:p>
            <a:pPr lvl="0"/>
            <a:r>
              <a:rPr lang="fr-CA" sz="2200" dirty="0"/>
              <a:t>Compagnie de forces </a:t>
            </a:r>
            <a:r>
              <a:rPr lang="fr-CA" sz="2200" dirty="0" smtClean="0"/>
              <a:t>spéciales</a:t>
            </a:r>
          </a:p>
          <a:p>
            <a:pPr marL="0" lvl="0" indent="0">
              <a:buNone/>
            </a:pPr>
            <a:endParaRPr lang="en-CA" sz="2200" dirty="0"/>
          </a:p>
          <a:p>
            <a:r>
              <a:rPr lang="fr-CA" sz="2200" dirty="0"/>
              <a:t>Trois équipes d’engagement féminines</a:t>
            </a:r>
            <a:endParaRPr lang="en-CA" sz="2200" dirty="0"/>
          </a:p>
        </p:txBody>
      </p:sp>
    </p:spTree>
    <p:extLst>
      <p:ext uri="{BB962C8B-B14F-4D97-AF65-F5344CB8AC3E}">
        <p14:creationId xmlns:p14="http://schemas.microsoft.com/office/powerpoint/2010/main" val="1377792432"/>
      </p:ext>
    </p:extLst>
  </p:cSld>
  <p:clrMapOvr>
    <a:masterClrMapping/>
  </p:clrMapOvr>
  <p:timing>
    <p:tnLst>
      <p:par>
        <p:cTn id="1" dur="indefinite" restart="never" nodeType="tmRoot"/>
      </p:par>
    </p:tnLst>
  </p:timing>
</p:sld>
</file>

<file path=ppt/theme/theme1.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295</TotalTime>
  <Words>3352</Words>
  <Application>Microsoft Office PowerPoint</Application>
  <PresentationFormat>Widescreen</PresentationFormat>
  <Paragraphs>586</Paragraphs>
  <Slides>91</Slides>
  <Notes>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91</vt:i4>
      </vt:variant>
    </vt:vector>
  </HeadingPairs>
  <TitlesOfParts>
    <vt:vector size="97" baseType="lpstr">
      <vt:lpstr>ＭＳ Ｐゴシック</vt:lpstr>
      <vt:lpstr>Arial</vt:lpstr>
      <vt:lpstr>Calibri</vt:lpstr>
      <vt:lpstr>Century Gothic</vt:lpstr>
      <vt:lpstr>Wingdings</vt:lpstr>
      <vt:lpstr>2_Office Theme</vt:lpstr>
      <vt:lpstr>Allemagne</vt:lpstr>
      <vt:lpstr>Argentine (1/2)</vt:lpstr>
      <vt:lpstr>Argentine (2/2)</vt:lpstr>
      <vt:lpstr>Arménie </vt:lpstr>
      <vt:lpstr>Australie (1/2) </vt:lpstr>
      <vt:lpstr>Australie (2/2) </vt:lpstr>
      <vt:lpstr>Autriche (1/3) </vt:lpstr>
      <vt:lpstr>Autriche (2/3) </vt:lpstr>
      <vt:lpstr>Autriche (3/3) </vt:lpstr>
      <vt:lpstr>Bangladesh (1/3)       </vt:lpstr>
      <vt:lpstr>Bangladesh (2/3)      </vt:lpstr>
      <vt:lpstr>Bangladesh  (3/3)     </vt:lpstr>
      <vt:lpstr>Belgique </vt:lpstr>
      <vt:lpstr>Bénin</vt:lpstr>
      <vt:lpstr>Bhoutan</vt:lpstr>
      <vt:lpstr>Cambodge </vt:lpstr>
      <vt:lpstr>Cameroun</vt:lpstr>
      <vt:lpstr>Canada</vt:lpstr>
      <vt:lpstr>Chili (1/2)</vt:lpstr>
      <vt:lpstr>Chili (2/2)</vt:lpstr>
      <vt:lpstr>Chine (1/3)</vt:lpstr>
      <vt:lpstr>Chine (2/3)</vt:lpstr>
      <vt:lpstr>Chine (3/3)</vt:lpstr>
      <vt:lpstr>Colombie</vt:lpstr>
      <vt:lpstr>Croatie</vt:lpstr>
      <vt:lpstr>Égypte (1/3)</vt:lpstr>
      <vt:lpstr>Égypte (2/3) </vt:lpstr>
      <vt:lpstr>Égypte (3/3) </vt:lpstr>
      <vt:lpstr>États Unis d’Amérique (1/5)</vt:lpstr>
      <vt:lpstr>États Unis d’Amérique (2/5) </vt:lpstr>
      <vt:lpstr>États Unis d’Amérique (3/5) </vt:lpstr>
      <vt:lpstr>États Unis d’Amérique (4/5)</vt:lpstr>
      <vt:lpstr>États Unis d’Amérique (5/5) </vt:lpstr>
      <vt:lpstr>Éthiopie </vt:lpstr>
      <vt:lpstr>Fidji </vt:lpstr>
      <vt:lpstr>Finlande (1/2)  </vt:lpstr>
      <vt:lpstr>Finlande (2/2) </vt:lpstr>
      <vt:lpstr>France (1/2)</vt:lpstr>
      <vt:lpstr>France (2/2)</vt:lpstr>
      <vt:lpstr>Gambie</vt:lpstr>
      <vt:lpstr>Ghana</vt:lpstr>
      <vt:lpstr>Inde (1/2)</vt:lpstr>
      <vt:lpstr>Inde (2/2)</vt:lpstr>
      <vt:lpstr>Indonésie</vt:lpstr>
      <vt:lpstr>Irlande</vt:lpstr>
      <vt:lpstr>Italie (1/2)</vt:lpstr>
      <vt:lpstr>Italie (2/2)</vt:lpstr>
      <vt:lpstr>Japon (1/2)</vt:lpstr>
      <vt:lpstr>Japon (2/2)</vt:lpstr>
      <vt:lpstr>Jordanie</vt:lpstr>
      <vt:lpstr>Kazakhstan</vt:lpstr>
      <vt:lpstr>Kenya</vt:lpstr>
      <vt:lpstr>Lituanie</vt:lpstr>
      <vt:lpstr>Maroc</vt:lpstr>
      <vt:lpstr>Mexique</vt:lpstr>
      <vt:lpstr>Mongolie</vt:lpstr>
      <vt:lpstr>Népal (1/2)</vt:lpstr>
      <vt:lpstr>Népal (2/2)</vt:lpstr>
      <vt:lpstr>Nigéria</vt:lpstr>
      <vt:lpstr>Norvège </vt:lpstr>
      <vt:lpstr>OTAN</vt:lpstr>
      <vt:lpstr>Ouganda </vt:lpstr>
      <vt:lpstr>Pakistan (1/4) </vt:lpstr>
      <vt:lpstr>Pakistan (2/4) </vt:lpstr>
      <vt:lpstr>Pakistan (3/4) </vt:lpstr>
      <vt:lpstr>Pakistan (4/4) </vt:lpstr>
      <vt:lpstr>Pays-Bas (1/2)</vt:lpstr>
      <vt:lpstr>Pays-Bas (2/2)</vt:lpstr>
      <vt:lpstr>Pérou</vt:lpstr>
      <vt:lpstr>Philippines </vt:lpstr>
      <vt:lpstr>Pologne</vt:lpstr>
      <vt:lpstr>Portugal </vt:lpstr>
      <vt:lpstr>République de Corée (1/2)</vt:lpstr>
      <vt:lpstr>République de Corée (2/2)</vt:lpstr>
      <vt:lpstr>République Tchèque</vt:lpstr>
      <vt:lpstr>République-Unie de Tanzanie  </vt:lpstr>
      <vt:lpstr>Roumanie </vt:lpstr>
      <vt:lpstr>PowerPoint Presentation</vt:lpstr>
      <vt:lpstr>Rwanda</vt:lpstr>
      <vt:lpstr>Sénégal</vt:lpstr>
      <vt:lpstr>Sri Lanka</vt:lpstr>
      <vt:lpstr>Suède (1/2) </vt:lpstr>
      <vt:lpstr>Suède (2/2) </vt:lpstr>
      <vt:lpstr>Thaïlande </vt:lpstr>
      <vt:lpstr>Turquie </vt:lpstr>
      <vt:lpstr>Ukraine </vt:lpstr>
      <vt:lpstr>Union européenne (1/2)</vt:lpstr>
      <vt:lpstr>Union européenne (2/2)</vt:lpstr>
      <vt:lpstr>Uruguay</vt:lpstr>
      <vt:lpstr>Vietnam</vt:lpstr>
      <vt:lpstr>Zambie</vt:lpstr>
    </vt:vector>
  </TitlesOfParts>
  <Company>Department of National Defence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Séance 1A: Les engagements conjoints</dc:title>
  <dc:creator>Swietlicki.A</dc:creator>
  <cp:lastModifiedBy>lepine.d</cp:lastModifiedBy>
  <cp:revision>25</cp:revision>
  <dcterms:created xsi:type="dcterms:W3CDTF">2017-11-15T05:28:44Z</dcterms:created>
  <dcterms:modified xsi:type="dcterms:W3CDTF">2017-11-28T17:14:19Z</dcterms:modified>
</cp:coreProperties>
</file>