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262" r:id="rId2"/>
    <p:sldId id="257" r:id="rId3"/>
    <p:sldId id="256" r:id="rId4"/>
    <p:sldId id="258" r:id="rId5"/>
  </p:sldIdLst>
  <p:sldSz cx="9144000" cy="6858000" type="screen4x3"/>
  <p:notesSz cx="9144000" cy="6858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880">
          <p15:clr>
            <a:srgbClr val="000000"/>
          </p15:clr>
        </p15:guide>
        <p15:guide id="2" pos="2160">
          <p15:clr>
            <a:srgbClr val="000000"/>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1" roundtripDataSignature="AMtx7mgFwuN5IvEhKiT6AYHdWCj2vWsxFA=="/>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1400" y="56"/>
      </p:cViewPr>
      <p:guideLst>
        <p:guide orient="horz" pos="2880"/>
        <p:guide pos="2160"/>
      </p:guideLst>
    </p:cSldViewPr>
  </p:slideViewPr>
  <p:notesTextViewPr>
    <p:cViewPr>
      <p:scale>
        <a:sx n="1" d="1"/>
        <a:sy n="1" d="1"/>
      </p:scale>
      <p:origin x="0" y="0"/>
    </p:cViewPr>
  </p:notesTextViewPr>
  <p:sorterViewPr>
    <p:cViewPr>
      <p:scale>
        <a:sx n="100" d="100"/>
        <a:sy n="100" d="100"/>
      </p:scale>
      <p:origin x="0" y="-2016"/>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customschemas.google.com/relationships/presentationmetadata" Target="metadata"/><Relationship Id="rId5" Type="http://schemas.openxmlformats.org/officeDocument/2006/relationships/slide" Target="slides/slide4.xml"/><Relationship Id="rId15" Type="http://schemas.openxmlformats.org/officeDocument/2006/relationships/tableStyles" Target="tableStyles.xml"/><Relationship Id="rId4" Type="http://schemas.openxmlformats.org/officeDocument/2006/relationships/slide" Target="slides/slide3.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524300" y="514350"/>
            <a:ext cx="6096300"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914400" y="3257550"/>
            <a:ext cx="7315200" cy="30861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3960039892"/>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p:spPr>
      </p:sp>
      <p:sp>
        <p:nvSpPr>
          <p:cNvPr id="3" name="Notes Placeholder 2"/>
          <p:cNvSpPr>
            <a:spLocks noGrp="1"/>
          </p:cNvSpPr>
          <p:nvPr>
            <p:ph type="body" idx="1"/>
          </p:nvPr>
        </p:nvSpPr>
        <p:spPr/>
        <p:txBody>
          <a:bodyPr/>
          <a:lstStyle/>
          <a:p>
            <a:endParaRPr lang="en-CA"/>
          </a:p>
        </p:txBody>
      </p:sp>
    </p:spTree>
    <p:extLst>
      <p:ext uri="{BB962C8B-B14F-4D97-AF65-F5344CB8AC3E}">
        <p14:creationId xmlns:p14="http://schemas.microsoft.com/office/powerpoint/2010/main" val="2688590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
        <p:cNvGrpSpPr/>
        <p:nvPr/>
      </p:nvGrpSpPr>
      <p:grpSpPr>
        <a:xfrm>
          <a:off x="0" y="0"/>
          <a:ext cx="0" cy="0"/>
          <a:chOff x="0" y="0"/>
          <a:chExt cx="0" cy="0"/>
        </a:xfrm>
      </p:grpSpPr>
      <p:sp>
        <p:nvSpPr>
          <p:cNvPr id="42" name="Google Shape;42;p1:notes"/>
          <p:cNvSpPr txBox="1">
            <a:spLocks noGrp="1"/>
          </p:cNvSpPr>
          <p:nvPr>
            <p:ph type="body" idx="1"/>
          </p:nvPr>
        </p:nvSpPr>
        <p:spPr>
          <a:xfrm>
            <a:off x="914400" y="3257550"/>
            <a:ext cx="73152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43" name="Google Shape;43;p1:notes"/>
          <p:cNvSpPr>
            <a:spLocks noGrp="1" noRot="1" noChangeAspect="1"/>
          </p:cNvSpPr>
          <p:nvPr>
            <p:ph type="sldImg" idx="2"/>
          </p:nvPr>
        </p:nvSpPr>
        <p:spPr>
          <a:xfrm>
            <a:off x="2857500" y="514350"/>
            <a:ext cx="3429000"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2252942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
        <p:cNvGrpSpPr/>
        <p:nvPr/>
      </p:nvGrpSpPr>
      <p:grpSpPr>
        <a:xfrm>
          <a:off x="0" y="0"/>
          <a:ext cx="0" cy="0"/>
          <a:chOff x="0" y="0"/>
          <a:chExt cx="0" cy="0"/>
        </a:xfrm>
      </p:grpSpPr>
      <p:sp>
        <p:nvSpPr>
          <p:cNvPr id="42" name="Google Shape;42;p1:notes"/>
          <p:cNvSpPr txBox="1">
            <a:spLocks noGrp="1"/>
          </p:cNvSpPr>
          <p:nvPr>
            <p:ph type="body" idx="1"/>
          </p:nvPr>
        </p:nvSpPr>
        <p:spPr>
          <a:xfrm>
            <a:off x="914400" y="3257550"/>
            <a:ext cx="73152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43" name="Google Shape;43;p1:notes"/>
          <p:cNvSpPr>
            <a:spLocks noGrp="1" noRot="1" noChangeAspect="1"/>
          </p:cNvSpPr>
          <p:nvPr>
            <p:ph type="sldImg" idx="2"/>
          </p:nvPr>
        </p:nvSpPr>
        <p:spPr>
          <a:xfrm>
            <a:off x="2857500" y="514350"/>
            <a:ext cx="3429000"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516859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userDrawn="1">
  <p:cSld name="OBJECT">
    <p:spTree>
      <p:nvGrpSpPr>
        <p:cNvPr id="1" name="Shape 13"/>
        <p:cNvGrpSpPr/>
        <p:nvPr/>
      </p:nvGrpSpPr>
      <p:grpSpPr>
        <a:xfrm>
          <a:off x="0" y="0"/>
          <a:ext cx="0" cy="0"/>
          <a:chOff x="0" y="0"/>
          <a:chExt cx="0" cy="0"/>
        </a:xfrm>
      </p:grpSpPr>
      <p:sp>
        <p:nvSpPr>
          <p:cNvPr id="4" name="Title 3"/>
          <p:cNvSpPr>
            <a:spLocks noGrp="1"/>
          </p:cNvSpPr>
          <p:nvPr>
            <p:ph type="title"/>
          </p:nvPr>
        </p:nvSpPr>
        <p:spPr>
          <a:xfrm>
            <a:off x="214604" y="136651"/>
            <a:ext cx="6593231" cy="299720"/>
          </a:xfrm>
        </p:spPr>
        <p:txBody>
          <a:bodyPr/>
          <a:lstStyle/>
          <a:p>
            <a:r>
              <a:rPr lang="en-US" dirty="0"/>
              <a:t>Click to edit Master title style</a:t>
            </a:r>
            <a:endParaRPr lang="en-CA" dirty="0"/>
          </a:p>
        </p:txBody>
      </p:sp>
      <p:sp>
        <p:nvSpPr>
          <p:cNvPr id="10" name="Footer Placeholder 2"/>
          <p:cNvSpPr>
            <a:spLocks noGrp="1"/>
          </p:cNvSpPr>
          <p:nvPr>
            <p:ph type="ftr" sz="quarter" idx="3"/>
          </p:nvPr>
        </p:nvSpPr>
        <p:spPr>
          <a:xfrm>
            <a:off x="457200" y="6424596"/>
            <a:ext cx="6209521" cy="365125"/>
          </a:xfrm>
          <a:prstGeom prst="rect">
            <a:avLst/>
          </a:prstGeom>
        </p:spPr>
        <p:txBody>
          <a:bodyPr vert="horz" lIns="91440" tIns="45720" rIns="91440" bIns="45720" rtlCol="0" anchor="ctr"/>
          <a:lstStyle>
            <a:lvl1pPr algn="l">
              <a:defRPr sz="1800">
                <a:solidFill>
                  <a:schemeClr val="bg1"/>
                </a:solidFill>
              </a:defRPr>
            </a:lvl1pPr>
          </a:lstStyle>
          <a:p>
            <a:r>
              <a:rPr lang="en-CA"/>
              <a:t>IDEaS Sandbox</a:t>
            </a:r>
            <a:endParaRPr lang="en-CA" dirty="0"/>
          </a:p>
        </p:txBody>
      </p:sp>
      <p:sp>
        <p:nvSpPr>
          <p:cNvPr id="11" name="Slide Number Placeholder 3"/>
          <p:cNvSpPr>
            <a:spLocks noGrp="1"/>
          </p:cNvSpPr>
          <p:nvPr>
            <p:ph type="sldNum" sz="quarter" idx="4"/>
          </p:nvPr>
        </p:nvSpPr>
        <p:spPr>
          <a:xfrm>
            <a:off x="6985129" y="6424595"/>
            <a:ext cx="2057400" cy="365125"/>
          </a:xfrm>
          <a:prstGeom prst="rect">
            <a:avLst/>
          </a:prstGeom>
        </p:spPr>
        <p:txBody>
          <a:bodyPr vert="horz" lIns="91440" tIns="45720" rIns="91440" bIns="45720" rtlCol="0" anchor="ctr"/>
          <a:lstStyle>
            <a:lvl1pPr algn="r">
              <a:defRPr sz="1200">
                <a:solidFill>
                  <a:schemeClr val="bg1"/>
                </a:solidFill>
              </a:defRPr>
            </a:lvl1pPr>
          </a:lstStyle>
          <a:p>
            <a:fld id="{98D04B7E-04BC-4B99-BA45-EF748EC9B8F0}"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
          <p:cNvSpPr/>
          <p:nvPr/>
        </p:nvSpPr>
        <p:spPr>
          <a:xfrm>
            <a:off x="0" y="6356353"/>
            <a:ext cx="9144000" cy="501650"/>
          </a:xfrm>
          <a:custGeom>
            <a:avLst/>
            <a:gdLst/>
            <a:ahLst/>
            <a:cxnLst/>
            <a:rect l="l" t="t" r="r" b="b"/>
            <a:pathLst>
              <a:path w="9144000" h="501650" extrusionOk="0">
                <a:moveTo>
                  <a:pt x="9144000" y="0"/>
                </a:moveTo>
                <a:lnTo>
                  <a:pt x="0" y="0"/>
                </a:lnTo>
                <a:lnTo>
                  <a:pt x="0" y="501649"/>
                </a:lnTo>
                <a:lnTo>
                  <a:pt x="9144000" y="501649"/>
                </a:lnTo>
                <a:lnTo>
                  <a:pt x="9144000" y="0"/>
                </a:lnTo>
                <a:close/>
              </a:path>
            </a:pathLst>
          </a:custGeom>
          <a:solidFill>
            <a:srgbClr val="4E004A"/>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7" name="Google Shape;7;p2"/>
          <p:cNvPicPr preferRelativeResize="0"/>
          <p:nvPr/>
        </p:nvPicPr>
        <p:blipFill rotWithShape="1">
          <a:blip r:embed="rId3">
            <a:alphaModFix/>
          </a:blip>
          <a:srcRect/>
          <a:stretch/>
        </p:blipFill>
        <p:spPr>
          <a:xfrm>
            <a:off x="0" y="0"/>
            <a:ext cx="9144000" cy="1036320"/>
          </a:xfrm>
          <a:prstGeom prst="rect">
            <a:avLst/>
          </a:prstGeom>
          <a:noFill/>
          <a:ln>
            <a:noFill/>
          </a:ln>
        </p:spPr>
      </p:pic>
      <p:sp>
        <p:nvSpPr>
          <p:cNvPr id="8" name="Google Shape;8;p2"/>
          <p:cNvSpPr txBox="1">
            <a:spLocks noGrp="1"/>
          </p:cNvSpPr>
          <p:nvPr>
            <p:ph type="title"/>
          </p:nvPr>
        </p:nvSpPr>
        <p:spPr>
          <a:xfrm>
            <a:off x="457201" y="136651"/>
            <a:ext cx="6350634" cy="299720"/>
          </a:xfrm>
          <a:prstGeom prst="rect">
            <a:avLst/>
          </a:prstGeom>
          <a:noFill/>
          <a:ln>
            <a:noFill/>
          </a:ln>
        </p:spPr>
        <p:txBody>
          <a:bodyPr spcFirstLastPara="1" wrap="square" lIns="0" tIns="0" rIns="0" bIns="0" anchor="t" anchorCtr="0">
            <a:spAutoFit/>
          </a:bodyPr>
          <a:lstStyle>
            <a:lvl1pPr marR="0" lvl="0"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dirty="0"/>
          </a:p>
        </p:txBody>
      </p:sp>
      <p:sp>
        <p:nvSpPr>
          <p:cNvPr id="9" name="Google Shape;9;p2"/>
          <p:cNvSpPr txBox="1">
            <a:spLocks noGrp="1"/>
          </p:cNvSpPr>
          <p:nvPr>
            <p:ph type="body" idx="1"/>
          </p:nvPr>
        </p:nvSpPr>
        <p:spPr>
          <a:xfrm>
            <a:off x="424543" y="1057907"/>
            <a:ext cx="8229600" cy="276999"/>
          </a:xfrm>
          <a:prstGeom prst="rect">
            <a:avLst/>
          </a:prstGeom>
          <a:noFill/>
          <a:ln>
            <a:noFill/>
          </a:ln>
        </p:spPr>
        <p:txBody>
          <a:bodyPr spcFirstLastPara="1" wrap="square" lIns="0" tIns="0" rIns="0" bIns="0" anchor="t" anchorCtr="0">
            <a:spAutoFit/>
          </a:bodyPr>
          <a:lstStyle>
            <a:lvl1pPr marL="457200" marR="0" lvl="0"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9pPr>
          </a:lstStyle>
          <a:p>
            <a:endParaRPr dirty="0"/>
          </a:p>
        </p:txBody>
      </p:sp>
      <p:pic>
        <p:nvPicPr>
          <p:cNvPr id="2" name="Picture 1"/>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930" y="6363693"/>
            <a:ext cx="486932" cy="486932"/>
          </a:xfrm>
          <a:prstGeom prst="rect">
            <a:avLst/>
          </a:prstGeom>
        </p:spPr>
      </p:pic>
      <p:sp>
        <p:nvSpPr>
          <p:cNvPr id="3" name="Footer Placeholder 2"/>
          <p:cNvSpPr>
            <a:spLocks noGrp="1"/>
          </p:cNvSpPr>
          <p:nvPr>
            <p:ph type="ftr" sz="quarter" idx="3"/>
          </p:nvPr>
        </p:nvSpPr>
        <p:spPr>
          <a:xfrm>
            <a:off x="457201" y="6424596"/>
            <a:ext cx="3086100" cy="365125"/>
          </a:xfrm>
          <a:prstGeom prst="rect">
            <a:avLst/>
          </a:prstGeom>
        </p:spPr>
        <p:txBody>
          <a:bodyPr vert="horz" lIns="91440" tIns="45720" rIns="91440" bIns="45720" rtlCol="0" anchor="ctr"/>
          <a:lstStyle>
            <a:lvl1pPr algn="l">
              <a:defRPr sz="1200">
                <a:solidFill>
                  <a:schemeClr val="bg1"/>
                </a:solidFill>
              </a:defRPr>
            </a:lvl1pPr>
          </a:lstStyle>
          <a:p>
            <a:r>
              <a:rPr lang="en-CA" dirty="0"/>
              <a:t>IDEaS Sandbox</a:t>
            </a:r>
          </a:p>
        </p:txBody>
      </p:sp>
      <p:sp>
        <p:nvSpPr>
          <p:cNvPr id="4" name="Slide Number Placeholder 3"/>
          <p:cNvSpPr>
            <a:spLocks noGrp="1"/>
          </p:cNvSpPr>
          <p:nvPr>
            <p:ph type="sldNum" sz="quarter" idx="4"/>
          </p:nvPr>
        </p:nvSpPr>
        <p:spPr>
          <a:xfrm>
            <a:off x="6985129" y="6424595"/>
            <a:ext cx="2057400" cy="365125"/>
          </a:xfrm>
          <a:prstGeom prst="rect">
            <a:avLst/>
          </a:prstGeom>
        </p:spPr>
        <p:txBody>
          <a:bodyPr vert="horz" lIns="91440" tIns="45720" rIns="91440" bIns="45720" rtlCol="0" anchor="ctr"/>
          <a:lstStyle>
            <a:lvl1pPr algn="r">
              <a:defRPr sz="1200">
                <a:solidFill>
                  <a:schemeClr val="bg1"/>
                </a:solidFill>
              </a:defRPr>
            </a:lvl1pPr>
          </a:lstStyle>
          <a:p>
            <a:fld id="{98D04B7E-04BC-4B99-BA45-EF748EC9B8F0}" type="slidenum">
              <a:rPr lang="en-CA" smtClean="0"/>
              <a:pPr/>
              <a:t>‹#›</a:t>
            </a:fld>
            <a:endParaRPr lang="en-CA"/>
          </a:p>
        </p:txBody>
      </p:sp>
    </p:spTree>
  </p:cSld>
  <p:clrMap bg1="lt1" tx1="dk1" bg2="dk2" tx2="lt2" accent1="accent1" accent2="accent2" accent3="accent3" accent4="accent4" accent5="accent5" accent6="accent6" hlink="hlink" folHlink="folHlink"/>
  <p:sldLayoutIdLst>
    <p:sldLayoutId id="2147483649" r:id="rId1"/>
  </p:sldLayoutIdLst>
  <p:hf hd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6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D2233268-56F1-6A95-22C8-26DF6B0A8F83}"/>
              </a:ext>
            </a:extLst>
          </p:cNvPr>
          <p:cNvSpPr>
            <a:spLocks noGrp="1"/>
          </p:cNvSpPr>
          <p:nvPr>
            <p:ph type="ftr" sz="quarter" idx="3"/>
          </p:nvPr>
        </p:nvSpPr>
        <p:spPr/>
        <p:txBody>
          <a:bodyPr/>
          <a:lstStyle/>
          <a:p>
            <a:r>
              <a:rPr lang="en-CA" dirty="0"/>
              <a:t>IDEaS CUAS 2024 Sandbox</a:t>
            </a:r>
          </a:p>
        </p:txBody>
      </p:sp>
      <p:sp>
        <p:nvSpPr>
          <p:cNvPr id="4" name="Slide Number Placeholder 3">
            <a:extLst>
              <a:ext uri="{FF2B5EF4-FFF2-40B4-BE49-F238E27FC236}">
                <a16:creationId xmlns:a16="http://schemas.microsoft.com/office/drawing/2014/main" id="{029F0608-0629-0985-4BDB-8783103D2F05}"/>
              </a:ext>
            </a:extLst>
          </p:cNvPr>
          <p:cNvSpPr>
            <a:spLocks noGrp="1"/>
          </p:cNvSpPr>
          <p:nvPr>
            <p:ph type="sldNum" sz="quarter" idx="4"/>
          </p:nvPr>
        </p:nvSpPr>
        <p:spPr/>
        <p:txBody>
          <a:bodyPr/>
          <a:lstStyle/>
          <a:p>
            <a:fld id="{98D04B7E-04BC-4B99-BA45-EF748EC9B8F0}" type="slidenum">
              <a:rPr lang="en-CA" smtClean="0"/>
              <a:pPr/>
              <a:t>1</a:t>
            </a:fld>
            <a:endParaRPr lang="en-CA"/>
          </a:p>
        </p:txBody>
      </p:sp>
      <p:sp>
        <p:nvSpPr>
          <p:cNvPr id="8" name="TextBox 7">
            <a:extLst>
              <a:ext uri="{FF2B5EF4-FFF2-40B4-BE49-F238E27FC236}">
                <a16:creationId xmlns:a16="http://schemas.microsoft.com/office/drawing/2014/main" id="{3A4BA378-CEA3-1B69-9D34-8AD563C1296B}"/>
              </a:ext>
            </a:extLst>
          </p:cNvPr>
          <p:cNvSpPr txBox="1"/>
          <p:nvPr/>
        </p:nvSpPr>
        <p:spPr>
          <a:xfrm>
            <a:off x="379617" y="1279824"/>
            <a:ext cx="8341970" cy="2062103"/>
          </a:xfrm>
          <a:prstGeom prst="rect">
            <a:avLst/>
          </a:prstGeom>
          <a:noFill/>
        </p:spPr>
        <p:txBody>
          <a:bodyPr wrap="square">
            <a:spAutoFit/>
          </a:bodyPr>
          <a:lstStyle/>
          <a:p>
            <a:r>
              <a:rPr lang="en-CA" sz="1600" b="1" u="sng" dirty="0"/>
              <a:t>Template for company one-pager descriptions</a:t>
            </a:r>
          </a:p>
          <a:p>
            <a:pPr marL="285750" indent="-285750">
              <a:buFont typeface="Arial" panose="020B0604020202020204" pitchFamily="34" charset="0"/>
              <a:buChar char="•"/>
            </a:pPr>
            <a:endParaRPr lang="en-CA" sz="1600" dirty="0"/>
          </a:p>
          <a:p>
            <a:r>
              <a:rPr lang="en-CA" sz="1600" dirty="0"/>
              <a:t>Each company submits a one-page description of their company and solution using this PowerPoint template. IDEaS then creates a briefing book of all applicants.</a:t>
            </a:r>
          </a:p>
          <a:p>
            <a:endParaRPr lang="en-CA" sz="1600" dirty="0"/>
          </a:p>
          <a:p>
            <a:pPr marL="285750" indent="-285750">
              <a:buFont typeface="Arial" panose="020B0604020202020204" pitchFamily="34" charset="0"/>
              <a:buChar char="•"/>
            </a:pPr>
            <a:r>
              <a:rPr lang="en-CA" sz="1600" b="1" dirty="0"/>
              <a:t>Instructions</a:t>
            </a:r>
            <a:r>
              <a:rPr lang="en-CA" sz="1600" dirty="0"/>
              <a:t>:	page 2 </a:t>
            </a:r>
          </a:p>
          <a:p>
            <a:pPr marL="285750" indent="-285750">
              <a:buFont typeface="Arial" panose="020B0604020202020204" pitchFamily="34" charset="0"/>
              <a:buChar char="•"/>
            </a:pPr>
            <a:r>
              <a:rPr lang="en-CA" sz="1600" b="1" dirty="0"/>
              <a:t>Example</a:t>
            </a:r>
            <a:r>
              <a:rPr lang="en-CA" sz="1600" dirty="0"/>
              <a:t>:	page 3</a:t>
            </a:r>
          </a:p>
          <a:p>
            <a:pPr marL="285750" indent="-285750">
              <a:buFont typeface="Arial" panose="020B0604020202020204" pitchFamily="34" charset="0"/>
              <a:buChar char="•"/>
            </a:pPr>
            <a:r>
              <a:rPr lang="en-CA" sz="1600" b="1" dirty="0"/>
              <a:t>Template</a:t>
            </a:r>
            <a:r>
              <a:rPr lang="en-CA" sz="1600" dirty="0"/>
              <a:t>:	page 4</a:t>
            </a:r>
          </a:p>
        </p:txBody>
      </p:sp>
    </p:spTree>
    <p:extLst>
      <p:ext uri="{BB962C8B-B14F-4D97-AF65-F5344CB8AC3E}">
        <p14:creationId xmlns:p14="http://schemas.microsoft.com/office/powerpoint/2010/main" val="7026941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4294967295"/>
          </p:nvPr>
        </p:nvSpPr>
        <p:spPr>
          <a:xfrm>
            <a:off x="457201" y="1003507"/>
            <a:ext cx="8229600" cy="5170646"/>
          </a:xfrm>
        </p:spPr>
        <p:txBody>
          <a:bodyPr/>
          <a:lstStyle/>
          <a:p>
            <a:pPr marL="179388" indent="0"/>
            <a:r>
              <a:rPr lang="en-CA" sz="1400" b="1" u="sng" dirty="0"/>
              <a:t>Purpose</a:t>
            </a:r>
            <a:r>
              <a:rPr lang="en-CA" sz="1400" dirty="0"/>
              <a:t>: To brief assorted audiences on which companies and technologies have applied to a sandbox, IDEaS uses a compendium of one-page descriptions and photos of all companies and solutions. It is important that these descriptions are provided and endorsed by the companies to ensure accuracy. It is the company’s opportunity to communicate their key messages, using a templated common look and feel for all companies.</a:t>
            </a:r>
          </a:p>
          <a:p>
            <a:endParaRPr lang="en-CA" sz="1400" dirty="0"/>
          </a:p>
          <a:p>
            <a:r>
              <a:rPr lang="en-CA" sz="1400" b="1" u="sng" dirty="0"/>
              <a:t>Instructions</a:t>
            </a:r>
            <a:r>
              <a:rPr lang="en-CA" sz="1400" dirty="0"/>
              <a:t>:</a:t>
            </a:r>
          </a:p>
          <a:p>
            <a:endParaRPr lang="en-CA" sz="1400" dirty="0"/>
          </a:p>
          <a:p>
            <a:pPr marL="571500" indent="-342900">
              <a:buFont typeface="+mj-lt"/>
              <a:buAutoNum type="arabicPeriod"/>
            </a:pPr>
            <a:r>
              <a:rPr lang="en-CA" sz="1400" b="1" dirty="0"/>
              <a:t>Review the example on page 3.</a:t>
            </a:r>
          </a:p>
          <a:p>
            <a:pPr marL="571500" indent="-342900">
              <a:buFont typeface="+mj-lt"/>
              <a:buAutoNum type="arabicPeriod"/>
            </a:pPr>
            <a:endParaRPr lang="en-CA" sz="1400" b="1" dirty="0"/>
          </a:p>
          <a:p>
            <a:pPr marL="571500" indent="-342900">
              <a:buFont typeface="+mj-lt"/>
              <a:buAutoNum type="arabicPeriod"/>
            </a:pPr>
            <a:r>
              <a:rPr lang="en-CA" sz="1400" b="1" dirty="0"/>
              <a:t>Complete the template on page 4:</a:t>
            </a:r>
          </a:p>
          <a:p>
            <a:pPr marL="1028700" lvl="1" indent="-342900">
              <a:buFont typeface="+mj-lt"/>
              <a:buAutoNum type="alphaLcPeriod"/>
            </a:pPr>
            <a:r>
              <a:rPr lang="en-CA" sz="1400" b="1" u="sng" dirty="0">
                <a:solidFill>
                  <a:srgbClr val="FF0000"/>
                </a:solidFill>
              </a:rPr>
              <a:t>All of your information must fit on a single page</a:t>
            </a:r>
            <a:r>
              <a:rPr lang="en-CA" sz="1400" dirty="0"/>
              <a:t>, even if your solution has multiple components.</a:t>
            </a:r>
          </a:p>
          <a:p>
            <a:pPr marL="1028700" lvl="1" indent="-342900">
              <a:buFont typeface="+mj-lt"/>
              <a:buAutoNum type="alphaLcPeriod"/>
            </a:pPr>
            <a:r>
              <a:rPr lang="en-CA" sz="1400" dirty="0"/>
              <a:t>If your company is submitting multiple applications to the sandbox, each application package requires its own one-pager.</a:t>
            </a:r>
          </a:p>
          <a:p>
            <a:pPr marL="1028700" lvl="1" indent="-342900">
              <a:buFont typeface="+mj-lt"/>
              <a:buAutoNum type="alphaLcPeriod"/>
            </a:pPr>
            <a:r>
              <a:rPr lang="en-CA" sz="1400" dirty="0"/>
              <a:t>Use the template as shown. Alternate layouts will not be accepted.</a:t>
            </a:r>
          </a:p>
          <a:p>
            <a:pPr marL="1028700" lvl="1" indent="-342900">
              <a:buFont typeface="+mj-lt"/>
              <a:buAutoNum type="alphaLcPeriod"/>
            </a:pPr>
            <a:r>
              <a:rPr lang="en-CA" sz="1400" dirty="0"/>
              <a:t>Do not change the font or font size. Use Calibri 10.</a:t>
            </a:r>
          </a:p>
          <a:p>
            <a:pPr marL="1028700" lvl="1" indent="-342900">
              <a:buFont typeface="+mj-lt"/>
              <a:buAutoNum type="alphaLcPeriod"/>
            </a:pPr>
            <a:r>
              <a:rPr lang="en-CA" sz="1400" dirty="0"/>
              <a:t>You can adjust the height of the boxes for the company description, solution description, and the area for photos at your discretion, but all three areas must be used.</a:t>
            </a:r>
          </a:p>
          <a:p>
            <a:pPr marL="1028700" lvl="1" indent="-342900">
              <a:buFont typeface="+mj-lt"/>
              <a:buAutoNum type="alphaLcPeriod"/>
            </a:pPr>
            <a:r>
              <a:rPr lang="en-CA" sz="1400" dirty="0"/>
              <a:t>You must include at least one photograph. Captions are permitted and encouraged.</a:t>
            </a:r>
          </a:p>
          <a:p>
            <a:pPr marL="1028700" lvl="1" indent="-342900">
              <a:buFont typeface="+mj-lt"/>
              <a:buAutoNum type="alphaLcPeriod"/>
            </a:pPr>
            <a:r>
              <a:rPr lang="en-CA" sz="1400" dirty="0"/>
              <a:t>Do not embed video files or any animations.</a:t>
            </a:r>
          </a:p>
          <a:p>
            <a:pPr marL="571500" indent="-342900">
              <a:buFont typeface="+mj-lt"/>
              <a:buAutoNum type="arabicPeriod"/>
            </a:pPr>
            <a:endParaRPr lang="en-CA" sz="1400" b="1" dirty="0"/>
          </a:p>
          <a:p>
            <a:pPr marL="571500" indent="-342900">
              <a:buFont typeface="+mj-lt"/>
              <a:buAutoNum type="arabicPeriod"/>
            </a:pPr>
            <a:r>
              <a:rPr lang="en-CA" sz="1400" b="1" dirty="0"/>
              <a:t>Submit the file as a PowerPoint file (not a PDF) with your application package:</a:t>
            </a:r>
          </a:p>
          <a:p>
            <a:pPr marL="1028700" lvl="1" indent="-342900">
              <a:buFont typeface="+mj-lt"/>
              <a:buAutoNum type="alphaLcPeriod"/>
            </a:pPr>
            <a:r>
              <a:rPr lang="en-CA" sz="1400" dirty="0"/>
              <a:t>Your slide will be merged with all others to create a compendium of all applicants to the sandbox.</a:t>
            </a:r>
          </a:p>
          <a:p>
            <a:pPr marL="1028700" lvl="1" indent="-342900">
              <a:buFont typeface="+mj-lt"/>
              <a:buAutoNum type="alphaLcPeriod"/>
            </a:pPr>
            <a:r>
              <a:rPr lang="en-CA" sz="1400" dirty="0"/>
              <a:t>During the merge we will validate and may adjust formatting where needed to ensure consistency.</a:t>
            </a:r>
          </a:p>
          <a:p>
            <a:pPr marL="1028700" lvl="1" indent="-342900">
              <a:buFont typeface="+mj-lt"/>
              <a:buAutoNum type="alphaLcPeriod"/>
            </a:pPr>
            <a:r>
              <a:rPr lang="en-CA" sz="1400" dirty="0"/>
              <a:t>We do not edit your text in this process. </a:t>
            </a:r>
          </a:p>
        </p:txBody>
      </p:sp>
      <p:sp>
        <p:nvSpPr>
          <p:cNvPr id="6" name="Title 5"/>
          <p:cNvSpPr>
            <a:spLocks noGrp="1"/>
          </p:cNvSpPr>
          <p:nvPr>
            <p:ph type="title"/>
          </p:nvPr>
        </p:nvSpPr>
        <p:spPr>
          <a:xfrm>
            <a:off x="214604" y="136651"/>
            <a:ext cx="6593231" cy="276999"/>
          </a:xfrm>
        </p:spPr>
        <p:txBody>
          <a:bodyPr/>
          <a:lstStyle/>
          <a:p>
            <a:r>
              <a:rPr lang="en-CA" dirty="0"/>
              <a:t>Instructions</a:t>
            </a:r>
          </a:p>
        </p:txBody>
      </p:sp>
      <p:sp>
        <p:nvSpPr>
          <p:cNvPr id="11" name="Slide Number Placeholder 10"/>
          <p:cNvSpPr>
            <a:spLocks noGrp="1"/>
          </p:cNvSpPr>
          <p:nvPr>
            <p:ph type="sldNum" sz="quarter" idx="4"/>
          </p:nvPr>
        </p:nvSpPr>
        <p:spPr/>
        <p:txBody>
          <a:bodyPr/>
          <a:lstStyle/>
          <a:p>
            <a:fld id="{98D04B7E-04BC-4B99-BA45-EF748EC9B8F0}" type="slidenum">
              <a:rPr lang="en-CA" smtClean="0"/>
              <a:pPr/>
              <a:t>2</a:t>
            </a:fld>
            <a:endParaRPr lang="en-CA"/>
          </a:p>
        </p:txBody>
      </p:sp>
      <p:sp>
        <p:nvSpPr>
          <p:cNvPr id="2" name="Footer Placeholder 1"/>
          <p:cNvSpPr>
            <a:spLocks noGrp="1"/>
          </p:cNvSpPr>
          <p:nvPr>
            <p:ph type="ftr" sz="quarter" idx="3"/>
          </p:nvPr>
        </p:nvSpPr>
        <p:spPr/>
        <p:txBody>
          <a:bodyPr/>
          <a:lstStyle/>
          <a:p>
            <a:r>
              <a:rPr lang="en-CA" dirty="0"/>
              <a:t>IDEaS CUAS 2024 Sandbox</a:t>
            </a:r>
          </a:p>
        </p:txBody>
      </p:sp>
    </p:spTree>
    <p:extLst>
      <p:ext uri="{BB962C8B-B14F-4D97-AF65-F5344CB8AC3E}">
        <p14:creationId xmlns:p14="http://schemas.microsoft.com/office/powerpoint/2010/main" val="26954778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4"/>
        <p:cNvGrpSpPr/>
        <p:nvPr/>
      </p:nvGrpSpPr>
      <p:grpSpPr>
        <a:xfrm>
          <a:off x="0" y="0"/>
          <a:ext cx="0" cy="0"/>
          <a:chOff x="0" y="0"/>
          <a:chExt cx="0" cy="0"/>
        </a:xfrm>
      </p:grpSpPr>
      <p:sp>
        <p:nvSpPr>
          <p:cNvPr id="47" name="Google Shape;47;p1"/>
          <p:cNvSpPr txBox="1">
            <a:spLocks noGrp="1"/>
          </p:cNvSpPr>
          <p:nvPr>
            <p:ph type="title"/>
          </p:nvPr>
        </p:nvSpPr>
        <p:spPr>
          <a:xfrm>
            <a:off x="214604" y="136651"/>
            <a:ext cx="6593231" cy="276999"/>
          </a:xfrm>
        </p:spPr>
        <p:txBody>
          <a:bodyPr/>
          <a:lstStyle/>
          <a:p>
            <a:pPr lvl="0"/>
            <a:r>
              <a:rPr lang="en-CA" dirty="0"/>
              <a:t>EXAMPLE</a:t>
            </a:r>
          </a:p>
        </p:txBody>
      </p:sp>
      <p:sp>
        <p:nvSpPr>
          <p:cNvPr id="9" name="Slide Number Placeholder 8"/>
          <p:cNvSpPr>
            <a:spLocks noGrp="1"/>
          </p:cNvSpPr>
          <p:nvPr>
            <p:ph type="sldNum" sz="quarter" idx="4"/>
          </p:nvPr>
        </p:nvSpPr>
        <p:spPr/>
        <p:txBody>
          <a:bodyPr/>
          <a:lstStyle/>
          <a:p>
            <a:fld id="{98D04B7E-04BC-4B99-BA45-EF748EC9B8F0}" type="slidenum">
              <a:rPr lang="en-CA" smtClean="0"/>
              <a:pPr/>
              <a:t>3</a:t>
            </a:fld>
            <a:endParaRPr lang="en-CA"/>
          </a:p>
        </p:txBody>
      </p:sp>
      <p:sp>
        <p:nvSpPr>
          <p:cNvPr id="113" name="Google Shape;113;p1"/>
          <p:cNvSpPr txBox="1"/>
          <p:nvPr/>
        </p:nvSpPr>
        <p:spPr>
          <a:xfrm>
            <a:off x="181460" y="1579962"/>
            <a:ext cx="8738920" cy="1015622"/>
          </a:xfrm>
          <a:prstGeom prst="rect">
            <a:avLst/>
          </a:prstGeom>
          <a:noFill/>
          <a:ln w="9525" cap="flat" cmpd="sng">
            <a:solidFill>
              <a:srgbClr val="000000"/>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000" b="1" i="0" u="sng" strike="noStrike" cap="none" dirty="0">
                <a:solidFill>
                  <a:schemeClr val="dk1"/>
                </a:solidFill>
                <a:latin typeface="Calibri"/>
                <a:ea typeface="Calibri"/>
                <a:cs typeface="Calibri"/>
                <a:sym typeface="Calibri"/>
              </a:rPr>
              <a:t>Company description</a:t>
            </a:r>
            <a:r>
              <a:rPr lang="en-US" sz="1000" b="1" i="0" strike="noStrike" cap="none" dirty="0">
                <a:solidFill>
                  <a:schemeClr val="dk1"/>
                </a:solidFill>
                <a:latin typeface="Calibri"/>
                <a:ea typeface="Calibri"/>
                <a:cs typeface="Calibri"/>
                <a:sym typeface="Calibri"/>
              </a:rPr>
              <a:t>:</a:t>
            </a:r>
            <a:r>
              <a:rPr lang="en-US" sz="1000" b="1" i="0" u="sng" strike="noStrike" cap="none" dirty="0">
                <a:solidFill>
                  <a:schemeClr val="dk1"/>
                </a:solidFill>
                <a:latin typeface="Calibri"/>
                <a:ea typeface="Calibri"/>
                <a:cs typeface="Calibri"/>
                <a:sym typeface="Calibri"/>
              </a:rPr>
              <a:t> </a:t>
            </a:r>
            <a:endParaRPr sz="1000" b="1" i="0" u="sng" strike="noStrike" cap="none" dirty="0">
              <a:solidFill>
                <a:schemeClr val="dk1"/>
              </a:solidFill>
              <a:latin typeface="Calibri"/>
              <a:ea typeface="Calibri"/>
              <a:cs typeface="Calibri"/>
              <a:sym typeface="Calibri"/>
            </a:endParaRPr>
          </a:p>
          <a:p>
            <a:pPr lvl="0">
              <a:buSzPts val="1100"/>
            </a:pPr>
            <a:r>
              <a:rPr lang="en-CA" sz="1000" dirty="0">
                <a:latin typeface="Calibri"/>
                <a:ea typeface="Calibri"/>
                <a:cs typeface="Calibri"/>
                <a:sym typeface="Calibri"/>
              </a:rPr>
              <a:t>InspecTerra is a small company started from the University of Waterloo providing services in non-destructive testing for the condition assessment of infrastructure assets, such as reinforced concrete structures. Our goal is to develop and employ innovative non-destructive testing and monitoring technologies, while supporting academia, research and innovation, and the industry. We provide leading expertise in corrosion inspection and monitoring, risk assessment and life cycle management, and technical training. Our unique and proprietary NDT solutions reduce the economic and financial impact of infrastructure aging across a wide range of applications, while enhancing safety and environmental sustainability.</a:t>
            </a:r>
            <a:endParaRPr sz="1000" b="0" i="0" u="none" strike="noStrike" cap="none" dirty="0">
              <a:solidFill>
                <a:srgbClr val="000000"/>
              </a:solidFill>
              <a:latin typeface="Calibri"/>
              <a:ea typeface="Calibri"/>
              <a:cs typeface="Calibri"/>
              <a:sym typeface="Calibri"/>
            </a:endParaRPr>
          </a:p>
        </p:txBody>
      </p:sp>
      <p:sp>
        <p:nvSpPr>
          <p:cNvPr id="115" name="Google Shape;115;p1"/>
          <p:cNvSpPr/>
          <p:nvPr/>
        </p:nvSpPr>
        <p:spPr>
          <a:xfrm>
            <a:off x="181450" y="806624"/>
            <a:ext cx="6741073" cy="736951"/>
          </a:xfrm>
          <a:prstGeom prst="rect">
            <a:avLst/>
          </a:prstGeom>
          <a:solidFill>
            <a:srgbClr val="601F5B"/>
          </a:solidFill>
          <a:ln w="9525" cap="flat" cmpd="sng">
            <a:solidFill>
              <a:srgbClr val="000000"/>
            </a:solidFill>
            <a:prstDash val="solid"/>
            <a:round/>
            <a:headEnd type="none" w="sm" len="sm"/>
            <a:tailEnd type="none" w="sm" len="sm"/>
          </a:ln>
        </p:spPr>
        <p:txBody>
          <a:bodyPr spcFirstLastPara="1" wrap="square" lIns="91425" tIns="45700" rIns="91425" bIns="45700" anchor="ctr" anchorCtr="0">
            <a:noAutofit/>
          </a:bodyPr>
          <a:lstStyle/>
          <a:p>
            <a:pPr lvl="0">
              <a:buSzPts val="1200"/>
            </a:pPr>
            <a:r>
              <a:rPr lang="en-US" sz="1000" b="1" i="0" u="none" strike="noStrike" cap="none" dirty="0">
                <a:solidFill>
                  <a:srgbClr val="FFFFFF"/>
                </a:solidFill>
                <a:latin typeface="Calibri"/>
                <a:ea typeface="Calibri"/>
                <a:cs typeface="Calibri"/>
                <a:sym typeface="Calibri"/>
              </a:rPr>
              <a:t>Company: 		</a:t>
            </a:r>
            <a:r>
              <a:rPr lang="en-US" sz="1000" b="1" dirty="0">
                <a:solidFill>
                  <a:srgbClr val="FFFFFF"/>
                </a:solidFill>
                <a:latin typeface="Calibri"/>
                <a:ea typeface="Calibri"/>
                <a:cs typeface="Calibri"/>
                <a:sym typeface="Calibri"/>
              </a:rPr>
              <a:t>InspecTerra Inc.</a:t>
            </a:r>
            <a:br>
              <a:rPr lang="en-US" sz="1000" b="1" i="0" u="none" strike="noStrike" cap="none" dirty="0">
                <a:solidFill>
                  <a:srgbClr val="000000"/>
                </a:solidFill>
                <a:latin typeface="Calibri"/>
                <a:ea typeface="Calibri"/>
                <a:cs typeface="Calibri"/>
                <a:sym typeface="Calibri"/>
              </a:rPr>
            </a:br>
            <a:r>
              <a:rPr lang="en-US" sz="1000" b="1" i="0" u="none" strike="noStrike" cap="none" dirty="0">
                <a:solidFill>
                  <a:schemeClr val="lt1"/>
                </a:solidFill>
                <a:latin typeface="Calibri"/>
                <a:ea typeface="Calibri"/>
                <a:cs typeface="Calibri"/>
                <a:sym typeface="Calibri"/>
              </a:rPr>
              <a:t>Solution: 		</a:t>
            </a:r>
            <a:r>
              <a:rPr lang="en-CA" sz="1000" b="1" dirty="0">
                <a:solidFill>
                  <a:schemeClr val="lt1"/>
                </a:solidFill>
                <a:latin typeface="Calibri"/>
                <a:ea typeface="Calibri"/>
                <a:cs typeface="Calibri"/>
                <a:sym typeface="Calibri"/>
              </a:rPr>
              <a:t>Steel Infrastructure Corrosion Assessment Magnetic Method (</a:t>
            </a:r>
            <a:r>
              <a:rPr lang="en-CA" sz="1000" b="1" dirty="0" err="1">
                <a:solidFill>
                  <a:schemeClr val="lt1"/>
                </a:solidFill>
                <a:latin typeface="Calibri"/>
                <a:ea typeface="Calibri"/>
                <a:cs typeface="Calibri"/>
                <a:sym typeface="Calibri"/>
              </a:rPr>
              <a:t>iCAMM</a:t>
            </a:r>
            <a:r>
              <a:rPr lang="en-CA" sz="1000" b="1" dirty="0">
                <a:solidFill>
                  <a:schemeClr val="lt1"/>
                </a:solidFill>
                <a:latin typeface="Calibri"/>
                <a:ea typeface="Calibri"/>
                <a:cs typeface="Calibri"/>
                <a:sym typeface="Calibri"/>
              </a:rPr>
              <a:t>)</a:t>
            </a:r>
            <a:r>
              <a:rPr lang="en-US" sz="1000" b="1" i="0" u="none" strike="noStrike" cap="none" dirty="0" err="1">
                <a:solidFill>
                  <a:schemeClr val="lt1"/>
                </a:solidFill>
                <a:latin typeface="Calibri"/>
                <a:ea typeface="Calibri"/>
                <a:cs typeface="Calibri"/>
                <a:sym typeface="Calibri"/>
              </a:rPr>
              <a:t>ert</a:t>
            </a:r>
            <a:endParaRPr sz="1000" b="1" i="0" u="none" strike="noStrike" cap="none" dirty="0">
              <a:solidFill>
                <a:schemeClr val="lt1"/>
              </a:solidFill>
              <a:latin typeface="Calibri"/>
              <a:ea typeface="Calibri"/>
              <a:cs typeface="Calibri"/>
              <a:sym typeface="Calibri"/>
            </a:endParaRPr>
          </a:p>
          <a:p>
            <a:pPr lvl="0">
              <a:lnSpc>
                <a:spcPct val="115000"/>
              </a:lnSpc>
              <a:buClr>
                <a:schemeClr val="dk1"/>
              </a:buClr>
              <a:buSzPts val="1100"/>
            </a:pPr>
            <a:r>
              <a:rPr lang="en-US" sz="1000" b="1" i="0" u="none" strike="noStrike" cap="none" dirty="0">
                <a:solidFill>
                  <a:schemeClr val="lt1"/>
                </a:solidFill>
                <a:latin typeface="Calibri"/>
                <a:ea typeface="Calibri"/>
                <a:cs typeface="Calibri"/>
                <a:sym typeface="Calibri"/>
              </a:rPr>
              <a:t>Province/Country: 	</a:t>
            </a:r>
            <a:r>
              <a:rPr lang="en-US" sz="1000" b="1" dirty="0">
                <a:solidFill>
                  <a:schemeClr val="lt1"/>
                </a:solidFill>
                <a:latin typeface="Calibri"/>
                <a:ea typeface="Calibri"/>
                <a:cs typeface="Calibri"/>
                <a:sym typeface="Calibri"/>
              </a:rPr>
              <a:t>Ontario, Canada</a:t>
            </a:r>
            <a:endParaRPr sz="1000" b="1" i="0" u="none" strike="noStrike" cap="none" dirty="0">
              <a:solidFill>
                <a:schemeClr val="lt1"/>
              </a:solidFill>
              <a:latin typeface="Calibri"/>
              <a:ea typeface="Calibri"/>
              <a:cs typeface="Calibri"/>
              <a:sym typeface="Calibri"/>
            </a:endParaRPr>
          </a:p>
          <a:p>
            <a:pPr lvl="0">
              <a:buSzPts val="1200"/>
            </a:pPr>
            <a:r>
              <a:rPr lang="en-US" sz="1000" b="1" i="0" u="none" strike="noStrike" cap="none" dirty="0">
                <a:solidFill>
                  <a:schemeClr val="lt1"/>
                </a:solidFill>
                <a:latin typeface="Calibri"/>
                <a:ea typeface="Calibri"/>
                <a:cs typeface="Calibri"/>
                <a:sym typeface="Calibri"/>
              </a:rPr>
              <a:t>Website:		</a:t>
            </a:r>
            <a:r>
              <a:rPr lang="en-US" sz="1000" b="1" dirty="0">
                <a:solidFill>
                  <a:schemeClr val="lt1"/>
                </a:solidFill>
                <a:latin typeface="Calibri"/>
                <a:ea typeface="Calibri"/>
                <a:cs typeface="Calibri"/>
                <a:sym typeface="Calibri"/>
              </a:rPr>
              <a:t>www.inspecterra.com</a:t>
            </a:r>
            <a:endParaRPr sz="1000" b="1" i="0" u="none" strike="noStrike" cap="none" dirty="0">
              <a:solidFill>
                <a:srgbClr val="000000"/>
              </a:solidFill>
              <a:sym typeface="Arial"/>
            </a:endParaRPr>
          </a:p>
        </p:txBody>
      </p:sp>
      <p:sp>
        <p:nvSpPr>
          <p:cNvPr id="4" name="Footer Placeholder 3"/>
          <p:cNvSpPr>
            <a:spLocks noGrp="1"/>
          </p:cNvSpPr>
          <p:nvPr>
            <p:ph type="ftr" sz="quarter" idx="3"/>
          </p:nvPr>
        </p:nvSpPr>
        <p:spPr/>
        <p:txBody>
          <a:bodyPr/>
          <a:lstStyle/>
          <a:p>
            <a:r>
              <a:rPr lang="en-CA" dirty="0"/>
              <a:t>IDEaS CUAS 2024 Sandbox</a:t>
            </a:r>
          </a:p>
        </p:txBody>
      </p:sp>
      <p:sp>
        <p:nvSpPr>
          <p:cNvPr id="2" name="Google Shape;114;p1">
            <a:extLst>
              <a:ext uri="{FF2B5EF4-FFF2-40B4-BE49-F238E27FC236}">
                <a16:creationId xmlns:a16="http://schemas.microsoft.com/office/drawing/2014/main" id="{D2E15F81-D769-F54A-2C06-C94FDB8FDA6A}"/>
              </a:ext>
            </a:extLst>
          </p:cNvPr>
          <p:cNvSpPr txBox="1"/>
          <p:nvPr/>
        </p:nvSpPr>
        <p:spPr>
          <a:xfrm>
            <a:off x="181450" y="2676450"/>
            <a:ext cx="8738920" cy="1169511"/>
          </a:xfrm>
          <a:prstGeom prst="rect">
            <a:avLst/>
          </a:prstGeom>
          <a:noFill/>
          <a:ln w="9525" cap="flat" cmpd="sng">
            <a:solidFill>
              <a:srgbClr val="000000"/>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1" i="0" u="sng" strike="noStrike" cap="none" dirty="0">
                <a:solidFill>
                  <a:srgbClr val="000000"/>
                </a:solidFill>
                <a:latin typeface="Calibri"/>
                <a:ea typeface="Calibri"/>
                <a:cs typeface="Calibri"/>
                <a:sym typeface="Calibri"/>
              </a:rPr>
              <a:t>Solution description</a:t>
            </a:r>
            <a:r>
              <a:rPr lang="en-US" sz="1000" b="1" i="0" strike="noStrike" cap="none" dirty="0">
                <a:solidFill>
                  <a:srgbClr val="000000"/>
                </a:solidFill>
                <a:latin typeface="Calibri"/>
                <a:ea typeface="Calibri"/>
                <a:cs typeface="Calibri"/>
                <a:sym typeface="Calibri"/>
              </a:rPr>
              <a:t>: </a:t>
            </a:r>
            <a:r>
              <a:rPr lang="en-CA" sz="1000" dirty="0" err="1">
                <a:latin typeface="Calibri"/>
                <a:ea typeface="Calibri"/>
                <a:cs typeface="Calibri"/>
                <a:sym typeface="Calibri"/>
              </a:rPr>
              <a:t>iCAMM</a:t>
            </a:r>
            <a:r>
              <a:rPr lang="en-CA" sz="1000" dirty="0">
                <a:latin typeface="Calibri"/>
                <a:ea typeface="Calibri"/>
                <a:cs typeface="Calibri"/>
                <a:sym typeface="Calibri"/>
              </a:rPr>
              <a:t> (Infrastructure Corrosion Assessment Magnetic Method) is a non-destructive testing (NDT) method invented and developed by InspecTerra Inc. for the condition assessment of ferromagnetic objects. The inspection platform consists of an array of highly sensitive synchronized magnetic sensors mounted on a portable and hand movable device, as well as the associated signal processing and analysis software. The scanning device detects changes in the magnetic properties of ferromagnetic objects caused by discontinuities, such as corrosion and cracking (defects). The method is unaffected by environmental conditions, such as temperature or salinity, and can detect corrosion and defects under any type of (non-ferromagnetic) cover (e.g., paint, coating, insulation or water). This method can also be applied under water. The </a:t>
            </a:r>
            <a:r>
              <a:rPr lang="en-CA" sz="1000" dirty="0" err="1">
                <a:latin typeface="Calibri"/>
                <a:ea typeface="Calibri"/>
                <a:cs typeface="Calibri"/>
                <a:sym typeface="Calibri"/>
              </a:rPr>
              <a:t>iCAMM</a:t>
            </a:r>
            <a:r>
              <a:rPr lang="en-CA" sz="1000" dirty="0">
                <a:latin typeface="Calibri"/>
                <a:ea typeface="Calibri"/>
                <a:cs typeface="Calibri"/>
                <a:sym typeface="Calibri"/>
              </a:rPr>
              <a:t> technology has been successfully used in many projects for identifying and measuring the degree of corrosion (e.g., embedded steel reinforcement in concrete, steam boiler inspection, steel plate under water, etc.).</a:t>
            </a:r>
            <a:endParaRPr lang="en-US" sz="1000" b="1" i="0" strike="noStrike" cap="none" dirty="0">
              <a:solidFill>
                <a:srgbClr val="000000"/>
              </a:solidFill>
              <a:latin typeface="Calibri"/>
              <a:ea typeface="Calibri"/>
              <a:cs typeface="Calibri"/>
              <a:sym typeface="Calibri"/>
            </a:endParaRPr>
          </a:p>
        </p:txBody>
      </p:sp>
      <p:pic>
        <p:nvPicPr>
          <p:cNvPr id="5" name="Picture 4">
            <a:extLst>
              <a:ext uri="{FF2B5EF4-FFF2-40B4-BE49-F238E27FC236}">
                <a16:creationId xmlns:a16="http://schemas.microsoft.com/office/drawing/2014/main" id="{8481D75E-432E-9921-18AF-88A44FACEFD5}"/>
              </a:ext>
            </a:extLst>
          </p:cNvPr>
          <p:cNvPicPr>
            <a:picLocks noChangeAspect="1"/>
          </p:cNvPicPr>
          <p:nvPr/>
        </p:nvPicPr>
        <p:blipFill>
          <a:blip r:embed="rId3"/>
          <a:stretch>
            <a:fillRect/>
          </a:stretch>
        </p:blipFill>
        <p:spPr>
          <a:xfrm>
            <a:off x="1311966" y="3848079"/>
            <a:ext cx="6628778" cy="249937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4"/>
        <p:cNvGrpSpPr/>
        <p:nvPr/>
      </p:nvGrpSpPr>
      <p:grpSpPr>
        <a:xfrm>
          <a:off x="0" y="0"/>
          <a:ext cx="0" cy="0"/>
          <a:chOff x="0" y="0"/>
          <a:chExt cx="0" cy="0"/>
        </a:xfrm>
      </p:grpSpPr>
      <p:sp>
        <p:nvSpPr>
          <p:cNvPr id="9" name="Slide Number Placeholder 8"/>
          <p:cNvSpPr>
            <a:spLocks noGrp="1"/>
          </p:cNvSpPr>
          <p:nvPr>
            <p:ph type="sldNum" sz="quarter" idx="4"/>
          </p:nvPr>
        </p:nvSpPr>
        <p:spPr/>
        <p:txBody>
          <a:bodyPr/>
          <a:lstStyle/>
          <a:p>
            <a:fld id="{98D04B7E-04BC-4B99-BA45-EF748EC9B8F0}" type="slidenum">
              <a:rPr lang="en-CA" smtClean="0"/>
              <a:pPr/>
              <a:t>4</a:t>
            </a:fld>
            <a:endParaRPr lang="en-CA"/>
          </a:p>
        </p:txBody>
      </p:sp>
      <p:sp>
        <p:nvSpPr>
          <p:cNvPr id="52" name="Google Shape;52;p1"/>
          <p:cNvSpPr txBox="1"/>
          <p:nvPr/>
        </p:nvSpPr>
        <p:spPr>
          <a:xfrm>
            <a:off x="2293120" y="4723836"/>
            <a:ext cx="4515579" cy="474489"/>
          </a:xfrm>
          <a:prstGeom prst="rect">
            <a:avLst/>
          </a:prstGeom>
          <a:noFill/>
          <a:ln>
            <a:noFill/>
          </a:ln>
        </p:spPr>
        <p:txBody>
          <a:bodyPr spcFirstLastPara="1" wrap="square" lIns="0" tIns="12700" rIns="0" bIns="0" anchor="t" anchorCtr="0">
            <a:spAutoFit/>
          </a:bodyPr>
          <a:lstStyle/>
          <a:p>
            <a:pPr marL="12700" marR="0" lvl="0" indent="0" algn="ctr" rtl="0">
              <a:lnSpc>
                <a:spcPct val="100000"/>
              </a:lnSpc>
              <a:spcBef>
                <a:spcPts val="0"/>
              </a:spcBef>
              <a:spcAft>
                <a:spcPts val="0"/>
              </a:spcAft>
              <a:buClr>
                <a:srgbClr val="000000"/>
              </a:buClr>
              <a:buSzPts val="1000"/>
              <a:buFont typeface="Arial"/>
              <a:buNone/>
            </a:pPr>
            <a:r>
              <a:rPr lang="en-US" sz="1000" b="1" i="0" strike="noStrike" cap="none" dirty="0">
                <a:solidFill>
                  <a:srgbClr val="000000"/>
                </a:solidFill>
                <a:latin typeface="Calibri"/>
                <a:ea typeface="Calibri"/>
                <a:cs typeface="Calibri"/>
                <a:sym typeface="Calibri"/>
              </a:rPr>
              <a:t>Include at least one image in this area. </a:t>
            </a:r>
          </a:p>
          <a:p>
            <a:pPr marL="12700" marR="0" lvl="0" indent="0" algn="ctr" rtl="0">
              <a:lnSpc>
                <a:spcPct val="100000"/>
              </a:lnSpc>
              <a:spcBef>
                <a:spcPts val="0"/>
              </a:spcBef>
              <a:spcAft>
                <a:spcPts val="0"/>
              </a:spcAft>
              <a:buClr>
                <a:srgbClr val="000000"/>
              </a:buClr>
              <a:buSzPts val="1000"/>
              <a:buFont typeface="Arial"/>
              <a:buNone/>
            </a:pPr>
            <a:endParaRPr lang="en-US" sz="1000" b="1" dirty="0">
              <a:latin typeface="Calibri"/>
              <a:ea typeface="Calibri"/>
              <a:cs typeface="Calibri"/>
              <a:sym typeface="Calibri"/>
            </a:endParaRPr>
          </a:p>
          <a:p>
            <a:pPr marL="12700" marR="0" lvl="0" indent="0" algn="ctr" rtl="0">
              <a:lnSpc>
                <a:spcPct val="100000"/>
              </a:lnSpc>
              <a:spcBef>
                <a:spcPts val="0"/>
              </a:spcBef>
              <a:spcAft>
                <a:spcPts val="0"/>
              </a:spcAft>
              <a:buClr>
                <a:srgbClr val="000000"/>
              </a:buClr>
              <a:buSzPts val="1000"/>
              <a:buFont typeface="Arial"/>
              <a:buNone/>
            </a:pPr>
            <a:r>
              <a:rPr lang="en-US" sz="1000" b="1" i="0" strike="noStrike" cap="none" dirty="0">
                <a:solidFill>
                  <a:srgbClr val="000000"/>
                </a:solidFill>
                <a:latin typeface="Calibri"/>
                <a:ea typeface="Calibri"/>
                <a:cs typeface="Calibri"/>
                <a:sym typeface="Calibri"/>
              </a:rPr>
              <a:t>DO NOT insert videos or animations</a:t>
            </a:r>
            <a:endParaRPr sz="1000" b="0" i="0" strike="noStrike" cap="none" dirty="0">
              <a:solidFill>
                <a:srgbClr val="000000"/>
              </a:solidFill>
              <a:latin typeface="Calibri"/>
              <a:ea typeface="Calibri"/>
              <a:cs typeface="Calibri"/>
              <a:sym typeface="Calibri"/>
            </a:endParaRPr>
          </a:p>
        </p:txBody>
      </p:sp>
      <p:sp>
        <p:nvSpPr>
          <p:cNvPr id="113" name="Google Shape;113;p1"/>
          <p:cNvSpPr txBox="1"/>
          <p:nvPr/>
        </p:nvSpPr>
        <p:spPr>
          <a:xfrm>
            <a:off x="181460" y="1559414"/>
            <a:ext cx="8738920" cy="1015622"/>
          </a:xfrm>
          <a:prstGeom prst="rect">
            <a:avLst/>
          </a:prstGeom>
          <a:noFill/>
          <a:ln w="9525" cap="flat" cmpd="sng">
            <a:solidFill>
              <a:srgbClr val="000000"/>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000" b="1" i="0" u="sng" strike="noStrike" cap="none" dirty="0">
                <a:solidFill>
                  <a:schemeClr val="dk1"/>
                </a:solidFill>
                <a:latin typeface="Calibri"/>
                <a:ea typeface="Calibri"/>
                <a:cs typeface="Calibri"/>
                <a:sym typeface="Calibri"/>
              </a:rPr>
              <a:t>Company description</a:t>
            </a:r>
            <a:r>
              <a:rPr lang="en-US" sz="1000" i="0" strike="noStrike" cap="none" dirty="0">
                <a:solidFill>
                  <a:schemeClr val="dk1"/>
                </a:solidFill>
                <a:latin typeface="Calibri"/>
                <a:ea typeface="Calibri"/>
                <a:cs typeface="Calibri"/>
                <a:sym typeface="Calibri"/>
              </a:rPr>
              <a:t>:</a:t>
            </a:r>
            <a:r>
              <a:rPr lang="en-US" sz="1000" i="0" u="sng" strike="noStrike" cap="none" dirty="0">
                <a:solidFill>
                  <a:schemeClr val="dk1"/>
                </a:solidFill>
                <a:latin typeface="Calibri"/>
                <a:ea typeface="Calibri"/>
                <a:cs typeface="Calibri"/>
                <a:sym typeface="Calibri"/>
              </a:rPr>
              <a:t> </a:t>
            </a:r>
            <a:endParaRPr sz="1000" i="0" u="sng"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endParaRPr lang="en-CA" sz="100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endParaRPr lang="en-CA" sz="100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endParaRPr lang="en-CA" sz="100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endParaRPr lang="en-CA" sz="100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endParaRPr sz="1000" i="0" u="none" strike="noStrike" cap="none" dirty="0">
              <a:solidFill>
                <a:srgbClr val="000000"/>
              </a:solidFill>
              <a:latin typeface="Calibri"/>
              <a:ea typeface="Calibri"/>
              <a:cs typeface="Calibri"/>
              <a:sym typeface="Calibri"/>
            </a:endParaRPr>
          </a:p>
        </p:txBody>
      </p:sp>
      <p:sp>
        <p:nvSpPr>
          <p:cNvPr id="114" name="Google Shape;114;p1"/>
          <p:cNvSpPr txBox="1"/>
          <p:nvPr/>
        </p:nvSpPr>
        <p:spPr>
          <a:xfrm>
            <a:off x="181450" y="2625080"/>
            <a:ext cx="8738920" cy="1169511"/>
          </a:xfrm>
          <a:prstGeom prst="rect">
            <a:avLst/>
          </a:prstGeom>
          <a:noFill/>
          <a:ln w="9525" cap="flat" cmpd="sng">
            <a:solidFill>
              <a:srgbClr val="000000"/>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1" i="0" u="sng" strike="noStrike" cap="none" dirty="0">
                <a:solidFill>
                  <a:srgbClr val="000000"/>
                </a:solidFill>
                <a:latin typeface="Calibri"/>
                <a:ea typeface="Calibri"/>
                <a:cs typeface="Calibri"/>
                <a:sym typeface="Calibri"/>
              </a:rPr>
              <a:t>Solution description</a:t>
            </a:r>
            <a:r>
              <a:rPr lang="en-US" sz="1000" i="0" strike="noStrike" cap="none" dirty="0">
                <a:solidFill>
                  <a:srgbClr val="000000"/>
                </a:solidFill>
                <a:latin typeface="Calibri"/>
                <a:ea typeface="Calibri"/>
                <a:cs typeface="Calibri"/>
                <a:sym typeface="Calibri"/>
              </a:rPr>
              <a:t>: </a:t>
            </a:r>
          </a:p>
          <a:p>
            <a:pPr marL="0" marR="0" lvl="0" indent="0" algn="l" rtl="0">
              <a:lnSpc>
                <a:spcPct val="100000"/>
              </a:lnSpc>
              <a:spcBef>
                <a:spcPts val="0"/>
              </a:spcBef>
              <a:spcAft>
                <a:spcPts val="0"/>
              </a:spcAft>
              <a:buClr>
                <a:srgbClr val="000000"/>
              </a:buClr>
              <a:buSzPts val="1000"/>
              <a:buFont typeface="Arial"/>
              <a:buNone/>
            </a:pPr>
            <a:endParaRPr lang="en-US" sz="100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i="0"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i="0"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i="0" strike="noStrike" cap="none" dirty="0">
              <a:solidFill>
                <a:srgbClr val="000000"/>
              </a:solidFill>
              <a:latin typeface="Calibri"/>
              <a:ea typeface="Calibri"/>
              <a:cs typeface="Calibri"/>
              <a:sym typeface="Calibri"/>
            </a:endParaRPr>
          </a:p>
        </p:txBody>
      </p:sp>
      <p:sp>
        <p:nvSpPr>
          <p:cNvPr id="115" name="Google Shape;115;p1"/>
          <p:cNvSpPr/>
          <p:nvPr/>
        </p:nvSpPr>
        <p:spPr>
          <a:xfrm>
            <a:off x="181450" y="786076"/>
            <a:ext cx="6741073" cy="736951"/>
          </a:xfrm>
          <a:prstGeom prst="rect">
            <a:avLst/>
          </a:prstGeom>
          <a:solidFill>
            <a:srgbClr val="601F5B"/>
          </a:solidFill>
          <a:ln w="9525" cap="flat" cmpd="sng">
            <a:solidFill>
              <a:srgbClr val="00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200"/>
              <a:buFont typeface="Arial"/>
              <a:buNone/>
              <a:tabLst>
                <a:tab pos="1163638" algn="l"/>
              </a:tabLst>
            </a:pPr>
            <a:r>
              <a:rPr lang="en-US" sz="1000" b="1" i="0" u="none" strike="noStrike" cap="none" dirty="0">
                <a:solidFill>
                  <a:srgbClr val="FFFFFF"/>
                </a:solidFill>
                <a:latin typeface="Calibri"/>
                <a:ea typeface="Calibri"/>
                <a:cs typeface="Calibri"/>
                <a:sym typeface="Calibri"/>
              </a:rPr>
              <a:t>Company: 	insert</a:t>
            </a:r>
            <a:br>
              <a:rPr lang="en-US" sz="1000" b="1" i="0" u="none" strike="noStrike" cap="none" dirty="0">
                <a:solidFill>
                  <a:srgbClr val="000000"/>
                </a:solidFill>
                <a:latin typeface="Calibri"/>
                <a:ea typeface="Calibri"/>
                <a:cs typeface="Calibri"/>
                <a:sym typeface="Calibri"/>
              </a:rPr>
            </a:br>
            <a:r>
              <a:rPr lang="en-US" sz="1000" b="1" i="0" u="none" strike="noStrike" cap="none" dirty="0">
                <a:solidFill>
                  <a:schemeClr val="lt1"/>
                </a:solidFill>
                <a:latin typeface="Calibri"/>
                <a:ea typeface="Calibri"/>
                <a:cs typeface="Calibri"/>
                <a:sym typeface="Calibri"/>
              </a:rPr>
              <a:t>Solution: 	insert</a:t>
            </a:r>
            <a:endParaRPr sz="1000" b="1" i="0" u="none" strike="noStrike" cap="none" dirty="0">
              <a:solidFill>
                <a:schemeClr val="lt1"/>
              </a:solidFill>
              <a:latin typeface="Calibri"/>
              <a:ea typeface="Calibri"/>
              <a:cs typeface="Calibri"/>
              <a:sym typeface="Calibri"/>
            </a:endParaRPr>
          </a:p>
          <a:p>
            <a:pPr>
              <a:buSzPts val="1200"/>
              <a:tabLst>
                <a:tab pos="1163638" algn="l"/>
              </a:tabLst>
            </a:pPr>
            <a:r>
              <a:rPr lang="en-US" sz="1000" b="1" dirty="0">
                <a:solidFill>
                  <a:srgbClr val="FFFFFF"/>
                </a:solidFill>
                <a:latin typeface="Calibri"/>
                <a:ea typeface="Calibri"/>
                <a:cs typeface="Calibri"/>
                <a:sym typeface="Calibri"/>
              </a:rPr>
              <a:t>Province/Country: 	insert</a:t>
            </a:r>
            <a:endParaRPr sz="1000" b="1" dirty="0">
              <a:solidFill>
                <a:srgbClr val="FFFFFF"/>
              </a:solidFill>
              <a:latin typeface="Calibri"/>
              <a:ea typeface="Calibri"/>
              <a:cs typeface="Calibri"/>
              <a:sym typeface="Calibri"/>
            </a:endParaRPr>
          </a:p>
          <a:p>
            <a:pPr>
              <a:buSzPts val="1200"/>
              <a:tabLst>
                <a:tab pos="1163638" algn="l"/>
              </a:tabLst>
            </a:pPr>
            <a:r>
              <a:rPr lang="en-US" sz="1000" b="1" dirty="0">
                <a:solidFill>
                  <a:srgbClr val="FFFFFF"/>
                </a:solidFill>
                <a:latin typeface="Calibri"/>
                <a:ea typeface="Calibri"/>
                <a:cs typeface="Calibri"/>
                <a:sym typeface="Calibri"/>
              </a:rPr>
              <a:t>Website:	insert</a:t>
            </a:r>
            <a:endParaRPr sz="1000" b="1" dirty="0">
              <a:solidFill>
                <a:srgbClr val="FFFFFF"/>
              </a:solidFill>
              <a:latin typeface="Calibri"/>
              <a:ea typeface="Calibri"/>
              <a:cs typeface="Calibri"/>
            </a:endParaRPr>
          </a:p>
        </p:txBody>
      </p:sp>
      <p:sp>
        <p:nvSpPr>
          <p:cNvPr id="4" name="Footer Placeholder 3"/>
          <p:cNvSpPr>
            <a:spLocks noGrp="1"/>
          </p:cNvSpPr>
          <p:nvPr>
            <p:ph type="ftr" sz="quarter" idx="3"/>
          </p:nvPr>
        </p:nvSpPr>
        <p:spPr/>
        <p:txBody>
          <a:bodyPr/>
          <a:lstStyle/>
          <a:p>
            <a:r>
              <a:rPr lang="en-CA" dirty="0"/>
              <a:t>IDEaS CUAS 2024 Sandbox</a:t>
            </a:r>
          </a:p>
        </p:txBody>
      </p:sp>
    </p:spTree>
    <p:extLst>
      <p:ext uri="{BB962C8B-B14F-4D97-AF65-F5344CB8AC3E}">
        <p14:creationId xmlns:p14="http://schemas.microsoft.com/office/powerpoint/2010/main" val="3489972222"/>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FFF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791</TotalTime>
  <Words>706</Words>
  <Application>Microsoft Office PowerPoint</Application>
  <PresentationFormat>On-screen Show (4:3)</PresentationFormat>
  <Paragraphs>57</Paragraphs>
  <Slides>4</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PowerPoint Presentation</vt:lpstr>
      <vt:lpstr>Instructions</vt:lpstr>
      <vt:lpstr>EXAMPLE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Counter UAS Sandbox Participant Synopsis</dc:title>
  <dc:creator>Hughes TF@ADM(DRDC) DRDIO@Ottawa-Hull</dc:creator>
  <cp:lastModifiedBy>McCoy LA@ADM(DRDC) DRDIO@Defence365</cp:lastModifiedBy>
  <cp:revision>39</cp:revision>
  <dcterms:created xsi:type="dcterms:W3CDTF">2022-07-06T15:25:32Z</dcterms:created>
  <dcterms:modified xsi:type="dcterms:W3CDTF">2023-07-20T20:13:56Z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2022-07-03T00:00:00Z</vt:filetime>
  </property>
  <property fmtid="{D5CDD505-2E9C-101B-9397-08002B2CF9AE}" pid="3" name="LastSaved">
    <vt:filetime>2022-07-06T00:00:00Z</vt:filetime>
  </property>
  <property fmtid="{D5CDD505-2E9C-101B-9397-08002B2CF9AE}" pid="4" name="Producer">
    <vt:lpwstr>macOS Version 12.4 (Build 21F79) Quartz PDFContext</vt:lpwstr>
  </property>
</Properties>
</file>