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59" r:id="rId3"/>
    <p:sldId id="260" r:id="rId4"/>
    <p:sldId id="266" r:id="rId5"/>
    <p:sldId id="267" r:id="rId6"/>
    <p:sldId id="263" r:id="rId7"/>
    <p:sldId id="272" r:id="rId8"/>
    <p:sldId id="268" r:id="rId9"/>
    <p:sldId id="269" r:id="rId10"/>
    <p:sldId id="270" r:id="rId11"/>
    <p:sldId id="274" r:id="rId12"/>
    <p:sldId id="284" r:id="rId13"/>
    <p:sldId id="276" r:id="rId14"/>
    <p:sldId id="275" r:id="rId15"/>
    <p:sldId id="273" r:id="rId16"/>
    <p:sldId id="277" r:id="rId17"/>
    <p:sldId id="280" r:id="rId18"/>
    <p:sldId id="282" r:id="rId19"/>
    <p:sldId id="279" r:id="rId20"/>
    <p:sldId id="281" r:id="rId21"/>
    <p:sldId id="283"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ir.SJ" initials="B" lastIdx="19" clrIdx="0">
    <p:extLst>
      <p:ext uri="{19B8F6BF-5375-455C-9EA6-DF929625EA0E}">
        <p15:presenceInfo xmlns:p15="http://schemas.microsoft.com/office/powerpoint/2012/main" userId="Blair.SJ" providerId="None"/>
      </p:ext>
    </p:extLst>
  </p:cmAuthor>
  <p:cmAuthor id="2" name="fournier.e" initials="f" lastIdx="1" clrIdx="1">
    <p:extLst>
      <p:ext uri="{19B8F6BF-5375-455C-9EA6-DF929625EA0E}">
        <p15:presenceInfo xmlns:p15="http://schemas.microsoft.com/office/powerpoint/2012/main" userId="fournie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15C"/>
    <a:srgbClr val="51224F"/>
    <a:srgbClr val="25D5B3"/>
    <a:srgbClr val="F67695"/>
    <a:srgbClr val="F7A618"/>
    <a:srgbClr val="0EBBD8"/>
    <a:srgbClr val="FD8368"/>
    <a:srgbClr val="019EE3"/>
    <a:srgbClr val="646566"/>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256" autoAdjust="0"/>
    <p:restoredTop sz="26154" autoAdjust="0"/>
  </p:normalViewPr>
  <p:slideViewPr>
    <p:cSldViewPr snapToGrid="0" snapToObjects="1">
      <p:cViewPr varScale="1">
        <p:scale>
          <a:sx n="18" d="100"/>
          <a:sy n="18" d="100"/>
        </p:scale>
        <p:origin x="2528" y="32"/>
      </p:cViewPr>
      <p:guideLst/>
    </p:cSldViewPr>
  </p:slideViewPr>
  <p:outlineViewPr>
    <p:cViewPr>
      <p:scale>
        <a:sx n="33" d="100"/>
        <a:sy n="33" d="100"/>
      </p:scale>
      <p:origin x="0" y="-2220"/>
    </p:cViewPr>
  </p:outlineViewPr>
  <p:notesTextViewPr>
    <p:cViewPr>
      <p:scale>
        <a:sx n="125" d="100"/>
        <a:sy n="125" d="100"/>
      </p:scale>
      <p:origin x="0" y="-83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E3C13-A1C0-0548-84C6-FDDDAEC9FF4A}"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5855D-F8D4-7E4A-9AC4-68EBFCBEA5C3}" type="slidenum">
              <a:rPr lang="en-US" smtClean="0"/>
              <a:t>‹#›</a:t>
            </a:fld>
            <a:endParaRPr lang="en-US"/>
          </a:p>
        </p:txBody>
      </p:sp>
    </p:spTree>
    <p:extLst>
      <p:ext uri="{BB962C8B-B14F-4D97-AF65-F5344CB8AC3E}">
        <p14:creationId xmlns:p14="http://schemas.microsoft.com/office/powerpoint/2010/main" val="125393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Arial"/>
                <a:ea typeface="ＭＳ Ｐゴシック" charset="0"/>
                <a:cs typeface="ＭＳ Ｐゴシック" charset="0"/>
              </a:rPr>
              <a:t>Introduction…. (include a bit</a:t>
            </a:r>
            <a:r>
              <a:rPr lang="en-CA" sz="1200" kern="1200" baseline="0" dirty="0">
                <a:solidFill>
                  <a:schemeClr val="tx1"/>
                </a:solidFill>
                <a:effectLst/>
                <a:latin typeface="Arial"/>
                <a:ea typeface="ＭＳ Ｐゴシック" charset="0"/>
                <a:cs typeface="ＭＳ Ｐゴシック" charset="0"/>
              </a:rPr>
              <a:t> about yourself, the speaker)</a:t>
            </a:r>
            <a:endParaRPr lang="en-CA" sz="1200" kern="1200" dirty="0">
              <a:solidFill>
                <a:schemeClr val="tx1"/>
              </a:solidFill>
              <a:effectLst/>
              <a:latin typeface="Arial"/>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Arial"/>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Arial"/>
                <a:ea typeface="ＭＳ Ｐゴシック" charset="0"/>
                <a:cs typeface="ＭＳ Ｐゴシック" charset="0"/>
              </a:rPr>
              <a:t>Innovation</a:t>
            </a:r>
            <a:r>
              <a:rPr lang="en-CA" sz="1200" kern="1200" baseline="0" dirty="0">
                <a:solidFill>
                  <a:schemeClr val="tx1"/>
                </a:solidFill>
                <a:effectLst/>
                <a:latin typeface="Arial"/>
                <a:ea typeface="ＭＳ Ｐゴシック" charset="0"/>
                <a:cs typeface="ＭＳ Ｐゴシック" charset="0"/>
              </a:rPr>
              <a:t> for Defence Excellence and Security (</a:t>
            </a:r>
            <a:r>
              <a:rPr lang="en-CA" sz="1200" kern="1200" dirty="0" err="1">
                <a:solidFill>
                  <a:schemeClr val="tx1"/>
                </a:solidFill>
                <a:effectLst/>
                <a:latin typeface="Arial"/>
                <a:ea typeface="ＭＳ Ｐゴシック" charset="0"/>
                <a:cs typeface="ＭＳ Ｐゴシック" charset="0"/>
              </a:rPr>
              <a:t>IDEaS</a:t>
            </a:r>
            <a:r>
              <a:rPr lang="en-CA" sz="1200" kern="1200" dirty="0">
                <a:solidFill>
                  <a:schemeClr val="tx1"/>
                </a:solidFill>
                <a:effectLst/>
                <a:latin typeface="Arial"/>
                <a:ea typeface="ＭＳ Ｐゴシック" charset="0"/>
                <a:cs typeface="ＭＳ Ｐゴシック" charset="0"/>
              </a:rPr>
              <a:t>) is the Department</a:t>
            </a:r>
            <a:r>
              <a:rPr lang="en-CA" sz="1200" kern="1200" baseline="0" dirty="0">
                <a:solidFill>
                  <a:schemeClr val="tx1"/>
                </a:solidFill>
                <a:effectLst/>
                <a:latin typeface="Arial"/>
                <a:ea typeface="ＭＳ Ｐゴシック" charset="0"/>
                <a:cs typeface="ＭＳ Ｐゴシック" charset="0"/>
              </a:rPr>
              <a:t> of National Defence (DND) and the Canadian Armed Force</a:t>
            </a:r>
            <a:r>
              <a:rPr lang="en-CA" sz="1200" kern="1200" dirty="0">
                <a:solidFill>
                  <a:schemeClr val="tx1"/>
                </a:solidFill>
                <a:effectLst/>
                <a:latin typeface="Arial"/>
                <a:ea typeface="ＭＳ Ｐゴシック" charset="0"/>
                <a:cs typeface="ＭＳ Ｐゴシック" charset="0"/>
              </a:rPr>
              <a:t>s (CAF)</a:t>
            </a:r>
            <a:r>
              <a:rPr lang="en-CA" sz="1200" kern="1200" baseline="0" dirty="0">
                <a:solidFill>
                  <a:schemeClr val="tx1"/>
                </a:solidFill>
                <a:effectLst/>
                <a:latin typeface="Arial"/>
                <a:ea typeface="ＭＳ Ｐゴシック" charset="0"/>
                <a:cs typeface="ＭＳ Ｐゴシック" charset="0"/>
              </a:rPr>
              <a:t> </a:t>
            </a:r>
            <a:r>
              <a:rPr lang="en-CA" sz="1200" kern="1200" dirty="0">
                <a:solidFill>
                  <a:schemeClr val="tx1"/>
                </a:solidFill>
                <a:effectLst/>
                <a:latin typeface="Arial"/>
                <a:ea typeface="ＭＳ Ｐゴシック" charset="0"/>
                <a:cs typeface="ＭＳ Ｐゴシック" charset="0"/>
              </a:rPr>
              <a:t>access to innovation program.</a:t>
            </a:r>
            <a:r>
              <a:rPr lang="en-CA" sz="1200" kern="1200" baseline="0" dirty="0">
                <a:solidFill>
                  <a:schemeClr val="tx1"/>
                </a:solidFill>
                <a:effectLst/>
                <a:latin typeface="Arial"/>
                <a:ea typeface="ＭＳ Ｐゴシック" charset="0"/>
                <a:cs typeface="ＭＳ Ｐゴシック" charset="0"/>
              </a:rPr>
              <a:t>  It transforms defence and security c</a:t>
            </a:r>
            <a:r>
              <a:rPr lang="en-CA" sz="1200" kern="1200" dirty="0">
                <a:solidFill>
                  <a:schemeClr val="tx1"/>
                </a:solidFill>
                <a:effectLst/>
                <a:latin typeface="Arial"/>
                <a:ea typeface="ＭＳ Ｐゴシック" charset="0"/>
                <a:cs typeface="ＭＳ Ｐゴシック" charset="0"/>
              </a:rPr>
              <a:t>hallenges being faced by the various partners in DND/CAF like the Air Force, the Navy, Army,</a:t>
            </a:r>
            <a:r>
              <a:rPr lang="en-CA" sz="1200" kern="1200" baseline="0" dirty="0">
                <a:solidFill>
                  <a:schemeClr val="tx1"/>
                </a:solidFill>
                <a:effectLst/>
                <a:latin typeface="Arial"/>
                <a:ea typeface="ＭＳ Ｐゴシック" charset="0"/>
                <a:cs typeface="ＭＳ Ｐゴシック" charset="0"/>
              </a:rPr>
              <a:t> special forces and others into innovative solutions to improve Canada’s defence capabilities.</a:t>
            </a:r>
            <a:endParaRPr lang="en-CA" sz="1200" kern="1200" dirty="0">
              <a:solidFill>
                <a:schemeClr val="tx1"/>
              </a:solidFill>
              <a:effectLst/>
              <a:latin typeface="Arial"/>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1</a:t>
            </a:fld>
            <a:endParaRPr lang="en-US"/>
          </a:p>
        </p:txBody>
      </p:sp>
    </p:spTree>
    <p:extLst>
      <p:ext uri="{BB962C8B-B14F-4D97-AF65-F5344CB8AC3E}">
        <p14:creationId xmlns:p14="http://schemas.microsoft.com/office/powerpoint/2010/main" val="108057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Being</a:t>
            </a:r>
            <a:r>
              <a:rPr lang="en-CA" sz="1200" kern="1200" baseline="0" dirty="0">
                <a:solidFill>
                  <a:schemeClr val="tx1"/>
                </a:solidFill>
                <a:effectLst/>
                <a:latin typeface="+mn-lt"/>
                <a:ea typeface="+mn-ea"/>
                <a:cs typeface="+mn-cs"/>
              </a:rPr>
              <a:t> an innovation program, </a:t>
            </a:r>
            <a:r>
              <a:rPr lang="en-CA" sz="1200" kern="1200" baseline="0" dirty="0" err="1">
                <a:solidFill>
                  <a:schemeClr val="tx1"/>
                </a:solidFill>
                <a:effectLst/>
                <a:latin typeface="+mn-lt"/>
                <a:ea typeface="+mn-ea"/>
                <a:cs typeface="+mn-cs"/>
              </a:rPr>
              <a:t>IDEaS</a:t>
            </a:r>
            <a:r>
              <a:rPr lang="en-CA" sz="1200" kern="1200" baseline="0" dirty="0">
                <a:solidFill>
                  <a:schemeClr val="tx1"/>
                </a:solidFill>
                <a:effectLst/>
                <a:latin typeface="+mn-lt"/>
                <a:ea typeface="+mn-ea"/>
                <a:cs typeface="+mn-cs"/>
              </a:rPr>
              <a:t> has to be responsive to the current and future needs of the CAF. When the COVID-19 pandemic hit, </a:t>
            </a:r>
            <a:r>
              <a:rPr lang="en-CA" sz="1200" kern="1200" dirty="0">
                <a:solidFill>
                  <a:schemeClr val="tx1"/>
                </a:solidFill>
                <a:effectLst/>
                <a:latin typeface="+mn-lt"/>
                <a:ea typeface="+mn-ea"/>
                <a:cs typeface="+mn-cs"/>
              </a:rPr>
              <a:t>we were </a:t>
            </a:r>
            <a:r>
              <a:rPr lang="en-CA" sz="1200" kern="1200" baseline="0" dirty="0">
                <a:solidFill>
                  <a:schemeClr val="tx1"/>
                </a:solidFill>
                <a:effectLst/>
                <a:latin typeface="+mn-lt"/>
                <a:ea typeface="+mn-ea"/>
                <a:cs typeface="+mn-cs"/>
              </a:rPr>
              <a:t>able to pivot and </a:t>
            </a:r>
            <a:r>
              <a:rPr lang="en-CA" sz="1200" kern="1200" dirty="0">
                <a:solidFill>
                  <a:schemeClr val="tx1"/>
                </a:solidFill>
                <a:effectLst/>
                <a:latin typeface="+mn-lt"/>
                <a:ea typeface="+mn-ea"/>
                <a:cs typeface="+mn-cs"/>
              </a:rPr>
              <a:t>participate to the battle against COVID using the tools available</a:t>
            </a:r>
            <a:r>
              <a:rPr lang="en-CA" sz="1200" kern="1200" baseline="0" dirty="0">
                <a:solidFill>
                  <a:schemeClr val="tx1"/>
                </a:solidFill>
                <a:effectLst/>
                <a:latin typeface="+mn-lt"/>
                <a:ea typeface="+mn-ea"/>
                <a:cs typeface="+mn-cs"/>
              </a:rPr>
              <a:t> to us.</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Working with the</a:t>
            </a:r>
            <a:r>
              <a:rPr lang="en-CA" sz="1200" kern="1200" baseline="0" dirty="0">
                <a:solidFill>
                  <a:schemeClr val="tx1"/>
                </a:solidFill>
                <a:effectLst/>
                <a:latin typeface="+mn-lt"/>
                <a:ea typeface="+mn-ea"/>
                <a:cs typeface="+mn-cs"/>
              </a:rPr>
              <a:t> National Research Council</a:t>
            </a:r>
            <a:r>
              <a:rPr lang="en-CA" sz="1200" kern="1200" dirty="0">
                <a:solidFill>
                  <a:schemeClr val="tx1"/>
                </a:solidFill>
                <a:effectLst/>
                <a:latin typeface="+mn-lt"/>
                <a:ea typeface="+mn-ea"/>
                <a:cs typeface="+mn-cs"/>
              </a:rPr>
              <a:t>, Health Canada and the Public Health Agency of Canada, we identified several promising technologies from Canadian innovators. The research</a:t>
            </a:r>
            <a:r>
              <a:rPr lang="en-CA" sz="1200" kern="1200" baseline="0" dirty="0">
                <a:solidFill>
                  <a:schemeClr val="tx1"/>
                </a:solidFill>
                <a:effectLst/>
                <a:latin typeface="+mn-lt"/>
                <a:ea typeface="+mn-ea"/>
                <a:cs typeface="+mn-cs"/>
              </a:rPr>
              <a:t> focused on </a:t>
            </a:r>
            <a:r>
              <a:rPr lang="en-CA" sz="1200" kern="1200" dirty="0">
                <a:solidFill>
                  <a:schemeClr val="tx1"/>
                </a:solidFill>
                <a:effectLst/>
                <a:latin typeface="+mn-lt"/>
                <a:ea typeface="+mn-ea"/>
                <a:cs typeface="+mn-cs"/>
              </a:rPr>
              <a:t>decontamination research, advanced ventilators, and new fast test kits</a:t>
            </a:r>
            <a:r>
              <a:rPr lang="en-CA" sz="1200" kern="1200" baseline="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Arial"/>
              <a:ea typeface="ＭＳ Ｐゴシック" charset="0"/>
              <a:cs typeface="ＭＳ Ｐゴシック" charset="0"/>
            </a:endParaRPr>
          </a:p>
          <a:p>
            <a:r>
              <a:rPr lang="en-US" sz="1200" kern="1200" dirty="0">
                <a:solidFill>
                  <a:schemeClr val="tx1"/>
                </a:solidFill>
                <a:effectLst/>
                <a:latin typeface="Arial"/>
                <a:ea typeface="ＭＳ Ｐゴシック" charset="0"/>
                <a:cs typeface="ＭＳ Ｐゴシック" charset="0"/>
              </a:rPr>
              <a:t>As part of the larger pan-government pandemic response, the IDEaS program launched four COVID-19 specific challenges in May and June 2020. The challenges focused on:</a:t>
            </a:r>
            <a:endParaRPr lang="en-CA" sz="1200" kern="1200" dirty="0">
              <a:solidFill>
                <a:schemeClr val="tx1"/>
              </a:solidFill>
              <a:effectLst/>
              <a:latin typeface="Arial"/>
              <a:ea typeface="ＭＳ Ｐゴシック" charset="0"/>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Arial"/>
                <a:ea typeface="ＭＳ Ｐゴシック" charset="0"/>
                <a:cs typeface="ＭＳ Ｐゴシック" charset="0"/>
              </a:rPr>
              <a:t>Early detection and community-based surveillance of outbreaks to permit rapid decision-making;</a:t>
            </a:r>
            <a:endParaRPr lang="en-CA" sz="1200" kern="1200" dirty="0">
              <a:solidFill>
                <a:schemeClr val="tx1"/>
              </a:solidFill>
              <a:effectLst/>
              <a:latin typeface="Arial"/>
              <a:ea typeface="ＭＳ Ｐゴシック" charset="0"/>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Arial"/>
                <a:ea typeface="ＭＳ Ｐゴシック" charset="0"/>
                <a:cs typeface="ＭＳ Ｐゴシック" charset="0"/>
              </a:rPr>
              <a:t>Finding ways to sanitize personal protective equipment for re-use;</a:t>
            </a:r>
            <a:endParaRPr lang="en-CA" sz="1200" kern="1200" dirty="0">
              <a:solidFill>
                <a:schemeClr val="tx1"/>
              </a:solidFill>
              <a:effectLst/>
              <a:latin typeface="Arial"/>
              <a:ea typeface="ＭＳ Ｐゴシック" charset="0"/>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Arial"/>
                <a:ea typeface="ＭＳ Ｐゴシック" charset="0"/>
                <a:cs typeface="ＭＳ Ｐゴシック" charset="0"/>
              </a:rPr>
              <a:t>Sanitizing sensitive equipment and workspaces; and</a:t>
            </a:r>
            <a:endParaRPr lang="en-CA" sz="1200" kern="1200" dirty="0">
              <a:solidFill>
                <a:schemeClr val="tx1"/>
              </a:solidFill>
              <a:effectLst/>
              <a:latin typeface="Arial"/>
              <a:ea typeface="ＭＳ Ｐゴシック" charset="0"/>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Arial"/>
                <a:ea typeface="ＭＳ Ｐゴシック" charset="0"/>
                <a:cs typeface="ＭＳ Ｐゴシック" charset="0"/>
              </a:rPr>
              <a:t>Identifying and treating moral trauma in frontline workers.  </a:t>
            </a:r>
            <a:endParaRPr lang="en-CA" sz="1200" kern="1200" dirty="0">
              <a:solidFill>
                <a:schemeClr val="tx1"/>
              </a:solidFill>
              <a:effectLst/>
              <a:latin typeface="Arial"/>
              <a:ea typeface="ＭＳ Ｐゴシック" charset="0"/>
              <a:cs typeface="ＭＳ Ｐゴシック" charset="0"/>
            </a:endParaRPr>
          </a:p>
          <a:p>
            <a:r>
              <a:rPr lang="en-US" sz="1200" kern="1200" dirty="0">
                <a:solidFill>
                  <a:schemeClr val="tx1"/>
                </a:solidFill>
                <a:effectLst/>
                <a:latin typeface="Arial"/>
                <a:ea typeface="ＭＳ Ｐゴシック" charset="0"/>
                <a:cs typeface="ＭＳ Ｐゴシック" charset="0"/>
              </a:rPr>
              <a:t> </a:t>
            </a:r>
            <a:endParaRPr lang="en-CA" sz="1200" kern="1200" dirty="0">
              <a:solidFill>
                <a:schemeClr val="tx1"/>
              </a:solidFill>
              <a:effectLst/>
              <a:latin typeface="Arial"/>
              <a:ea typeface="ＭＳ Ｐゴシック" charset="0"/>
              <a:cs typeface="ＭＳ Ｐゴシック" charset="0"/>
            </a:endParaRPr>
          </a:p>
          <a:p>
            <a:r>
              <a:rPr lang="en-US" sz="1200" kern="1200" dirty="0">
                <a:solidFill>
                  <a:schemeClr val="tx1"/>
                </a:solidFill>
                <a:effectLst/>
                <a:latin typeface="Arial"/>
                <a:ea typeface="ＭＳ Ｐゴシック" charset="0"/>
                <a:cs typeface="ＭＳ Ｐゴシック" charset="0"/>
              </a:rPr>
              <a:t> </a:t>
            </a:r>
            <a:endParaRPr lang="en-CA" sz="1200" kern="1200" dirty="0">
              <a:solidFill>
                <a:schemeClr val="tx1"/>
              </a:solidFill>
              <a:effectLst/>
              <a:latin typeface="Arial"/>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365855D-F8D4-7E4A-9AC4-68EBFCBEA5C3}" type="slidenum">
              <a:rPr lang="en-US" smtClean="0"/>
              <a:t>10</a:t>
            </a:fld>
            <a:endParaRPr lang="en-US"/>
          </a:p>
        </p:txBody>
      </p:sp>
    </p:spTree>
    <p:extLst>
      <p:ext uri="{BB962C8B-B14F-4D97-AF65-F5344CB8AC3E}">
        <p14:creationId xmlns:p14="http://schemas.microsoft.com/office/powerpoint/2010/main" val="74285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at solving</a:t>
            </a:r>
            <a:r>
              <a:rPr lang="en-US" baseline="0" dirty="0"/>
              <a:t> challenges from</a:t>
            </a:r>
            <a:r>
              <a:rPr lang="en-US" dirty="0"/>
              <a:t> every possible angle to bring new thinking to the Department</a:t>
            </a:r>
            <a:r>
              <a:rPr lang="en-US" baseline="0" dirty="0"/>
              <a:t> of National </a:t>
            </a:r>
            <a:r>
              <a:rPr lang="en-US" baseline="0" dirty="0" err="1"/>
              <a:t>Defence</a:t>
            </a:r>
            <a:r>
              <a:rPr lang="en-US" baseline="0" dirty="0"/>
              <a:t> and the Canadian Armed Forces. </a:t>
            </a:r>
          </a:p>
          <a:p>
            <a:endParaRPr lang="en-US" baseline="0" dirty="0"/>
          </a:p>
          <a:p>
            <a:r>
              <a:rPr lang="en-US" baseline="0" dirty="0"/>
              <a:t>We welcome thinking from non-traditional sources such as agriculture, the automotive industry, Health care sector or any combination of technologies that could offer a breakthrough or new approach for </a:t>
            </a:r>
            <a:r>
              <a:rPr lang="en-US" baseline="0" dirty="0" err="1"/>
              <a:t>defence</a:t>
            </a:r>
            <a:r>
              <a:rPr lang="en-US" baseline="0" dirty="0"/>
              <a:t> and security. </a:t>
            </a:r>
            <a:endParaRPr lang="en-US" dirty="0"/>
          </a:p>
          <a:p>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11</a:t>
            </a:fld>
            <a:endParaRPr lang="en-US"/>
          </a:p>
        </p:txBody>
      </p:sp>
    </p:spTree>
    <p:extLst>
      <p:ext uri="{BB962C8B-B14F-4D97-AF65-F5344CB8AC3E}">
        <p14:creationId xmlns:p14="http://schemas.microsoft.com/office/powerpoint/2010/main" val="299364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New Challenges: </a:t>
            </a:r>
            <a:r>
              <a:rPr lang="en-CA" sz="1200" b="0" kern="1200" dirty="0">
                <a:solidFill>
                  <a:schemeClr val="tx1"/>
                </a:solidFill>
                <a:effectLst/>
                <a:latin typeface="+mn-lt"/>
                <a:ea typeface="+mn-ea"/>
                <a:cs typeface="+mn-cs"/>
              </a:rPr>
              <a:t> In Spring/Summer</a:t>
            </a:r>
            <a:r>
              <a:rPr lang="en-CA" sz="1200" b="0" kern="1200" baseline="0" dirty="0">
                <a:solidFill>
                  <a:schemeClr val="tx1"/>
                </a:solidFill>
                <a:effectLst/>
                <a:latin typeface="+mn-lt"/>
                <a:ea typeface="+mn-ea"/>
                <a:cs typeface="+mn-cs"/>
              </a:rPr>
              <a:t> expect to see Competitive Projects CFP 5 released, as well as an Innovation Networks Call which will focus on 5G</a:t>
            </a:r>
            <a:r>
              <a:rPr lang="en-CA" sz="1200" kern="1200" dirty="0">
                <a:solidFill>
                  <a:schemeClr val="tx1"/>
                </a:solidFill>
                <a:effectLst/>
                <a:latin typeface="+mn-lt"/>
                <a:ea typeface="+mn-ea"/>
                <a:cs typeface="+mn-cs"/>
              </a:rPr>
              <a:t> </a:t>
            </a:r>
          </a:p>
          <a:p>
            <a:endParaRPr lang="en-CA" sz="1200" b="1" kern="1200" dirty="0">
              <a:solidFill>
                <a:schemeClr val="tx1"/>
              </a:solidFill>
              <a:effectLst/>
              <a:latin typeface="+mn-lt"/>
              <a:ea typeface="+mn-ea"/>
              <a:cs typeface="+mn-cs"/>
            </a:endParaRPr>
          </a:p>
          <a:p>
            <a:r>
              <a:rPr lang="en-CA" sz="1200" b="1" u="sng" kern="1200" dirty="0" err="1">
                <a:solidFill>
                  <a:schemeClr val="tx1"/>
                </a:solidFill>
                <a:effectLst/>
                <a:latin typeface="+mn-lt"/>
                <a:ea typeface="+mn-ea"/>
                <a:cs typeface="+mn-cs"/>
              </a:rPr>
              <a:t>IDEaS</a:t>
            </a:r>
            <a:r>
              <a:rPr lang="en-CA" sz="1200" b="1" u="sng" kern="1200" dirty="0">
                <a:solidFill>
                  <a:schemeClr val="tx1"/>
                </a:solidFill>
                <a:effectLst/>
                <a:latin typeface="+mn-lt"/>
                <a:ea typeface="+mn-ea"/>
                <a:cs typeface="+mn-cs"/>
              </a:rPr>
              <a:t> Classified Stream</a:t>
            </a:r>
            <a:endParaRPr lang="en-CA" sz="1200" u="sng"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a:t>
            </a:r>
            <a:r>
              <a:rPr lang="en-CA" sz="1200" kern="1200" dirty="0" err="1">
                <a:solidFill>
                  <a:schemeClr val="tx1"/>
                </a:solidFill>
                <a:effectLst/>
                <a:latin typeface="+mn-lt"/>
                <a:ea typeface="+mn-ea"/>
                <a:cs typeface="+mn-cs"/>
              </a:rPr>
              <a:t>IDEaS</a:t>
            </a:r>
            <a:r>
              <a:rPr lang="en-CA" sz="1200" kern="1200" dirty="0">
                <a:solidFill>
                  <a:schemeClr val="tx1"/>
                </a:solidFill>
                <a:effectLst/>
                <a:latin typeface="+mn-lt"/>
                <a:ea typeface="+mn-ea"/>
                <a:cs typeface="+mn-cs"/>
              </a:rPr>
              <a:t> classified stream launched a Request for Information (RFI) in February 2021. The intent of the call was to seek feedback from the innovation community</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on the development of a classified stream Call for Proposals (CFP). The RFI received 113 responses. The results are now being analyzed to potentially modify the draft design of this new tool based on the input from the innovation community.</a:t>
            </a:r>
          </a:p>
          <a:p>
            <a:endParaRPr lang="en-US" dirty="0"/>
          </a:p>
          <a:p>
            <a:r>
              <a:rPr lang="en-CA" b="1" u="sng" dirty="0"/>
              <a:t>2019-2020 Annual Report </a:t>
            </a:r>
            <a:endParaRPr lang="en-CA" dirty="0"/>
          </a:p>
          <a:p>
            <a:r>
              <a:rPr lang="en-CA" dirty="0" err="1"/>
              <a:t>IDEaS</a:t>
            </a:r>
            <a:r>
              <a:rPr lang="en-CA" dirty="0"/>
              <a:t> has released its 2019-2020 Annual Program Report. It showcases the program’s accomplishments in its 2nd year and is available on both DRDC NEXUS and www.canada.ca/defence-ideas/. </a:t>
            </a:r>
            <a:endParaRPr lang="en-CA" sz="1200" kern="1200" dirty="0">
              <a:solidFill>
                <a:schemeClr val="tx1"/>
              </a:solidFill>
              <a:effectLst/>
              <a:latin typeface="+mn-lt"/>
              <a:ea typeface="+mn-ea"/>
              <a:cs typeface="+mn-cs"/>
            </a:endParaRPr>
          </a:p>
          <a:p>
            <a:endParaRPr lang="en-US" dirty="0"/>
          </a:p>
          <a:p>
            <a:r>
              <a:rPr lang="en-CA" sz="1200" b="1" u="sng" kern="1200" dirty="0">
                <a:solidFill>
                  <a:schemeClr val="tx1"/>
                </a:solidFill>
                <a:effectLst/>
                <a:latin typeface="+mn-lt"/>
                <a:ea typeface="+mn-ea"/>
                <a:cs typeface="+mn-cs"/>
              </a:rPr>
              <a:t>Contests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Pop Up City contest held its Pitch Event on March 23, 2021. Six teams from across Canada were each</a:t>
            </a:r>
            <a:r>
              <a:rPr lang="en-CA" sz="1200" kern="1200" baseline="0" dirty="0">
                <a:solidFill>
                  <a:schemeClr val="tx1"/>
                </a:solidFill>
                <a:effectLst/>
                <a:latin typeface="+mn-lt"/>
                <a:ea typeface="+mn-ea"/>
                <a:cs typeface="+mn-cs"/>
              </a:rPr>
              <a:t> awarded </a:t>
            </a:r>
            <a:r>
              <a:rPr lang="en-CA" sz="1200" kern="1200" dirty="0">
                <a:solidFill>
                  <a:schemeClr val="tx1"/>
                </a:solidFill>
                <a:effectLst/>
                <a:latin typeface="+mn-lt"/>
                <a:ea typeface="+mn-ea"/>
                <a:cs typeface="+mn-cs"/>
              </a:rPr>
              <a:t>$50,000 for moving to Round 3 and pitched their solutions for a more efficient temporary camp for troops. Over 100 people attended the event, including representatives from DND/CAF, DRDC and other government departments.</a:t>
            </a:r>
          </a:p>
          <a:p>
            <a:r>
              <a:rPr lang="en-CA" sz="1200" kern="1200" dirty="0">
                <a:solidFill>
                  <a:schemeClr val="tx1"/>
                </a:solidFill>
                <a:effectLst/>
                <a:latin typeface="+mn-lt"/>
                <a:ea typeface="+mn-ea"/>
                <a:cs typeface="+mn-cs"/>
              </a:rPr>
              <a:t>Three lucky winners will receive $1.5M each to build a prototype of their solutions. Winners are expected to be announced in May 2021. Moving to Round 4.</a:t>
            </a:r>
          </a:p>
          <a:p>
            <a:endParaRPr lang="en-US" dirty="0"/>
          </a:p>
          <a:p>
            <a:r>
              <a:rPr lang="en-US" b="1" u="sng" dirty="0" err="1" smtClean="0"/>
              <a:t>Offramping</a:t>
            </a:r>
            <a:r>
              <a:rPr lang="en-US" b="1" u="sng" baseline="0" dirty="0" smtClean="0"/>
              <a:t> Opportunities</a:t>
            </a:r>
            <a:r>
              <a:rPr lang="en-US" b="1" u="sng" dirty="0" smtClean="0"/>
              <a:t>:</a:t>
            </a:r>
            <a:endParaRPr lang="en-US" b="1" u="sng" dirty="0"/>
          </a:p>
          <a:p>
            <a:r>
              <a:rPr lang="en-CA" sz="1200" kern="1200" dirty="0">
                <a:solidFill>
                  <a:schemeClr val="tx1"/>
                </a:solidFill>
                <a:effectLst/>
                <a:latin typeface="+mn-lt"/>
                <a:ea typeface="+mn-ea"/>
                <a:cs typeface="+mn-cs"/>
              </a:rPr>
              <a:t>IDEaS </a:t>
            </a:r>
            <a:r>
              <a:rPr lang="en-CA" sz="1200" kern="1200" dirty="0" smtClean="0">
                <a:solidFill>
                  <a:schemeClr val="tx1"/>
                </a:solidFill>
                <a:effectLst/>
                <a:latin typeface="+mn-lt"/>
                <a:ea typeface="+mn-ea"/>
                <a:cs typeface="+mn-cs"/>
              </a:rPr>
              <a:t>has</a:t>
            </a:r>
            <a:r>
              <a:rPr lang="en-CA" sz="1200" kern="1200" baseline="0" dirty="0" smtClean="0">
                <a:solidFill>
                  <a:schemeClr val="tx1"/>
                </a:solidFill>
                <a:effectLst/>
                <a:latin typeface="+mn-lt"/>
                <a:ea typeface="+mn-ea"/>
                <a:cs typeface="+mn-cs"/>
              </a:rPr>
              <a:t> recently established strategic partnerships with other departments and crown corporations that offer innovation funding and financing </a:t>
            </a:r>
            <a:r>
              <a:rPr lang="en-CA" sz="1200" kern="1200" dirty="0" smtClean="0">
                <a:solidFill>
                  <a:schemeClr val="tx1"/>
                </a:solidFill>
                <a:effectLst/>
                <a:latin typeface="+mn-lt"/>
                <a:ea typeface="+mn-ea"/>
                <a:cs typeface="+mn-cs"/>
              </a:rPr>
              <a:t>to </a:t>
            </a:r>
            <a:r>
              <a:rPr lang="en-CA" sz="1200" kern="1200" dirty="0">
                <a:solidFill>
                  <a:schemeClr val="tx1"/>
                </a:solidFill>
                <a:effectLst/>
                <a:latin typeface="+mn-lt"/>
                <a:ea typeface="+mn-ea"/>
                <a:cs typeface="+mn-cs"/>
              </a:rPr>
              <a:t>refer </a:t>
            </a:r>
            <a:r>
              <a:rPr lang="en-CA" sz="1200" kern="1200" dirty="0" smtClean="0">
                <a:solidFill>
                  <a:schemeClr val="tx1"/>
                </a:solidFill>
                <a:effectLst/>
                <a:latin typeface="+mn-lt"/>
                <a:ea typeface="+mn-ea"/>
                <a:cs typeface="+mn-cs"/>
              </a:rPr>
              <a:t>projects for consideration </a:t>
            </a:r>
            <a:r>
              <a:rPr lang="en-CA" sz="1200" kern="1200" dirty="0">
                <a:solidFill>
                  <a:schemeClr val="tx1"/>
                </a:solidFill>
                <a:effectLst/>
                <a:latin typeface="+mn-lt"/>
                <a:ea typeface="+mn-ea"/>
                <a:cs typeface="+mn-cs"/>
              </a:rPr>
              <a:t>that</a:t>
            </a:r>
            <a:r>
              <a:rPr lang="en-CA" sz="1200" kern="1200" baseline="0" dirty="0">
                <a:solidFill>
                  <a:schemeClr val="tx1"/>
                </a:solidFill>
                <a:effectLst/>
                <a:latin typeface="+mn-lt"/>
                <a:ea typeface="+mn-ea"/>
                <a:cs typeface="+mn-cs"/>
              </a:rPr>
              <a:t> are no longer of interest to </a:t>
            </a:r>
            <a:r>
              <a:rPr lang="en-CA" sz="1200" kern="1200" baseline="0" dirty="0" smtClean="0">
                <a:solidFill>
                  <a:schemeClr val="tx1"/>
                </a:solidFill>
                <a:effectLst/>
                <a:latin typeface="+mn-lt"/>
                <a:ea typeface="+mn-ea"/>
                <a:cs typeface="+mn-cs"/>
              </a:rPr>
              <a:t>DND for defence and security</a:t>
            </a:r>
            <a:r>
              <a:rPr lang="en-CA"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12</a:t>
            </a:fld>
            <a:endParaRPr lang="en-US"/>
          </a:p>
        </p:txBody>
      </p:sp>
    </p:spTree>
    <p:extLst>
      <p:ext uri="{BB962C8B-B14F-4D97-AF65-F5344CB8AC3E}">
        <p14:creationId xmlns:p14="http://schemas.microsoft.com/office/powerpoint/2010/main" val="301557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subscribe</a:t>
            </a:r>
            <a:r>
              <a:rPr lang="en-US" baseline="0" dirty="0"/>
              <a:t> to our email distribution list to get the latest challenges emailed directly to you.</a:t>
            </a:r>
          </a:p>
          <a:p>
            <a:endParaRPr lang="en-US" baseline="0" dirty="0"/>
          </a:p>
          <a:p>
            <a:r>
              <a:rPr lang="en-US" baseline="0" dirty="0"/>
              <a:t>Our web site will have challenges as well as updates on the projects we have funded, background information on the program and future opportunities.</a:t>
            </a:r>
          </a:p>
          <a:p>
            <a:endParaRPr lang="en-US" baseline="0" dirty="0"/>
          </a:p>
          <a:p>
            <a:r>
              <a:rPr lang="en-US" baseline="0" dirty="0"/>
              <a:t>We do share on social as well. </a:t>
            </a:r>
          </a:p>
          <a:p>
            <a:endParaRPr lang="en-US" baseline="0" dirty="0"/>
          </a:p>
          <a:p>
            <a:r>
              <a:rPr lang="en-US" baseline="0" dirty="0"/>
              <a:t>Feel free to email us with your questions. </a:t>
            </a:r>
            <a:endParaRPr lang="en-US" dirty="0"/>
          </a:p>
          <a:p>
            <a:r>
              <a:rPr lang="en-US" baseline="0" dirty="0"/>
              <a:t> </a:t>
            </a:r>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13</a:t>
            </a:fld>
            <a:endParaRPr lang="en-US"/>
          </a:p>
        </p:txBody>
      </p:sp>
    </p:spTree>
    <p:extLst>
      <p:ext uri="{BB962C8B-B14F-4D97-AF65-F5344CB8AC3E}">
        <p14:creationId xmlns:p14="http://schemas.microsoft.com/office/powerpoint/2010/main" val="125368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know inspiration can come from anywhere.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That’s why we invite everyone to apply.</a:t>
            </a:r>
          </a:p>
          <a:p>
            <a:endParaRPr lang="en-US" baseline="0" dirty="0"/>
          </a:p>
          <a:p>
            <a:r>
              <a:rPr lang="en-US" baseline="0" dirty="0"/>
              <a:t>We are looking to advance projects at any stage, whether its ready to be tested for defense purposes, or a completely new concept that needs to be developed.  </a:t>
            </a:r>
          </a:p>
          <a:p>
            <a:endParaRPr lang="en-US" baseline="0" dirty="0"/>
          </a:p>
          <a:p>
            <a:r>
              <a:rPr lang="en-US" baseline="0" dirty="0"/>
              <a:t>But most importantly, we want to bring you in to our innovation ecosystem. </a:t>
            </a:r>
          </a:p>
          <a:p>
            <a:endParaRPr lang="en-US" baseline="0" dirty="0"/>
          </a:p>
          <a:p>
            <a:r>
              <a:rPr lang="en-US" baseline="0" dirty="0"/>
              <a:t>Whether it be for funding, a partnership opportunity, battle testing your product, off-ramping to keep your journey going or simply being inspired by the amazing work of our innovators, we want to be sure you aren’t missing out. So email us. Apply for a call. Or reach out to fellow innovators. Because we are all in this together.  </a:t>
            </a:r>
          </a:p>
          <a:p>
            <a:endParaRPr lang="en-US" baseline="0" dirty="0"/>
          </a:p>
        </p:txBody>
      </p:sp>
      <p:sp>
        <p:nvSpPr>
          <p:cNvPr id="4" name="Slide Number Placeholder 3"/>
          <p:cNvSpPr>
            <a:spLocks noGrp="1"/>
          </p:cNvSpPr>
          <p:nvPr>
            <p:ph type="sldNum" sz="quarter" idx="5"/>
          </p:nvPr>
        </p:nvSpPr>
        <p:spPr/>
        <p:txBody>
          <a:bodyPr/>
          <a:lstStyle/>
          <a:p>
            <a:fld id="{5365855D-F8D4-7E4A-9AC4-68EBFCBEA5C3}" type="slidenum">
              <a:rPr lang="en-US" smtClean="0"/>
              <a:t>14</a:t>
            </a:fld>
            <a:endParaRPr lang="en-US"/>
          </a:p>
        </p:txBody>
      </p:sp>
    </p:spTree>
    <p:extLst>
      <p:ext uri="{BB962C8B-B14F-4D97-AF65-F5344CB8AC3E}">
        <p14:creationId xmlns:p14="http://schemas.microsoft.com/office/powerpoint/2010/main" val="388389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One of the innovative</a:t>
            </a:r>
            <a:r>
              <a:rPr lang="en-CA" sz="1200" kern="1200" baseline="0" dirty="0">
                <a:solidFill>
                  <a:schemeClr val="tx1"/>
                </a:solidFill>
                <a:effectLst/>
                <a:latin typeface="+mn-lt"/>
                <a:ea typeface="+mn-ea"/>
                <a:cs typeface="+mn-cs"/>
              </a:rPr>
              <a:t> features of </a:t>
            </a:r>
            <a:r>
              <a:rPr lang="en-CA" sz="1200" kern="1200" baseline="0" dirty="0" err="1">
                <a:solidFill>
                  <a:schemeClr val="tx1"/>
                </a:solidFill>
                <a:effectLst/>
                <a:latin typeface="+mn-lt"/>
                <a:ea typeface="+mn-ea"/>
                <a:cs typeface="+mn-cs"/>
              </a:rPr>
              <a:t>IDEaS</a:t>
            </a:r>
            <a:r>
              <a:rPr lang="en-CA" sz="1200" kern="1200" baseline="0" dirty="0">
                <a:solidFill>
                  <a:schemeClr val="tx1"/>
                </a:solidFill>
                <a:effectLst/>
                <a:latin typeface="+mn-lt"/>
                <a:ea typeface="+mn-ea"/>
                <a:cs typeface="+mn-cs"/>
              </a:rPr>
              <a:t> is that </a:t>
            </a:r>
            <a:r>
              <a:rPr lang="en-CA" sz="1200" kern="1200" dirty="0">
                <a:solidFill>
                  <a:schemeClr val="tx1"/>
                </a:solidFill>
                <a:effectLst/>
                <a:latin typeface="+mn-lt"/>
                <a:ea typeface="+mn-ea"/>
                <a:cs typeface="+mn-cs"/>
              </a:rPr>
              <a:t>Intellectual</a:t>
            </a:r>
            <a:r>
              <a:rPr lang="en-CA" sz="1200" kern="1200" baseline="0" dirty="0">
                <a:solidFill>
                  <a:schemeClr val="tx1"/>
                </a:solidFill>
                <a:effectLst/>
                <a:latin typeface="+mn-lt"/>
                <a:ea typeface="+mn-ea"/>
                <a:cs typeface="+mn-cs"/>
              </a:rPr>
              <a:t> property </a:t>
            </a:r>
            <a:r>
              <a:rPr lang="en-CA" sz="1200" kern="1200" dirty="0">
                <a:solidFill>
                  <a:schemeClr val="tx1"/>
                </a:solidFill>
                <a:effectLst/>
                <a:latin typeface="+mn-lt"/>
                <a:ea typeface="+mn-ea"/>
                <a:cs typeface="+mn-cs"/>
              </a:rPr>
              <a:t>stays with the innovators.</a:t>
            </a:r>
          </a:p>
          <a:p>
            <a:pPr lvl="0"/>
            <a:endParaRPr lang="en-CA" sz="1200" kern="1200" dirty="0">
              <a:solidFill>
                <a:schemeClr val="tx1"/>
              </a:solidFill>
              <a:effectLst/>
              <a:latin typeface="+mn-lt"/>
              <a:ea typeface="+mn-ea"/>
              <a:cs typeface="+mn-cs"/>
            </a:endParaRPr>
          </a:p>
          <a:p>
            <a:pPr lvl="0"/>
            <a:r>
              <a:rPr lang="en-CA" sz="1200" kern="1200" baseline="0" dirty="0">
                <a:solidFill>
                  <a:schemeClr val="tx1"/>
                </a:solidFill>
                <a:effectLst/>
                <a:latin typeface="+mn-lt"/>
                <a:ea typeface="+mn-ea"/>
                <a:cs typeface="+mn-cs"/>
              </a:rPr>
              <a:t>Along with DND/CAF benefiting, the company or organization can continue to profit from the technology developed.</a:t>
            </a:r>
          </a:p>
          <a:p>
            <a:pPr lvl="0"/>
            <a:endParaRPr lang="en-CA"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65855D-F8D4-7E4A-9AC4-68EBFCBEA5C3}" type="slidenum">
              <a:rPr lang="en-US" smtClean="0"/>
              <a:t>15</a:t>
            </a:fld>
            <a:endParaRPr lang="en-US"/>
          </a:p>
        </p:txBody>
      </p:sp>
    </p:spTree>
    <p:extLst>
      <p:ext uri="{BB962C8B-B14F-4D97-AF65-F5344CB8AC3E}">
        <p14:creationId xmlns:p14="http://schemas.microsoft.com/office/powerpoint/2010/main" val="308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16</a:t>
            </a:fld>
            <a:endParaRPr lang="en-US"/>
          </a:p>
        </p:txBody>
      </p:sp>
    </p:spTree>
    <p:extLst>
      <p:ext uri="{BB962C8B-B14F-4D97-AF65-F5344CB8AC3E}">
        <p14:creationId xmlns:p14="http://schemas.microsoft.com/office/powerpoint/2010/main" val="113735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r>
              <a:rPr lang="en-CA" sz="1200" b="1" dirty="0"/>
              <a:t>Five Calls for Proposals </a:t>
            </a:r>
            <a:r>
              <a:rPr lang="en-CA" sz="1200" dirty="0"/>
              <a:t>have been</a:t>
            </a:r>
            <a:r>
              <a:rPr lang="en-CA" sz="1200" baseline="0" dirty="0"/>
              <a:t> launched to date (including COVID-19)</a:t>
            </a:r>
            <a:r>
              <a:rPr lang="en-CA" sz="1200" dirty="0"/>
              <a:t>:</a:t>
            </a:r>
            <a:r>
              <a:rPr lang="en-CA" sz="1200" b="1" dirty="0"/>
              <a:t> 52 Challenges </a:t>
            </a:r>
            <a:r>
              <a:rPr lang="en-CA" sz="1200" dirty="0"/>
              <a:t>assembled in Themes were launched</a:t>
            </a:r>
          </a:p>
          <a:p>
            <a:pPr marL="214313" indent="-214313">
              <a:buFont typeface="Arial" panose="020B0604020202020204" pitchFamily="34" charset="0"/>
              <a:buChar char="•"/>
            </a:pPr>
            <a:r>
              <a:rPr lang="en-CA" sz="1200" dirty="0"/>
              <a:t>More than </a:t>
            </a:r>
            <a:r>
              <a:rPr lang="en-CA" sz="1200" b="1" dirty="0"/>
              <a:t>1800 proposals </a:t>
            </a:r>
            <a:r>
              <a:rPr lang="en-CA" sz="1200" dirty="0"/>
              <a:t>were received from all the Canadian Provinces and from all types of innovators</a:t>
            </a:r>
          </a:p>
          <a:p>
            <a:pPr marL="214313" indent="-214313">
              <a:buFont typeface="Arial" panose="020B0604020202020204" pitchFamily="34" charset="0"/>
              <a:buChar char="•"/>
            </a:pPr>
            <a:r>
              <a:rPr lang="en-CA" sz="1200" dirty="0"/>
              <a:t>More than </a:t>
            </a:r>
            <a:r>
              <a:rPr lang="en-CA" sz="1200" b="1" dirty="0"/>
              <a:t>300 contracts and 48 contribution</a:t>
            </a:r>
            <a:r>
              <a:rPr lang="en-CA" sz="1200" b="1" baseline="0" dirty="0"/>
              <a:t> agreements </a:t>
            </a:r>
            <a:r>
              <a:rPr lang="en-CA" sz="1200" dirty="0"/>
              <a:t>have been awarded for Component</a:t>
            </a:r>
            <a:r>
              <a:rPr lang="en-CA" sz="1200" baseline="0" dirty="0"/>
              <a:t> 1a</a:t>
            </a:r>
            <a:r>
              <a:rPr lang="en-CA" sz="1200" dirty="0"/>
              <a:t>, and now more than </a:t>
            </a:r>
            <a:r>
              <a:rPr lang="en-CA" sz="1200" b="1" dirty="0"/>
              <a:t>89 contracts </a:t>
            </a:r>
            <a:r>
              <a:rPr lang="en-CA" sz="1200" dirty="0"/>
              <a:t>for Component 1b (up to $1M for 1 year)</a:t>
            </a:r>
          </a:p>
          <a:p>
            <a:pPr marL="214313" indent="-214313">
              <a:buFont typeface="Arial" panose="020B0604020202020204" pitchFamily="34" charset="0"/>
              <a:buChar char="•"/>
            </a:pPr>
            <a:r>
              <a:rPr lang="en-CA" sz="1200" dirty="0"/>
              <a:t>All of these results for 4 CFPs and COVID-19</a:t>
            </a:r>
            <a:r>
              <a:rPr lang="en-CA" sz="1200" baseline="0" dirty="0"/>
              <a:t> CFP </a:t>
            </a:r>
            <a:r>
              <a:rPr lang="en-CA" sz="1200" dirty="0"/>
              <a:t>can be found on the </a:t>
            </a:r>
            <a:r>
              <a:rPr lang="en-CA" sz="1200" b="1" dirty="0" err="1"/>
              <a:t>IDEaS</a:t>
            </a:r>
            <a:r>
              <a:rPr lang="en-CA" sz="1200" b="1" dirty="0"/>
              <a:t> Web Page</a:t>
            </a:r>
          </a:p>
        </p:txBody>
      </p:sp>
      <p:sp>
        <p:nvSpPr>
          <p:cNvPr id="4" name="Slide Number Placeholder 3"/>
          <p:cNvSpPr>
            <a:spLocks noGrp="1"/>
          </p:cNvSpPr>
          <p:nvPr>
            <p:ph type="sldNum" sz="quarter" idx="5"/>
          </p:nvPr>
        </p:nvSpPr>
        <p:spPr/>
        <p:txBody>
          <a:bodyPr/>
          <a:lstStyle/>
          <a:p>
            <a:fld id="{5365855D-F8D4-7E4A-9AC4-68EBFCBEA5C3}" type="slidenum">
              <a:rPr lang="en-US" smtClean="0"/>
              <a:t>17</a:t>
            </a:fld>
            <a:endParaRPr lang="en-US"/>
          </a:p>
        </p:txBody>
      </p:sp>
    </p:spTree>
    <p:extLst>
      <p:ext uri="{BB962C8B-B14F-4D97-AF65-F5344CB8AC3E}">
        <p14:creationId xmlns:p14="http://schemas.microsoft.com/office/powerpoint/2010/main" val="164913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a:t>
            </a:r>
            <a:r>
              <a:rPr lang="en-CA" sz="1200" b="1" dirty="0">
                <a:solidFill>
                  <a:srgbClr val="4E0049"/>
                </a:solidFill>
              </a:rPr>
              <a:t>Pop up City: Integrating Energy, Water and Waste Management Systems for Deployed Camps </a:t>
            </a:r>
            <a:r>
              <a:rPr lang="en-CA" sz="1200" dirty="0"/>
              <a:t>Call for Proposals was launched on August 21,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solidFill>
                <a:srgbClr val="4E0049"/>
              </a:solidFill>
            </a:endParaRPr>
          </a:p>
          <a:p>
            <a:r>
              <a:rPr lang="en-CA" sz="1200" b="0" i="0" kern="1200" dirty="0">
                <a:solidFill>
                  <a:schemeClr val="tx1"/>
                </a:solidFill>
                <a:effectLst/>
                <a:latin typeface="+mn-lt"/>
                <a:ea typeface="+mn-ea"/>
                <a:cs typeface="+mn-cs"/>
              </a:rPr>
              <a:t>111 applications were received in round 1.</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42 Round 1 winners each received a $10,000 prize, and the opportunity to form integrated proposals</a:t>
            </a:r>
            <a:r>
              <a:rPr lang="en-CA" sz="1200" b="0" i="0" kern="1200" baseline="0" dirty="0">
                <a:solidFill>
                  <a:schemeClr val="tx1"/>
                </a:solidFill>
                <a:effectLst/>
                <a:latin typeface="+mn-lt"/>
                <a:ea typeface="+mn-ea"/>
                <a:cs typeface="+mn-cs"/>
              </a:rPr>
              <a:t> for the chance at three $1.5M prizes.</a:t>
            </a:r>
            <a:endParaRPr lang="en-CA" sz="1200" b="0" i="0" kern="1200" dirty="0">
              <a:solidFill>
                <a:schemeClr val="tx1"/>
              </a:solidFill>
              <a:effectLst/>
              <a:latin typeface="+mn-lt"/>
              <a:ea typeface="+mn-ea"/>
              <a:cs typeface="+mn-cs"/>
            </a:endParaRPr>
          </a:p>
          <a:p>
            <a:endParaRPr lang="en-CA" sz="1200" b="0" i="0" kern="1200" baseline="0" dirty="0">
              <a:solidFill>
                <a:schemeClr val="tx1"/>
              </a:solidFill>
              <a:effectLst/>
              <a:latin typeface="+mn-lt"/>
              <a:ea typeface="+mn-ea"/>
              <a:cs typeface="+mn-cs"/>
            </a:endParaRPr>
          </a:p>
          <a:p>
            <a:r>
              <a:rPr lang="en-CA" sz="1200" b="0" i="0" kern="1200" baseline="0" dirty="0">
                <a:solidFill>
                  <a:schemeClr val="tx1"/>
                </a:solidFill>
                <a:effectLst/>
                <a:latin typeface="+mn-lt"/>
                <a:ea typeface="+mn-ea"/>
                <a:cs typeface="+mn-cs"/>
              </a:rPr>
              <a:t>6 teams presented their </a:t>
            </a:r>
            <a:r>
              <a:rPr lang="en-CA" sz="1200" b="0" i="0" kern="1200" dirty="0">
                <a:solidFill>
                  <a:schemeClr val="tx1"/>
                </a:solidFill>
                <a:effectLst/>
                <a:latin typeface="+mn-lt"/>
                <a:ea typeface="+mn-ea"/>
                <a:cs typeface="+mn-cs"/>
              </a:rPr>
              <a:t>innovative waste, water, or energy management solutions at a</a:t>
            </a:r>
            <a:r>
              <a:rPr lang="en-CA" sz="1200" b="0" i="0" kern="1200" baseline="0" dirty="0">
                <a:solidFill>
                  <a:schemeClr val="tx1"/>
                </a:solidFill>
                <a:effectLst/>
                <a:latin typeface="+mn-lt"/>
                <a:ea typeface="+mn-ea"/>
                <a:cs typeface="+mn-cs"/>
              </a:rPr>
              <a:t> pitch event in March </a:t>
            </a:r>
            <a:r>
              <a:rPr lang="en-CA" sz="1200" b="0" i="0" kern="1200" dirty="0">
                <a:solidFill>
                  <a:schemeClr val="tx1"/>
                </a:solidFill>
                <a:effectLst/>
                <a:latin typeface="+mn-lt"/>
                <a:ea typeface="+mn-ea"/>
                <a:cs typeface="+mn-cs"/>
              </a:rPr>
              <a:t>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solidFill>
                <a:srgbClr val="4E004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solidFill>
                  <a:srgbClr val="4E0049"/>
                </a:solidFill>
              </a:rPr>
              <a:t>3 winners will develop a working prototype of their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a:solidFill>
                <a:srgbClr val="4E004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a:solidFill>
                  <a:srgbClr val="4E0049"/>
                </a:solidFill>
              </a:rPr>
              <a:t>A $2 million dollar grand prize will be awarded after two years of testing the integrated prototypes.</a:t>
            </a:r>
            <a:endParaRPr lang="en-CA" sz="1200" b="0" dirty="0">
              <a:solidFill>
                <a:srgbClr val="4E0049"/>
              </a:solidFill>
            </a:endParaRPr>
          </a:p>
          <a:p>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18</a:t>
            </a:fld>
            <a:endParaRPr lang="en-US"/>
          </a:p>
        </p:txBody>
      </p:sp>
    </p:spTree>
    <p:extLst>
      <p:ext uri="{BB962C8B-B14F-4D97-AF65-F5344CB8AC3E}">
        <p14:creationId xmlns:p14="http://schemas.microsoft.com/office/powerpoint/2010/main" val="3087711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 date, two Calls for Proposals for the creation of Micro-nets have been published. Each challenge was allocated $9 Million to establish 6 micro-nets.</a:t>
            </a:r>
          </a:p>
          <a:p>
            <a:r>
              <a:rPr lang="en-CA" sz="1200" kern="1200" dirty="0">
                <a:solidFill>
                  <a:schemeClr val="tx1"/>
                </a:solidFill>
                <a:effectLst/>
                <a:latin typeface="+mn-lt"/>
                <a:ea typeface="+mn-ea"/>
                <a:cs typeface="+mn-cs"/>
              </a:rPr>
              <a:t> </a:t>
            </a:r>
          </a:p>
          <a:p>
            <a:pPr lvl="0"/>
            <a:r>
              <a:rPr lang="en-CA" sz="1200" b="1" kern="1200" dirty="0">
                <a:solidFill>
                  <a:schemeClr val="tx1"/>
                </a:solidFill>
                <a:effectLst/>
                <a:latin typeface="+mn-lt"/>
                <a:ea typeface="+mn-ea"/>
                <a:cs typeface="+mn-cs"/>
              </a:rPr>
              <a:t>Advanced Materials for Defence &amp; Security: Seeking Innovation in Detection Avoidance and Physical Protection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stimulate the development of revolutionary advances in materials science for defence &amp; security applications, with a focus on emerging and advanced materials, including advanced manufacturing methods.</a:t>
            </a:r>
          </a:p>
          <a:p>
            <a:r>
              <a:rPr lang="en-CA" sz="1200" kern="1200" dirty="0">
                <a:solidFill>
                  <a:schemeClr val="tx1"/>
                </a:solidFill>
                <a:effectLst/>
                <a:latin typeface="+mn-lt"/>
                <a:ea typeface="+mn-ea"/>
                <a:cs typeface="+mn-cs"/>
              </a:rPr>
              <a:t> </a:t>
            </a:r>
          </a:p>
          <a:p>
            <a:pPr lvl="0"/>
            <a:r>
              <a:rPr lang="en-CA" sz="1200" b="1" kern="1200" dirty="0">
                <a:solidFill>
                  <a:schemeClr val="tx1"/>
                </a:solidFill>
                <a:effectLst/>
                <a:latin typeface="+mn-lt"/>
                <a:ea typeface="+mn-ea"/>
                <a:cs typeface="+mn-cs"/>
              </a:rPr>
              <a:t>Autonomous Systems for Defence and Security: Trust and Barriers to Adoption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promote revolutionary advances in our understanding of autonomous systems for defence and security applications, with a focus on trust and barriers to adoption.</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365855D-F8D4-7E4A-9AC4-68EBFCBEA5C3}" type="slidenum">
              <a:rPr lang="en-US" smtClean="0"/>
              <a:t>19</a:t>
            </a:fld>
            <a:endParaRPr lang="en-US"/>
          </a:p>
        </p:txBody>
      </p:sp>
    </p:spTree>
    <p:extLst>
      <p:ext uri="{BB962C8B-B14F-4D97-AF65-F5344CB8AC3E}">
        <p14:creationId xmlns:p14="http://schemas.microsoft.com/office/powerpoint/2010/main" val="91602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Announced in the Fall of 2017 in Strong, Secure, Engaged, Canada’s</a:t>
            </a:r>
            <a:r>
              <a:rPr lang="en-CA" sz="1200" kern="1200" baseline="0" dirty="0">
                <a:solidFill>
                  <a:schemeClr val="tx1"/>
                </a:solidFill>
                <a:effectLst/>
                <a:latin typeface="+mn-lt"/>
                <a:ea typeface="+mn-ea"/>
                <a:cs typeface="+mn-cs"/>
              </a:rPr>
              <a:t> defence policy, </a:t>
            </a:r>
            <a:r>
              <a:rPr lang="en-CA" sz="1200" kern="1200" dirty="0">
                <a:solidFill>
                  <a:schemeClr val="tx1"/>
                </a:solidFill>
                <a:effectLst/>
                <a:latin typeface="+mn-lt"/>
                <a:ea typeface="+mn-ea"/>
                <a:cs typeface="+mn-cs"/>
              </a:rPr>
              <a:t>the program</a:t>
            </a:r>
            <a:r>
              <a:rPr lang="en-CA" sz="1200" kern="1200" baseline="0" dirty="0">
                <a:solidFill>
                  <a:schemeClr val="tx1"/>
                </a:solidFill>
                <a:effectLst/>
                <a:latin typeface="+mn-lt"/>
                <a:ea typeface="+mn-ea"/>
                <a:cs typeface="+mn-cs"/>
              </a:rPr>
              <a:t> officially </a:t>
            </a:r>
            <a:r>
              <a:rPr lang="en-CA" sz="1200" kern="1200" dirty="0">
                <a:solidFill>
                  <a:schemeClr val="tx1"/>
                </a:solidFill>
                <a:effectLst/>
                <a:latin typeface="+mn-lt"/>
                <a:ea typeface="+mn-ea"/>
                <a:cs typeface="+mn-cs"/>
              </a:rPr>
              <a:t>launched on April 9</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2018. </a:t>
            </a:r>
            <a:r>
              <a:rPr lang="en-CA" sz="1200" kern="1200" dirty="0" err="1">
                <a:solidFill>
                  <a:schemeClr val="tx1"/>
                </a:solidFill>
                <a:effectLst/>
                <a:latin typeface="+mn-lt"/>
                <a:ea typeface="+mn-ea"/>
                <a:cs typeface="+mn-cs"/>
              </a:rPr>
              <a:t>IDEaS</a:t>
            </a:r>
            <a:r>
              <a:rPr lang="en-CA" sz="1200" kern="1200" dirty="0">
                <a:solidFill>
                  <a:schemeClr val="tx1"/>
                </a:solidFill>
                <a:effectLst/>
                <a:latin typeface="+mn-lt"/>
                <a:ea typeface="+mn-ea"/>
                <a:cs typeface="+mn-cs"/>
              </a:rPr>
              <a:t> has been given $1.6B over 20 years to deliver on its mandate and advance</a:t>
            </a:r>
            <a:r>
              <a:rPr lang="en-CA" sz="1200" kern="1200" baseline="0" dirty="0">
                <a:solidFill>
                  <a:schemeClr val="tx1"/>
                </a:solidFill>
                <a:effectLst/>
                <a:latin typeface="+mn-lt"/>
                <a:ea typeface="+mn-ea"/>
                <a:cs typeface="+mn-cs"/>
              </a:rPr>
              <a:t> defence capabilities</a:t>
            </a:r>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equates to an approximate</a:t>
            </a:r>
            <a:r>
              <a:rPr lang="en-CA" sz="1200" kern="1200" baseline="0" dirty="0">
                <a:solidFill>
                  <a:schemeClr val="tx1"/>
                </a:solidFill>
                <a:effectLst/>
                <a:latin typeface="+mn-lt"/>
                <a:ea typeface="+mn-ea"/>
                <a:cs typeface="+mn-cs"/>
              </a:rPr>
              <a:t> budget of </a:t>
            </a:r>
            <a:r>
              <a:rPr lang="en-CA" sz="1200" b="0" kern="1200" dirty="0">
                <a:solidFill>
                  <a:schemeClr val="tx1"/>
                </a:solidFill>
                <a:effectLst/>
                <a:latin typeface="+mn-lt"/>
                <a:ea typeface="+mn-ea"/>
                <a:cs typeface="+mn-cs"/>
              </a:rPr>
              <a:t>$8</a:t>
            </a:r>
            <a:r>
              <a:rPr lang="en-CA" sz="1200" b="0" kern="1200" dirty="0">
                <a:solidFill>
                  <a:srgbClr val="FF0000"/>
                </a:solidFill>
                <a:effectLst/>
                <a:latin typeface="+mn-lt"/>
                <a:ea typeface="+mn-ea"/>
                <a:cs typeface="+mn-cs"/>
              </a:rPr>
              <a:t>5</a:t>
            </a:r>
            <a:r>
              <a:rPr lang="en-CA" sz="1200" b="0" kern="1200" dirty="0">
                <a:solidFill>
                  <a:schemeClr val="tx1"/>
                </a:solidFill>
                <a:effectLst/>
                <a:latin typeface="+mn-lt"/>
                <a:ea typeface="+mn-ea"/>
                <a:cs typeface="+mn-cs"/>
              </a:rPr>
              <a:t> million per year. </a:t>
            </a:r>
            <a:r>
              <a:rPr lang="en-CA" sz="1200" b="0" kern="1200" dirty="0">
                <a:solidFill>
                  <a:schemeClr val="tx1"/>
                </a:solidFill>
                <a:effectLst/>
                <a:latin typeface="Calibri" panose="020F0502020204030204" pitchFamily="34" charset="0"/>
                <a:ea typeface="+mn-ea"/>
                <a:cs typeface="Calibri" panose="020F0502020204030204" pitchFamily="34" charset="0"/>
              </a:rPr>
              <a:t>Our</a:t>
            </a:r>
            <a:r>
              <a:rPr lang="en-CA" sz="1200" b="0" kern="1200" baseline="0" dirty="0">
                <a:solidFill>
                  <a:schemeClr val="tx1"/>
                </a:solidFill>
                <a:effectLst/>
                <a:latin typeface="Calibri" panose="020F0502020204030204" pitchFamily="34" charset="0"/>
                <a:ea typeface="+mn-ea"/>
                <a:cs typeface="Calibri" panose="020F0502020204030204" pitchFamily="34" charset="0"/>
              </a:rPr>
              <a:t> goal is </a:t>
            </a:r>
            <a:r>
              <a:rPr lang="en-CA" sz="1200" dirty="0">
                <a:latin typeface="Calibri" panose="020F0502020204030204" pitchFamily="34" charset="0"/>
                <a:cs typeface="Calibri" panose="020F0502020204030204" pitchFamily="34" charset="0"/>
              </a:rPr>
              <a:t>to continuously tap innovators</a:t>
            </a:r>
            <a:r>
              <a:rPr lang="en-CA" sz="1200" baseline="0" dirty="0">
                <a:latin typeface="Calibri" panose="020F0502020204030204" pitchFamily="34" charset="0"/>
                <a:cs typeface="Calibri" panose="020F0502020204030204" pitchFamily="34" charset="0"/>
              </a:rPr>
              <a:t> for</a:t>
            </a:r>
            <a:r>
              <a:rPr lang="en-CA" sz="1200" dirty="0">
                <a:latin typeface="Calibri" panose="020F0502020204030204" pitchFamily="34" charset="0"/>
                <a:cs typeface="Calibri" panose="020F0502020204030204" pitchFamily="34" charset="0"/>
              </a:rPr>
              <a:t> their</a:t>
            </a:r>
            <a:r>
              <a:rPr lang="en-CA" sz="1200" baseline="0" dirty="0">
                <a:latin typeface="Calibri" panose="020F0502020204030204" pitchFamily="34" charset="0"/>
                <a:cs typeface="Calibri" panose="020F0502020204030204" pitchFamily="34" charset="0"/>
              </a:rPr>
              <a:t> solutions </a:t>
            </a:r>
            <a:r>
              <a:rPr lang="en-CA" sz="1200" dirty="0">
                <a:latin typeface="Calibri" panose="020F0502020204030204" pitchFamily="34" charset="0"/>
                <a:cs typeface="Calibri" panose="020F0502020204030204" pitchFamily="34" charset="0"/>
              </a:rPr>
              <a:t>with various calls for </a:t>
            </a:r>
            <a:r>
              <a:rPr lang="en-CA" sz="1200" b="0" dirty="0">
                <a:solidFill>
                  <a:srgbClr val="FF0000"/>
                </a:solidFill>
                <a:latin typeface="Calibri" panose="020F0502020204030204" pitchFamily="34" charset="0"/>
                <a:cs typeface="Calibri" panose="020F0502020204030204" pitchFamily="34" charset="0"/>
              </a:rPr>
              <a:t>proposals every </a:t>
            </a:r>
            <a:r>
              <a:rPr lang="en-CA" sz="1200" b="0" dirty="0" smtClean="0">
                <a:solidFill>
                  <a:srgbClr val="FF0000"/>
                </a:solidFill>
                <a:latin typeface="Calibri" panose="020F0502020204030204" pitchFamily="34" charset="0"/>
                <a:cs typeface="Calibri" panose="020F0502020204030204" pitchFamily="34" charset="0"/>
              </a:rPr>
              <a:t>year.</a:t>
            </a:r>
            <a:endParaRPr lang="en-CA" sz="1200" b="0" kern="1200" dirty="0">
              <a:solidFill>
                <a:srgbClr val="FF0000"/>
              </a:solidFill>
              <a:effectLst/>
              <a:latin typeface="+mn-lt"/>
              <a:ea typeface="+mn-ea"/>
              <a:cs typeface="+mn-cs"/>
            </a:endParaRPr>
          </a:p>
          <a:p>
            <a:endParaRPr lang="en-CA" sz="1200" kern="1200" dirty="0">
              <a:solidFill>
                <a:schemeClr val="tx1"/>
              </a:solidFill>
              <a:effectLst/>
              <a:latin typeface="Arial"/>
              <a:ea typeface="ＭＳ Ｐゴシック" charset="0"/>
              <a:cs typeface="ＭＳ Ｐゴシック" charset="0"/>
            </a:endParaRPr>
          </a:p>
          <a:p>
            <a:pPr lvl="0"/>
            <a:r>
              <a:rPr lang="en-CA" sz="1200" kern="1200" dirty="0">
                <a:solidFill>
                  <a:schemeClr val="tx1"/>
                </a:solidFill>
                <a:effectLst/>
                <a:latin typeface="+mn-lt"/>
                <a:ea typeface="+mn-ea"/>
                <a:cs typeface="+mn-cs"/>
              </a:rPr>
              <a:t>IDEaS is for all Canadian innovators,</a:t>
            </a:r>
            <a:r>
              <a:rPr lang="en-CA" sz="1200" kern="1200" baseline="0" dirty="0">
                <a:solidFill>
                  <a:schemeClr val="tx1"/>
                </a:solidFill>
                <a:effectLst/>
                <a:latin typeface="+mn-lt"/>
                <a:ea typeface="+mn-ea"/>
                <a:cs typeface="+mn-cs"/>
              </a:rPr>
              <a:t> from defence primes to </a:t>
            </a:r>
            <a:r>
              <a:rPr lang="en-CA" sz="1200" kern="1200" dirty="0">
                <a:solidFill>
                  <a:schemeClr val="tx1"/>
                </a:solidFill>
                <a:effectLst/>
                <a:latin typeface="+mn-lt"/>
                <a:ea typeface="+mn-ea"/>
                <a:cs typeface="+mn-cs"/>
              </a:rPr>
              <a:t>academia, Small</a:t>
            </a:r>
            <a:r>
              <a:rPr lang="en-CA" sz="1200" kern="1200" baseline="0" dirty="0">
                <a:solidFill>
                  <a:schemeClr val="tx1"/>
                </a:solidFill>
                <a:effectLst/>
                <a:latin typeface="+mn-lt"/>
                <a:ea typeface="+mn-ea"/>
                <a:cs typeface="+mn-cs"/>
              </a:rPr>
              <a:t> and Medium sized enterprises to</a:t>
            </a:r>
            <a:r>
              <a:rPr lang="en-CA" sz="1200" kern="1200" dirty="0">
                <a:solidFill>
                  <a:schemeClr val="tx1"/>
                </a:solidFill>
                <a:effectLst/>
                <a:latin typeface="+mn-lt"/>
                <a:ea typeface="+mn-ea"/>
                <a:cs typeface="+mn-cs"/>
              </a:rPr>
              <a:t> not-for-profits</a:t>
            </a:r>
            <a:r>
              <a:rPr lang="en-CA" sz="1200" kern="1200" dirty="0" smtClean="0">
                <a:solidFill>
                  <a:schemeClr val="tx1"/>
                </a:solidFill>
                <a:effectLst/>
                <a:latin typeface="+mn-lt"/>
                <a:ea typeface="+mn-ea"/>
                <a:cs typeface="+mn-cs"/>
              </a:rPr>
              <a:t>, </a:t>
            </a:r>
            <a:r>
              <a:rPr lang="en-CA" sz="1200" b="0" kern="1200" dirty="0" smtClean="0">
                <a:solidFill>
                  <a:srgbClr val="FF0000"/>
                </a:solidFill>
                <a:effectLst/>
                <a:latin typeface="+mn-lt"/>
                <a:ea typeface="+mn-ea"/>
                <a:cs typeface="+mn-cs"/>
              </a:rPr>
              <a:t>municipal/provincial/territorial</a:t>
            </a:r>
            <a:r>
              <a:rPr lang="en-CA" sz="1200" b="0" kern="1200" baseline="0" dirty="0" smtClean="0">
                <a:solidFill>
                  <a:srgbClr val="FF0000"/>
                </a:solidFill>
                <a:effectLst/>
                <a:latin typeface="+mn-lt"/>
                <a:ea typeface="+mn-ea"/>
                <a:cs typeface="+mn-cs"/>
              </a:rPr>
              <a:t> </a:t>
            </a:r>
            <a:r>
              <a:rPr lang="en-CA" sz="1200" b="0" kern="1200" baseline="0" dirty="0">
                <a:solidFill>
                  <a:srgbClr val="FF0000"/>
                </a:solidFill>
                <a:effectLst/>
                <a:latin typeface="+mn-lt"/>
                <a:ea typeface="+mn-ea"/>
                <a:cs typeface="+mn-cs"/>
              </a:rPr>
              <a:t>entities to individuals</a:t>
            </a:r>
            <a:r>
              <a:rPr lang="en-CA" sz="1200" b="0" kern="1200" dirty="0">
                <a:solidFill>
                  <a:srgbClr val="FF0000"/>
                </a:solidFill>
                <a:effectLst/>
                <a:latin typeface="+mn-lt"/>
                <a:ea typeface="+mn-ea"/>
                <a:cs typeface="+mn-cs"/>
              </a:rPr>
              <a:t>. </a:t>
            </a:r>
          </a:p>
          <a:p>
            <a:pPr lvl="0"/>
            <a:endParaRPr lang="en-CA" sz="1200" kern="1200" baseline="0" dirty="0">
              <a:solidFill>
                <a:schemeClr val="tx1"/>
              </a:solidFill>
              <a:effectLst/>
              <a:latin typeface="+mn-lt"/>
              <a:ea typeface="+mn-ea"/>
              <a:cs typeface="+mn-cs"/>
            </a:endParaRPr>
          </a:p>
          <a:p>
            <a:pPr lvl="0"/>
            <a:r>
              <a:rPr lang="en-CA" sz="1200" kern="1200" baseline="0" dirty="0">
                <a:solidFill>
                  <a:schemeClr val="tx1"/>
                </a:solidFill>
                <a:effectLst/>
                <a:latin typeface="+mn-lt"/>
                <a:ea typeface="+mn-ea"/>
                <a:cs typeface="+mn-cs"/>
              </a:rPr>
              <a:t>All types of </a:t>
            </a:r>
            <a:r>
              <a:rPr lang="en-CA" sz="1200" kern="1200" dirty="0">
                <a:solidFill>
                  <a:schemeClr val="tx1"/>
                </a:solidFill>
                <a:effectLst/>
                <a:latin typeface="+mn-lt"/>
                <a:ea typeface="+mn-ea"/>
                <a:cs typeface="+mn-cs"/>
              </a:rPr>
              <a:t>Canadian Innovators have responded.</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On average</a:t>
            </a:r>
            <a:r>
              <a:rPr lang="en-CA" sz="1200" kern="1200" baseline="0" dirty="0">
                <a:solidFill>
                  <a:schemeClr val="tx1"/>
                </a:solidFill>
                <a:effectLst/>
                <a:latin typeface="+mn-lt"/>
                <a:ea typeface="+mn-ea"/>
                <a:cs typeface="+mn-cs"/>
              </a:rPr>
              <a:t> applicants are </a:t>
            </a:r>
            <a:r>
              <a:rPr lang="en-CA" sz="1200" kern="1200" dirty="0">
                <a:solidFill>
                  <a:schemeClr val="tx1"/>
                </a:solidFill>
                <a:effectLst/>
                <a:latin typeface="+mn-lt"/>
                <a:ea typeface="+mn-ea"/>
                <a:cs typeface="+mn-cs"/>
              </a:rPr>
              <a:t>60% SMEs, 20% academia, 15% large industry, 3-4% not-for-profit, and the</a:t>
            </a:r>
            <a:r>
              <a:rPr lang="en-CA" sz="1200" kern="1200" baseline="0" dirty="0">
                <a:solidFill>
                  <a:schemeClr val="tx1"/>
                </a:solidFill>
                <a:effectLst/>
                <a:latin typeface="+mn-lt"/>
                <a:ea typeface="+mn-ea"/>
                <a:cs typeface="+mn-cs"/>
              </a:rPr>
              <a:t> remaining from </a:t>
            </a:r>
            <a:r>
              <a:rPr lang="en-CA" sz="1200" kern="1200" baseline="0" dirty="0" smtClean="0">
                <a:solidFill>
                  <a:schemeClr val="tx1"/>
                </a:solidFill>
                <a:effectLst/>
                <a:latin typeface="+mn-lt"/>
                <a:ea typeface="+mn-ea"/>
                <a:cs typeface="+mn-cs"/>
              </a:rPr>
              <a:t>individuals. </a:t>
            </a:r>
            <a:endParaRPr lang="en-CA" sz="1200" kern="1200" baseline="0" dirty="0">
              <a:solidFill>
                <a:schemeClr val="tx1"/>
              </a:solidFill>
              <a:effectLst/>
              <a:latin typeface="+mn-lt"/>
              <a:ea typeface="+mn-ea"/>
              <a:cs typeface="+mn-cs"/>
            </a:endParaRPr>
          </a:p>
          <a:p>
            <a:pPr lvl="0"/>
            <a:endParaRPr lang="en-CA" sz="1200" kern="1200" baseline="0" dirty="0">
              <a:solidFill>
                <a:schemeClr val="tx1"/>
              </a:solidFill>
              <a:effectLst/>
              <a:latin typeface="+mn-lt"/>
              <a:ea typeface="+mn-ea"/>
              <a:cs typeface="+mn-cs"/>
            </a:endParaRPr>
          </a:p>
          <a:p>
            <a:pPr lvl="0"/>
            <a:r>
              <a:rPr lang="en-CA" sz="1200" b="0" kern="1200" baseline="0" dirty="0">
                <a:solidFill>
                  <a:schemeClr val="tx1"/>
                </a:solidFill>
                <a:effectLst/>
                <a:latin typeface="+mn-lt"/>
                <a:ea typeface="+mn-ea"/>
                <a:cs typeface="+mn-cs"/>
              </a:rPr>
              <a:t>We are also very pleased with the good distribution of our proposals from across the country.</a:t>
            </a:r>
          </a:p>
          <a:p>
            <a:pPr lvl="0"/>
            <a:endParaRPr lang="en-CA" sz="1200" b="0" kern="1200" baseline="0" dirty="0">
              <a:solidFill>
                <a:schemeClr val="tx1"/>
              </a:solidFill>
              <a:effectLst/>
              <a:latin typeface="+mn-lt"/>
              <a:ea typeface="+mn-ea"/>
              <a:cs typeface="+mn-cs"/>
            </a:endParaRPr>
          </a:p>
          <a:p>
            <a:pPr lvl="0"/>
            <a:r>
              <a:rPr lang="en-CA" sz="1200" b="0" kern="1200" baseline="0" dirty="0">
                <a:solidFill>
                  <a:schemeClr val="tx1"/>
                </a:solidFill>
                <a:effectLst/>
                <a:latin typeface="+mn-lt"/>
                <a:ea typeface="+mn-ea"/>
                <a:cs typeface="+mn-cs"/>
              </a:rPr>
              <a:t>The whole program is full web based and I invite you to check the </a:t>
            </a:r>
            <a:r>
              <a:rPr lang="en-CA" sz="1200" b="0" kern="1200" baseline="0" dirty="0" err="1">
                <a:solidFill>
                  <a:schemeClr val="tx1"/>
                </a:solidFill>
                <a:effectLst/>
                <a:latin typeface="+mn-lt"/>
                <a:ea typeface="+mn-ea"/>
                <a:cs typeface="+mn-cs"/>
              </a:rPr>
              <a:t>IDEaS</a:t>
            </a:r>
            <a:r>
              <a:rPr lang="en-CA" sz="1200" b="0" kern="1200" baseline="0" dirty="0">
                <a:solidFill>
                  <a:schemeClr val="tx1"/>
                </a:solidFill>
                <a:effectLst/>
                <a:latin typeface="+mn-lt"/>
                <a:ea typeface="+mn-ea"/>
                <a:cs typeface="+mn-cs"/>
              </a:rPr>
              <a:t> webpage to find all the information about the program.</a:t>
            </a:r>
          </a:p>
        </p:txBody>
      </p:sp>
      <p:sp>
        <p:nvSpPr>
          <p:cNvPr id="4" name="Slide Number Placeholder 3"/>
          <p:cNvSpPr>
            <a:spLocks noGrp="1"/>
          </p:cNvSpPr>
          <p:nvPr>
            <p:ph type="sldNum" sz="quarter" idx="5"/>
          </p:nvPr>
        </p:nvSpPr>
        <p:spPr/>
        <p:txBody>
          <a:bodyPr/>
          <a:lstStyle/>
          <a:p>
            <a:fld id="{5365855D-F8D4-7E4A-9AC4-68EBFCBEA5C3}" type="slidenum">
              <a:rPr lang="en-US" smtClean="0"/>
              <a:t>2</a:t>
            </a:fld>
            <a:endParaRPr lang="en-US"/>
          </a:p>
        </p:txBody>
      </p:sp>
    </p:spTree>
    <p:extLst>
      <p:ext uri="{BB962C8B-B14F-4D97-AF65-F5344CB8AC3E}">
        <p14:creationId xmlns:p14="http://schemas.microsoft.com/office/powerpoint/2010/main" val="255904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b="1" dirty="0"/>
              <a:t>Sandbox for Countering Unmanned</a:t>
            </a:r>
            <a:r>
              <a:rPr lang="en-CA" sz="1200" b="1" baseline="0" dirty="0"/>
              <a:t> Aerial Systems (Counter</a:t>
            </a:r>
            <a:r>
              <a:rPr lang="en-CA" sz="1200" b="1" dirty="0"/>
              <a:t>-UAS) </a:t>
            </a:r>
            <a:r>
              <a:rPr lang="en-CA" sz="1200" dirty="0"/>
              <a:t>was held in Suffield (AB) from Sept 9 to Oct 4 2019</a:t>
            </a:r>
          </a:p>
          <a:p>
            <a:pPr marL="214313" indent="-214313">
              <a:buFont typeface="Arial" panose="020B0604020202020204" pitchFamily="34" charset="0"/>
              <a:buChar char="•"/>
            </a:pPr>
            <a:r>
              <a:rPr lang="en-CA" sz="1200" dirty="0"/>
              <a:t>Twelve companies were selected (out of 26) to participate</a:t>
            </a:r>
          </a:p>
          <a:p>
            <a:pPr marL="214313" indent="-214313">
              <a:buFont typeface="Arial" panose="020B0604020202020204" pitchFamily="34" charset="0"/>
              <a:buChar char="•"/>
            </a:pPr>
            <a:r>
              <a:rPr lang="en-CA" sz="1200" dirty="0"/>
              <a:t>296 flights</a:t>
            </a:r>
            <a:r>
              <a:rPr lang="en-CA" sz="1200" baseline="0" dirty="0"/>
              <a:t> conducted</a:t>
            </a:r>
          </a:p>
          <a:p>
            <a:pPr marL="214313" indent="-214313">
              <a:buFont typeface="Arial" panose="020B0604020202020204" pitchFamily="34" charset="0"/>
              <a:buChar char="•"/>
            </a:pPr>
            <a:r>
              <a:rPr lang="en-CA" sz="1200" baseline="0" dirty="0"/>
              <a:t>Representatives from five countries participated</a:t>
            </a:r>
          </a:p>
          <a:p>
            <a:pPr marL="214313" indent="-214313">
              <a:buFont typeface="Arial" panose="020B0604020202020204" pitchFamily="34" charset="0"/>
              <a:buChar char="•"/>
            </a:pPr>
            <a:r>
              <a:rPr lang="en-CA" sz="1200" baseline="0" dirty="0"/>
              <a:t>3771 minutes of flight time was conducted</a:t>
            </a:r>
            <a:endParaRPr lang="en-CA" sz="1200" dirty="0"/>
          </a:p>
          <a:p>
            <a:pPr marL="214313" indent="-214313">
              <a:buFont typeface="Arial" panose="020B0604020202020204" pitchFamily="34" charset="0"/>
              <a:buChar char="•"/>
            </a:pPr>
            <a:endParaRPr lang="en-CA" sz="1200" dirty="0"/>
          </a:p>
          <a:p>
            <a:pPr marL="0" indent="0">
              <a:buFont typeface="Arial" panose="020B0604020202020204" pitchFamily="34" charset="0"/>
              <a:buNone/>
            </a:pPr>
            <a:r>
              <a:rPr lang="en-CA" sz="1200" b="1" dirty="0"/>
              <a:t>Sandbox for Corrosion on Ships – Rust Never Sleeps</a:t>
            </a:r>
            <a:endParaRPr lang="en-CA" sz="1200" dirty="0"/>
          </a:p>
          <a:p>
            <a:pPr marL="214313" indent="-214313">
              <a:buFont typeface="Arial" panose="020B0604020202020204" pitchFamily="34" charset="0"/>
              <a:buChar char="•"/>
            </a:pPr>
            <a:r>
              <a:rPr lang="en-CA" sz="1200" dirty="0"/>
              <a:t>Call For Applicants was re-released</a:t>
            </a:r>
            <a:r>
              <a:rPr lang="en-CA" sz="1200" baseline="0" dirty="0"/>
              <a:t> in the Fall 2020. Due to COVID-19, the Sandbox event has been postponed to </a:t>
            </a:r>
            <a:r>
              <a:rPr lang="en-CA" sz="1200" baseline="0" dirty="0" smtClean="0"/>
              <a:t>Spring 2022.</a:t>
            </a:r>
            <a:endParaRPr lang="en-CA" sz="1200" baseline="0" dirty="0"/>
          </a:p>
          <a:p>
            <a:pPr marL="214313" indent="-214313">
              <a:buFont typeface="Arial" panose="020B0604020202020204" pitchFamily="34" charset="0"/>
              <a:buChar char="•"/>
            </a:pPr>
            <a:r>
              <a:rPr lang="en-CA" sz="1200" baseline="0" dirty="0"/>
              <a:t>The challenge will allow innovators to showcase their best solutions to find corrosion trouble spots for the Royal Canadian Navy (RCN)</a:t>
            </a:r>
          </a:p>
          <a:p>
            <a:pPr marL="214313" indent="-214313">
              <a:buFont typeface="Arial" panose="020B0604020202020204" pitchFamily="34" charset="0"/>
              <a:buChar char="•"/>
            </a:pPr>
            <a:r>
              <a:rPr lang="en-CA" sz="1200" baseline="0" dirty="0"/>
              <a:t>Innovators will receive feedback for their solution from DND/CAF experts and potential users.</a:t>
            </a:r>
            <a:endParaRPr lang="en-CA" sz="1200" dirty="0"/>
          </a:p>
          <a:p>
            <a:pPr marL="0" indent="0">
              <a:buFont typeface="Arial" panose="020B0604020202020204" pitchFamily="34" charset="0"/>
              <a:buNone/>
            </a:pPr>
            <a:endParaRPr lang="en-CA" sz="1200" dirty="0"/>
          </a:p>
        </p:txBody>
      </p:sp>
      <p:sp>
        <p:nvSpPr>
          <p:cNvPr id="4" name="Slide Number Placeholder 3"/>
          <p:cNvSpPr>
            <a:spLocks noGrp="1"/>
          </p:cNvSpPr>
          <p:nvPr>
            <p:ph type="sldNum" sz="quarter" idx="5"/>
          </p:nvPr>
        </p:nvSpPr>
        <p:spPr/>
        <p:txBody>
          <a:bodyPr/>
          <a:lstStyle/>
          <a:p>
            <a:fld id="{5365855D-F8D4-7E4A-9AC4-68EBFCBEA5C3}" type="slidenum">
              <a:rPr lang="en-US" smtClean="0"/>
              <a:t>20</a:t>
            </a:fld>
            <a:endParaRPr lang="en-US"/>
          </a:p>
        </p:txBody>
      </p:sp>
    </p:spTree>
    <p:extLst>
      <p:ext uri="{BB962C8B-B14F-4D97-AF65-F5344CB8AC3E}">
        <p14:creationId xmlns:p14="http://schemas.microsoft.com/office/powerpoint/2010/main" val="296825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Sapper Labs is project is the first project to advance from Competitive Projects 1b to Test Drive and was awarded $7.5M. The company will test their advanced cyber attribution technology in a real world environment with support of CANSOFCOM. If successful, the solution would allow DND to achieve important cyber effects on networks of importance and directly address existing capability deficiencies.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Green Heat: Low Carbon Energy Generation for Heating Existing Buildings Test Drive was launched in January with an Advanced Procurement Notice. With the largest infrastructure portfolio in government, CAF/DND is looking for ways to reduce its environmental impact from building operations. </a:t>
            </a:r>
            <a:r>
              <a:rPr lang="en-CA" sz="1200" kern="1200" dirty="0" err="1">
                <a:solidFill>
                  <a:schemeClr val="tx1"/>
                </a:solidFill>
                <a:effectLst/>
                <a:latin typeface="+mn-lt"/>
                <a:ea typeface="+mn-ea"/>
                <a:cs typeface="+mn-cs"/>
              </a:rPr>
              <a:t>IDEaS</a:t>
            </a:r>
            <a:r>
              <a:rPr lang="en-CA" sz="1200" kern="1200" dirty="0">
                <a:solidFill>
                  <a:schemeClr val="tx1"/>
                </a:solidFill>
                <a:effectLst/>
                <a:latin typeface="+mn-lt"/>
                <a:ea typeface="+mn-ea"/>
                <a:cs typeface="+mn-cs"/>
              </a:rPr>
              <a:t> will acquire, install, and operate a large scale, low-carbon energy system integrated with an existing CAF building in Kingston, Ontario, to assess the effectiveness and costs of such a technology</a:t>
            </a:r>
          </a:p>
          <a:p>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21</a:t>
            </a:fld>
            <a:endParaRPr lang="en-US"/>
          </a:p>
        </p:txBody>
      </p:sp>
    </p:spTree>
    <p:extLst>
      <p:ext uri="{BB962C8B-B14F-4D97-AF65-F5344CB8AC3E}">
        <p14:creationId xmlns:p14="http://schemas.microsoft.com/office/powerpoint/2010/main" val="2599504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Arial"/>
                <a:ea typeface="ＭＳ Ｐゴシック" charset="0"/>
                <a:cs typeface="ＭＳ Ｐゴシック" charset="0"/>
              </a:rPr>
              <a:t>One of the most exciting thing about the program is that there are many possible paths to success. We provide a continuum of support and guidance, and help your ideas, products and vision become the best they can be.</a:t>
            </a:r>
          </a:p>
          <a:p>
            <a:endParaRPr lang="en-CA" dirty="0"/>
          </a:p>
          <a:p>
            <a:r>
              <a:rPr lang="en-CA" dirty="0"/>
              <a:t>The various elements of the </a:t>
            </a:r>
            <a:r>
              <a:rPr lang="en-CA" dirty="0" err="1"/>
              <a:t>IDEaS</a:t>
            </a:r>
            <a:r>
              <a:rPr lang="en-CA" dirty="0"/>
              <a:t> program exist along the spectrum of Solution Readiness Levels from conceptual (SRL1) to Proven and Ready for real world application (SRL9)</a:t>
            </a:r>
          </a:p>
          <a:p>
            <a:endParaRPr lang="en-CA" dirty="0"/>
          </a:p>
          <a:p>
            <a:pPr lvl="0"/>
            <a:r>
              <a:rPr lang="en-CA" sz="1200" kern="1200" dirty="0">
                <a:solidFill>
                  <a:schemeClr val="tx1"/>
                </a:solidFill>
                <a:effectLst/>
                <a:latin typeface="+mn-lt"/>
                <a:ea typeface="+mn-ea"/>
                <a:cs typeface="+mn-cs"/>
              </a:rPr>
              <a:t>An innovative solution that has entered</a:t>
            </a:r>
            <a:r>
              <a:rPr lang="en-CA" sz="1200" kern="1200" baseline="0" dirty="0">
                <a:solidFill>
                  <a:schemeClr val="tx1"/>
                </a:solidFill>
                <a:effectLst/>
                <a:latin typeface="+mn-lt"/>
                <a:ea typeface="+mn-ea"/>
                <a:cs typeface="+mn-cs"/>
              </a:rPr>
              <a:t> our funding continuum </a:t>
            </a:r>
            <a:r>
              <a:rPr lang="en-CA" sz="1200" kern="1200" dirty="0">
                <a:solidFill>
                  <a:schemeClr val="tx1"/>
                </a:solidFill>
                <a:effectLst/>
                <a:latin typeface="+mn-lt"/>
                <a:ea typeface="+mn-ea"/>
                <a:cs typeface="+mn-cs"/>
              </a:rPr>
              <a:t>could benefit</a:t>
            </a:r>
            <a:r>
              <a:rPr lang="en-CA" sz="1200" kern="1200" baseline="0" dirty="0">
                <a:solidFill>
                  <a:schemeClr val="tx1"/>
                </a:solidFill>
                <a:effectLst/>
                <a:latin typeface="+mn-lt"/>
                <a:ea typeface="+mn-ea"/>
                <a:cs typeface="+mn-cs"/>
              </a:rPr>
              <a:t> from off-ramping opportunities and partnerships with other innovation programs within the federal government. </a:t>
            </a:r>
            <a:endParaRPr lang="en-CA" dirty="0"/>
          </a:p>
        </p:txBody>
      </p:sp>
      <p:sp>
        <p:nvSpPr>
          <p:cNvPr id="4" name="Slide Number Placeholder 3"/>
          <p:cNvSpPr>
            <a:spLocks noGrp="1"/>
          </p:cNvSpPr>
          <p:nvPr>
            <p:ph type="sldNum" sz="quarter" idx="5"/>
          </p:nvPr>
        </p:nvSpPr>
        <p:spPr/>
        <p:txBody>
          <a:bodyPr/>
          <a:lstStyle/>
          <a:p>
            <a:fld id="{5365855D-F8D4-7E4A-9AC4-68EBFCBEA5C3}" type="slidenum">
              <a:rPr lang="en-US" smtClean="0"/>
              <a:t>22</a:t>
            </a:fld>
            <a:endParaRPr lang="en-US"/>
          </a:p>
        </p:txBody>
      </p:sp>
    </p:spTree>
    <p:extLst>
      <p:ext uri="{BB962C8B-B14F-4D97-AF65-F5344CB8AC3E}">
        <p14:creationId xmlns:p14="http://schemas.microsoft.com/office/powerpoint/2010/main" val="170820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Arial"/>
                <a:ea typeface="ＭＳ Ｐゴシック" charset="0"/>
                <a:cs typeface="ＭＳ Ｐゴシック" charset="0"/>
              </a:rPr>
              <a:t>The </a:t>
            </a:r>
            <a:r>
              <a:rPr lang="en-CA" sz="1200" kern="1200" dirty="0" err="1">
                <a:solidFill>
                  <a:schemeClr val="tx1"/>
                </a:solidFill>
                <a:effectLst/>
                <a:latin typeface="Arial"/>
                <a:ea typeface="ＭＳ Ｐゴシック" charset="0"/>
                <a:cs typeface="ＭＳ Ｐゴシック" charset="0"/>
              </a:rPr>
              <a:t>IDEaS</a:t>
            </a:r>
            <a:r>
              <a:rPr lang="en-CA" sz="1200" kern="1200" dirty="0">
                <a:solidFill>
                  <a:schemeClr val="tx1"/>
                </a:solidFill>
                <a:effectLst/>
                <a:latin typeface="Arial"/>
                <a:ea typeface="ＭＳ Ｐゴシック" charset="0"/>
                <a:cs typeface="ＭＳ Ｐゴシック" charset="0"/>
              </a:rPr>
              <a:t> program was born from the </a:t>
            </a:r>
            <a:r>
              <a:rPr lang="en-CA" dirty="0"/>
              <a:t>need to be agile in responding to crisis and the impact of globalization of sciences &amp; technology. </a:t>
            </a:r>
            <a:endParaRPr lang="en-US" sz="1200" b="0" kern="1200" dirty="0">
              <a:solidFill>
                <a:schemeClr val="tx1"/>
              </a:solidFill>
              <a:effectLst/>
              <a:latin typeface="Arial"/>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Arial"/>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Arial"/>
                <a:ea typeface="ＭＳ Ｐゴシック" charset="0"/>
                <a:cs typeface="ＭＳ Ｐゴシック" charset="0"/>
              </a:rPr>
              <a:t>While DND/CAF has its own research and development organization, Defence</a:t>
            </a:r>
            <a:r>
              <a:rPr lang="en-CA" sz="1200" kern="1200" baseline="0" dirty="0">
                <a:solidFill>
                  <a:schemeClr val="tx1"/>
                </a:solidFill>
                <a:effectLst/>
                <a:latin typeface="Arial"/>
                <a:ea typeface="ＭＳ Ｐゴシック" charset="0"/>
                <a:cs typeface="ＭＳ Ｐゴシック" charset="0"/>
              </a:rPr>
              <a:t> Research and Development Canada (DRDC), </a:t>
            </a:r>
            <a:r>
              <a:rPr lang="en-CA" sz="1200" kern="1200" baseline="0" dirty="0">
                <a:solidFill>
                  <a:schemeClr val="tx1"/>
                </a:solidFill>
                <a:effectLst/>
                <a:latin typeface="+mn-lt"/>
                <a:ea typeface="+mn-ea"/>
                <a:cs typeface="+mn-cs"/>
              </a:rPr>
              <a:t>m</a:t>
            </a:r>
            <a:r>
              <a:rPr lang="en-CA" dirty="0"/>
              <a:t>ore and more S&amp;T work is being done outside government laboratories, by innovators who may not even know that our defence and security challenges exist.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Arial"/>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ensure that the Department has the best solutions, we need access to this innovation to support our efforts.  In that extent, </a:t>
            </a:r>
            <a:r>
              <a:rPr lang="en-CA" sz="1200" b="0" kern="1200" dirty="0" err="1">
                <a:solidFill>
                  <a:schemeClr val="tx1"/>
                </a:solidFill>
                <a:effectLst/>
                <a:latin typeface="Arial"/>
                <a:ea typeface="ＭＳ Ｐゴシック" charset="0"/>
                <a:cs typeface="ＭＳ Ｐゴシック" charset="0"/>
              </a:rPr>
              <a:t>IDEaS</a:t>
            </a:r>
            <a:r>
              <a:rPr lang="en-CA" sz="1200" b="0" kern="1200" baseline="0" dirty="0">
                <a:solidFill>
                  <a:schemeClr val="tx1"/>
                </a:solidFill>
                <a:effectLst/>
                <a:latin typeface="Arial"/>
                <a:ea typeface="ＭＳ Ｐゴシック" charset="0"/>
                <a:cs typeface="ＭＳ Ｐゴシック" charset="0"/>
              </a:rPr>
              <a:t> provides an </a:t>
            </a:r>
            <a:r>
              <a:rPr lang="en-CA" sz="1200" b="0" kern="1200" dirty="0">
                <a:solidFill>
                  <a:schemeClr val="tx1"/>
                </a:solidFill>
                <a:effectLst/>
                <a:latin typeface="Arial"/>
                <a:ea typeface="ＭＳ Ｐゴシック" charset="0"/>
                <a:cs typeface="ＭＳ Ｐゴシック" charset="0"/>
              </a:rPr>
              <a:t>augmentative approach that enables us to tap into the extraordinary talent and ingenuity resident in Canada. </a:t>
            </a:r>
          </a:p>
          <a:p>
            <a:endParaRPr lang="en-CA" sz="1200" kern="1200" dirty="0">
              <a:solidFill>
                <a:schemeClr val="tx1"/>
              </a:solidFill>
              <a:effectLst/>
              <a:latin typeface="Arial"/>
              <a:ea typeface="ＭＳ Ｐゴシック" charset="0"/>
              <a:cs typeface="ＭＳ Ｐゴシック" charset="0"/>
            </a:endParaRPr>
          </a:p>
          <a:p>
            <a:pPr lvl="0"/>
            <a:endParaRPr lang="en-US" sz="1200" b="1" kern="1200" dirty="0">
              <a:solidFill>
                <a:schemeClr val="tx1"/>
              </a:solidFill>
              <a:effectLst/>
              <a:latin typeface="Arial"/>
              <a:ea typeface="ＭＳ Ｐゴシック" charset="0"/>
              <a:cs typeface="ＭＳ Ｐゴシック" charset="0"/>
            </a:endParaRPr>
          </a:p>
          <a:p>
            <a:pPr lvl="0"/>
            <a:endParaRPr lang="en-CA" sz="1200" kern="1200" dirty="0">
              <a:solidFill>
                <a:schemeClr val="tx1"/>
              </a:solidFill>
              <a:effectLst/>
              <a:latin typeface="Arial"/>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fld id="{5365855D-F8D4-7E4A-9AC4-68EBFCBEA5C3}" type="slidenum">
              <a:rPr lang="en-US" smtClean="0"/>
              <a:t>3</a:t>
            </a:fld>
            <a:endParaRPr lang="en-US"/>
          </a:p>
        </p:txBody>
      </p:sp>
    </p:spTree>
    <p:extLst>
      <p:ext uri="{BB962C8B-B14F-4D97-AF65-F5344CB8AC3E}">
        <p14:creationId xmlns:p14="http://schemas.microsoft.com/office/powerpoint/2010/main" val="113022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000" b="1" kern="1200" dirty="0">
              <a:solidFill>
                <a:srgbClr val="FF0000"/>
              </a:solidFill>
              <a:effectLst/>
              <a:latin typeface="Arial"/>
              <a:ea typeface="ＭＳ Ｐゴシック" charset="0"/>
              <a:cs typeface="ＭＳ Ｐゴシック" charset="0"/>
            </a:endParaRPr>
          </a:p>
          <a:p>
            <a:r>
              <a:rPr lang="en-CA" sz="3600" b="1" kern="1200" dirty="0">
                <a:solidFill>
                  <a:schemeClr val="tx1"/>
                </a:solidFill>
                <a:effectLst/>
                <a:latin typeface="Arial"/>
                <a:ea typeface="ＭＳ Ｐゴシック" charset="0"/>
                <a:cs typeface="ＭＳ Ｐゴシック" charset="0"/>
              </a:rPr>
              <a:t>In order for us to be successful,</a:t>
            </a:r>
            <a:r>
              <a:rPr lang="en-CA" sz="3600" b="1" kern="1200" baseline="0" dirty="0">
                <a:solidFill>
                  <a:schemeClr val="tx1"/>
                </a:solidFill>
                <a:effectLst/>
                <a:latin typeface="Arial"/>
                <a:ea typeface="ＭＳ Ｐゴシック" charset="0"/>
                <a:cs typeface="ＭＳ Ｐゴシック" charset="0"/>
              </a:rPr>
              <a:t> the Program is based on 3 pillars:</a:t>
            </a:r>
          </a:p>
          <a:p>
            <a:endParaRPr lang="en-CA" sz="3600" kern="1200" dirty="0">
              <a:solidFill>
                <a:schemeClr val="tx1"/>
              </a:solidFill>
              <a:effectLst/>
              <a:latin typeface="Arial"/>
              <a:ea typeface="ＭＳ Ｐゴシック" charset="0"/>
              <a:cs typeface="ＭＳ Ｐゴシック"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2000" dirty="0">
                <a:latin typeface="Arial"/>
                <a:ea typeface="ＭＳ Ｐゴシック" charset="0"/>
                <a:cs typeface="ＭＳ Ｐゴシック" charset="0"/>
              </a:rPr>
              <a:t>We help build a</a:t>
            </a:r>
            <a:r>
              <a:rPr lang="en-CA" sz="2000" baseline="0" dirty="0">
                <a:latin typeface="Arial"/>
                <a:ea typeface="ＭＳ Ｐゴシック" charset="0"/>
                <a:cs typeface="ＭＳ Ｐゴシック" charset="0"/>
              </a:rPr>
              <a:t> vib</a:t>
            </a:r>
            <a:r>
              <a:rPr lang="en-CA" sz="2000" baseline="0" dirty="0">
                <a:solidFill>
                  <a:srgbClr val="FF0000"/>
                </a:solidFill>
                <a:latin typeface="Arial"/>
                <a:ea typeface="ＭＳ Ｐゴシック" charset="0"/>
                <a:cs typeface="ＭＳ Ｐゴシック" charset="0"/>
              </a:rPr>
              <a:t>ran</a:t>
            </a:r>
            <a:r>
              <a:rPr lang="en-CA" sz="2000" baseline="0" dirty="0">
                <a:latin typeface="Arial"/>
                <a:ea typeface="ＭＳ Ｐゴシック" charset="0"/>
                <a:cs typeface="ＭＳ Ｐゴシック" charset="0"/>
              </a:rPr>
              <a:t>t and engaged</a:t>
            </a:r>
            <a:r>
              <a:rPr lang="en-CA" sz="2000" dirty="0">
                <a:latin typeface="Arial"/>
                <a:ea typeface="ＭＳ Ｐゴシック" charset="0"/>
                <a:cs typeface="ＭＳ Ｐゴシック" charset="0"/>
              </a:rPr>
              <a:t> innovation community to apply their expertise to Canadian defence and military problems. </a:t>
            </a:r>
            <a:endParaRPr lang="en-CA" sz="3600" kern="1200" dirty="0">
              <a:solidFill>
                <a:schemeClr val="tx1"/>
              </a:solidFill>
              <a:effectLst/>
              <a:latin typeface="+mn-lt"/>
              <a:ea typeface="+mn-ea"/>
              <a:cs typeface="+mn-cs"/>
            </a:endParaRPr>
          </a:p>
          <a:p>
            <a:pPr marL="228600" lvl="0" indent="-228600">
              <a:buFont typeface="+mj-lt"/>
              <a:buAutoNum type="arabicPeriod"/>
            </a:pPr>
            <a:endParaRPr lang="en-CA" sz="2000" dirty="0">
              <a:latin typeface="Arial"/>
              <a:ea typeface="ＭＳ Ｐゴシック" charset="0"/>
              <a:cs typeface="ＭＳ Ｐゴシック" charset="0"/>
            </a:endParaRPr>
          </a:p>
          <a:p>
            <a:pPr marL="228600" lvl="0" indent="-228600">
              <a:buFont typeface="+mj-lt"/>
              <a:buAutoNum type="arabicPeriod"/>
            </a:pPr>
            <a:r>
              <a:rPr lang="en-CA" sz="2000" b="0" dirty="0">
                <a:latin typeface="Arial"/>
                <a:ea typeface="ＭＳ Ｐゴシック" charset="0"/>
                <a:cs typeface="ＭＳ Ｐゴシック" charset="0"/>
              </a:rPr>
              <a:t>We support the development of Solutions to </a:t>
            </a:r>
            <a:r>
              <a:rPr lang="en-CA" sz="2000" b="0" dirty="0"/>
              <a:t>Canadian defence and military challenges. We have numerous</a:t>
            </a:r>
            <a:r>
              <a:rPr lang="en-CA" sz="2000" b="0" baseline="0" dirty="0"/>
              <a:t> funding tools to do this.</a:t>
            </a:r>
            <a:endParaRPr lang="en-CA" sz="2000" b="0" dirty="0"/>
          </a:p>
          <a:p>
            <a:pPr marL="228600" lvl="0" indent="-228600">
              <a:buFont typeface="+mj-lt"/>
              <a:buAutoNum type="arabicPeriod"/>
            </a:pPr>
            <a:endParaRPr lang="en-CA" sz="2000" dirty="0">
              <a:latin typeface="Arial"/>
              <a:ea typeface="ＭＳ Ｐゴシック" charset="0"/>
              <a:cs typeface="ＭＳ Ｐゴシック" charset="0"/>
            </a:endParaRPr>
          </a:p>
          <a:p>
            <a:pPr marL="228600" lvl="0" indent="-228600">
              <a:buFont typeface="+mj-lt"/>
              <a:buAutoNum type="arabicPeriod"/>
            </a:pPr>
            <a:r>
              <a:rPr lang="en-CA" sz="2000" dirty="0">
                <a:latin typeface="Arial"/>
                <a:ea typeface="ＭＳ Ｐゴシック" charset="0"/>
                <a:cs typeface="ＭＳ Ｐゴシック" charset="0"/>
              </a:rPr>
              <a:t>We push technology forward to a demonstrable level that can increase defence capabilities. Innovators have</a:t>
            </a:r>
            <a:r>
              <a:rPr lang="en-CA" sz="2000" baseline="0" dirty="0">
                <a:latin typeface="Arial"/>
                <a:ea typeface="ＭＳ Ｐゴシック" charset="0"/>
                <a:cs typeface="ＭＳ Ｐゴシック" charset="0"/>
              </a:rPr>
              <a:t> the opportunity to showcase their solutions </a:t>
            </a:r>
            <a:r>
              <a:rPr lang="en-CA" sz="2000" dirty="0">
                <a:latin typeface="Arial"/>
                <a:ea typeface="ＭＳ Ｐゴシック" charset="0"/>
                <a:cs typeface="ＭＳ Ｐゴシック" charset="0"/>
              </a:rPr>
              <a:t>through their own work (Sandbox) or through testing conducted by our military (Test Drive)</a:t>
            </a:r>
          </a:p>
          <a:p>
            <a:pPr marL="228600" lvl="0" indent="-228600">
              <a:buFont typeface="+mj-lt"/>
              <a:buAutoNum type="arabicPeriod"/>
            </a:pPr>
            <a:endParaRPr lang="en-CA" sz="2000" dirty="0">
              <a:latin typeface="Arial"/>
              <a:ea typeface="ＭＳ Ｐゴシック" charset="0"/>
              <a:cs typeface="ＭＳ Ｐゴシック" charset="0"/>
            </a:endParaRPr>
          </a:p>
          <a:p>
            <a:pPr marL="0" lvl="0" indent="0">
              <a:buFont typeface="+mj-lt"/>
              <a:buNone/>
            </a:pPr>
            <a:r>
              <a:rPr lang="en-CA" sz="2000" b="0" u="sng" dirty="0">
                <a:latin typeface="Arial"/>
                <a:ea typeface="ＭＳ Ｐゴシック" charset="0"/>
                <a:cs typeface="ＭＳ Ｐゴシック" charset="0"/>
              </a:rPr>
              <a:t>Over the next few</a:t>
            </a:r>
            <a:r>
              <a:rPr lang="en-CA" sz="2000" b="0" u="sng" baseline="0" dirty="0">
                <a:latin typeface="Arial"/>
                <a:ea typeface="ＭＳ Ｐゴシック" charset="0"/>
                <a:cs typeface="ＭＳ Ｐゴシック" charset="0"/>
              </a:rPr>
              <a:t> slides I will take you through these pillars in more detail to show you how we are able fund innovative solutions to increase defence capabilities.</a:t>
            </a:r>
            <a:endParaRPr lang="en-CA" sz="900" b="0" dirty="0">
              <a:latin typeface="Arial"/>
              <a:ea typeface="ＭＳ Ｐゴシック" charset="0"/>
              <a:cs typeface="ＭＳ Ｐゴシック" charset="0"/>
            </a:endParaRPr>
          </a:p>
          <a:p>
            <a:pPr marL="228600" lvl="0" indent="-228600">
              <a:buFont typeface="+mj-lt"/>
              <a:buAutoNum type="arabicPeriod"/>
            </a:pPr>
            <a:endParaRPr lang="en-CA" sz="900" dirty="0">
              <a:latin typeface="Arial"/>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4</a:t>
            </a:fld>
            <a:endParaRPr lang="en-US"/>
          </a:p>
        </p:txBody>
      </p:sp>
    </p:spTree>
    <p:extLst>
      <p:ext uri="{BB962C8B-B14F-4D97-AF65-F5344CB8AC3E}">
        <p14:creationId xmlns:p14="http://schemas.microsoft.com/office/powerpoint/2010/main" val="241659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*note: this slide will be continuously updated as our results grow.  Refer to monthly IDEaS Dashboard to update.</a:t>
            </a:r>
          </a:p>
          <a:p>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In order to build our innovation community, </a:t>
            </a:r>
            <a:r>
              <a:rPr lang="en-CA" sz="1200" kern="1200" dirty="0">
                <a:solidFill>
                  <a:schemeClr val="tx1"/>
                </a:solidFill>
                <a:effectLst/>
                <a:latin typeface="+mn-lt"/>
                <a:ea typeface="+mn-ea"/>
                <a:cs typeface="+mn-cs"/>
              </a:rPr>
              <a:t>we need to ensure as many Canadian innovators as possible know about </a:t>
            </a:r>
            <a:r>
              <a:rPr lang="en-CA" sz="1200" kern="1200" dirty="0" err="1">
                <a:solidFill>
                  <a:schemeClr val="tx1"/>
                </a:solidFill>
                <a:effectLst/>
                <a:latin typeface="+mn-lt"/>
                <a:ea typeface="+mn-ea"/>
                <a:cs typeface="+mn-cs"/>
              </a:rPr>
              <a:t>IDEaS</a:t>
            </a:r>
            <a:r>
              <a:rPr lang="en-CA" sz="1200" kern="1200" dirty="0">
                <a:solidFill>
                  <a:schemeClr val="tx1"/>
                </a:solidFill>
                <a:effectLst/>
                <a:latin typeface="+mn-lt"/>
                <a:ea typeface="+mn-ea"/>
                <a:cs typeface="+mn-cs"/>
              </a:rPr>
              <a:t>, so we increase the number of potential solutions coming to us. We continuously conduct outreach activities – we have built a following of more than 5500 innovators, and it is still growing.</a:t>
            </a:r>
          </a:p>
          <a:p>
            <a:endParaRPr lang="en-CA" sz="1200" kern="1200" baseline="0" dirty="0">
              <a:solidFill>
                <a:schemeClr val="tx1"/>
              </a:solidFill>
              <a:effectLst/>
              <a:latin typeface="+mn-lt"/>
              <a:ea typeface="+mn-ea"/>
              <a:cs typeface="+mn-cs"/>
            </a:endParaRPr>
          </a:p>
          <a:p>
            <a:r>
              <a:rPr lang="en-CA" sz="1200" u="sng" kern="1200" baseline="0" dirty="0">
                <a:solidFill>
                  <a:schemeClr val="tx1"/>
                </a:solidFill>
                <a:effectLst/>
                <a:latin typeface="+mn-lt"/>
                <a:ea typeface="+mn-ea"/>
                <a:cs typeface="+mn-cs"/>
              </a:rPr>
              <a:t>To date </a:t>
            </a:r>
            <a:r>
              <a:rPr lang="en-CA" sz="1200" u="sng" kern="1200" baseline="0" dirty="0" smtClean="0">
                <a:solidFill>
                  <a:schemeClr val="tx1"/>
                </a:solidFill>
                <a:effectLst/>
                <a:latin typeface="+mn-lt"/>
                <a:ea typeface="+mn-ea"/>
                <a:cs typeface="+mn-cs"/>
              </a:rPr>
              <a:t>(October 14th, </a:t>
            </a:r>
            <a:r>
              <a:rPr lang="en-CA" sz="1200" u="sng" kern="1200" baseline="0" dirty="0">
                <a:solidFill>
                  <a:schemeClr val="tx1"/>
                </a:solidFill>
                <a:effectLst/>
                <a:latin typeface="+mn-lt"/>
                <a:ea typeface="+mn-ea"/>
                <a:cs typeface="+mn-cs"/>
              </a:rPr>
              <a:t>2021):</a:t>
            </a:r>
            <a:endParaRPr lang="en-US" u="sng" baseline="0" dirty="0">
              <a:solidFill>
                <a:srgbClr val="FF0000"/>
              </a:solidFill>
            </a:endParaRPr>
          </a:p>
          <a:p>
            <a:r>
              <a:rPr lang="en-US" baseline="0" dirty="0" smtClean="0">
                <a:solidFill>
                  <a:srgbClr val="FF0000"/>
                </a:solidFill>
              </a:rPr>
              <a:t>63 </a:t>
            </a:r>
            <a:r>
              <a:rPr lang="en-US" baseline="0" dirty="0">
                <a:solidFill>
                  <a:srgbClr val="FF0000"/>
                </a:solidFill>
              </a:rPr>
              <a:t>challenges issued </a:t>
            </a:r>
            <a:r>
              <a:rPr lang="en-US" b="0" baseline="0" dirty="0">
                <a:solidFill>
                  <a:srgbClr val="FF0000"/>
                </a:solidFill>
              </a:rPr>
              <a:t>(4 for COVID)</a:t>
            </a:r>
          </a:p>
          <a:p>
            <a:r>
              <a:rPr lang="en-US" b="0" baseline="0" dirty="0">
                <a:solidFill>
                  <a:srgbClr val="FF0000"/>
                </a:solidFill>
              </a:rPr>
              <a:t>More than </a:t>
            </a:r>
            <a:r>
              <a:rPr lang="en-US" b="0" baseline="0" dirty="0" smtClean="0">
                <a:solidFill>
                  <a:srgbClr val="FF0000"/>
                </a:solidFill>
              </a:rPr>
              <a:t>506</a:t>
            </a:r>
            <a:r>
              <a:rPr lang="en-US" baseline="0" dirty="0" smtClean="0">
                <a:solidFill>
                  <a:srgbClr val="FF0000"/>
                </a:solidFill>
              </a:rPr>
              <a:t> </a:t>
            </a:r>
            <a:r>
              <a:rPr lang="en-US" baseline="0" dirty="0">
                <a:solidFill>
                  <a:srgbClr val="FF0000"/>
                </a:solidFill>
              </a:rPr>
              <a:t>funded projects</a:t>
            </a:r>
          </a:p>
          <a:p>
            <a:r>
              <a:rPr lang="en-US" baseline="0" dirty="0">
                <a:solidFill>
                  <a:srgbClr val="FF0000"/>
                </a:solidFill>
              </a:rPr>
              <a:t>12 collaborative research networks developed</a:t>
            </a:r>
          </a:p>
          <a:p>
            <a:r>
              <a:rPr lang="en-US" baseline="0" dirty="0">
                <a:solidFill>
                  <a:srgbClr val="FF0000"/>
                </a:solidFill>
              </a:rPr>
              <a:t>$7.5M Test Drive funded</a:t>
            </a:r>
          </a:p>
          <a:p>
            <a:r>
              <a:rPr lang="en-US" baseline="0" dirty="0">
                <a:solidFill>
                  <a:srgbClr val="FF0000"/>
                </a:solidFill>
              </a:rPr>
              <a:t>$</a:t>
            </a:r>
            <a:r>
              <a:rPr lang="en-US" baseline="0" dirty="0" smtClean="0">
                <a:solidFill>
                  <a:srgbClr val="FF0000"/>
                </a:solidFill>
              </a:rPr>
              <a:t>179.6 </a:t>
            </a:r>
            <a:r>
              <a:rPr lang="en-US" baseline="0" dirty="0">
                <a:solidFill>
                  <a:srgbClr val="FF0000"/>
                </a:solidFill>
              </a:rPr>
              <a:t>committed &amp; spent</a:t>
            </a:r>
          </a:p>
          <a:p>
            <a:r>
              <a:rPr lang="en-US" baseline="0" dirty="0" smtClean="0">
                <a:solidFill>
                  <a:srgbClr val="FF0000"/>
                </a:solidFill>
              </a:rPr>
              <a:t>New upcoming challenges (</a:t>
            </a:r>
            <a:r>
              <a:rPr lang="en-US" baseline="0" dirty="0">
                <a:solidFill>
                  <a:srgbClr val="FF0000"/>
                </a:solidFill>
              </a:rPr>
              <a:t>CP and IN)</a:t>
            </a:r>
          </a:p>
          <a:p>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tx1"/>
                </a:solidFill>
                <a:effectLst/>
                <a:latin typeface="+mn-lt"/>
                <a:ea typeface="+mn-ea"/>
                <a:cs typeface="+mn-cs"/>
              </a:rPr>
              <a:t>IDEaS</a:t>
            </a:r>
            <a:r>
              <a:rPr lang="en-CA" sz="1200" kern="1200" baseline="0" dirty="0">
                <a:solidFill>
                  <a:schemeClr val="tx1"/>
                </a:solidFill>
                <a:effectLst/>
                <a:latin typeface="+mn-lt"/>
                <a:ea typeface="+mn-ea"/>
                <a:cs typeface="+mn-cs"/>
              </a:rPr>
              <a:t> also has a partnership with </a:t>
            </a:r>
            <a:r>
              <a:rPr lang="en-US" dirty="0"/>
              <a:t>the Office of Small and Medium Sized Enterprises to help broaden out</a:t>
            </a:r>
            <a:r>
              <a:rPr lang="en-US" baseline="0" dirty="0"/>
              <a:t> reach and </a:t>
            </a:r>
            <a:r>
              <a:rPr lang="en-US" dirty="0"/>
              <a:t>promote challenges with potential innovators across Canada.</a:t>
            </a:r>
          </a:p>
          <a:p>
            <a:endParaRPr lang="en-US" baseline="0" dirty="0">
              <a:solidFill>
                <a:srgbClr val="FF0000"/>
              </a:solidFill>
            </a:endParaRPr>
          </a:p>
          <a:p>
            <a:endParaRPr lang="en-US" baseline="0" dirty="0">
              <a:solidFill>
                <a:srgbClr val="FF0000"/>
              </a:solidFill>
            </a:endParaRPr>
          </a:p>
        </p:txBody>
      </p:sp>
      <p:sp>
        <p:nvSpPr>
          <p:cNvPr id="4" name="Slide Number Placeholder 3"/>
          <p:cNvSpPr>
            <a:spLocks noGrp="1"/>
          </p:cNvSpPr>
          <p:nvPr>
            <p:ph type="sldNum" sz="quarter" idx="5"/>
          </p:nvPr>
        </p:nvSpPr>
        <p:spPr/>
        <p:txBody>
          <a:bodyPr/>
          <a:lstStyle/>
          <a:p>
            <a:fld id="{5365855D-F8D4-7E4A-9AC4-68EBFCBEA5C3}" type="slidenum">
              <a:rPr lang="en-US" smtClean="0"/>
              <a:t>5</a:t>
            </a:fld>
            <a:endParaRPr lang="en-US"/>
          </a:p>
        </p:txBody>
      </p:sp>
    </p:spTree>
    <p:extLst>
      <p:ext uri="{BB962C8B-B14F-4D97-AF65-F5344CB8AC3E}">
        <p14:creationId xmlns:p14="http://schemas.microsoft.com/office/powerpoint/2010/main" val="403024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DND/CAF priorities</a:t>
            </a:r>
            <a:r>
              <a:rPr lang="en-US" sz="1200" kern="1200" dirty="0">
                <a:solidFill>
                  <a:schemeClr val="tx1"/>
                </a:solidFill>
                <a:effectLst/>
                <a:latin typeface="+mn-lt"/>
                <a:ea typeface="+mn-ea"/>
                <a:cs typeface="+mn-cs"/>
              </a:rPr>
              <a:t>: IDEaS</a:t>
            </a:r>
            <a:r>
              <a:rPr lang="en-US"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challenges come directly from our DND/CAF </a:t>
            </a:r>
            <a:r>
              <a:rPr lang="en-CA" sz="1200" b="0" kern="1200" dirty="0">
                <a:solidFill>
                  <a:schemeClr val="tx1"/>
                </a:solidFill>
                <a:effectLst/>
                <a:latin typeface="+mn-lt"/>
                <a:ea typeface="+mn-ea"/>
                <a:cs typeface="+mn-cs"/>
              </a:rPr>
              <a:t>stakeholders (RCAF, Navy,</a:t>
            </a:r>
            <a:r>
              <a:rPr lang="en-CA" sz="1200" b="0" kern="1200" baseline="0" dirty="0">
                <a:solidFill>
                  <a:schemeClr val="tx1"/>
                </a:solidFill>
                <a:effectLst/>
                <a:latin typeface="+mn-lt"/>
                <a:ea typeface="+mn-ea"/>
                <a:cs typeface="+mn-cs"/>
              </a:rPr>
              <a:t> Army, Cyber and many more)</a:t>
            </a:r>
            <a:r>
              <a:rPr lang="en-CA" sz="1200" b="1"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 and they are important for them. These projects are part of their future capabilities.</a:t>
            </a:r>
          </a:p>
          <a:p>
            <a:pPr marL="228600" lvl="0" indent="-228600">
              <a:buFont typeface="+mj-lt"/>
              <a:buAutoNum type="arabicPeriod"/>
            </a:pPr>
            <a:endParaRPr lang="en-CA"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Ideation:</a:t>
            </a:r>
            <a:r>
              <a:rPr lang="en-US" b="1" baseline="0" dirty="0"/>
              <a:t>  </a:t>
            </a:r>
            <a:r>
              <a:rPr lang="en-US" b="0" baseline="0" dirty="0"/>
              <a:t>We take DND/CAF priorities and go through a m</a:t>
            </a:r>
            <a:r>
              <a:rPr lang="en-US" dirty="0"/>
              <a:t>ultidisciplinary collective brainstorming process called “Ideation” to refine innovation </a:t>
            </a:r>
            <a:r>
              <a:rPr lang="en-US" dirty="0" smtClean="0"/>
              <a:t>challenges.</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1" kern="1200" dirty="0">
                <a:solidFill>
                  <a:schemeClr val="tx1"/>
                </a:solidFill>
                <a:effectLst/>
                <a:latin typeface="+mn-lt"/>
                <a:ea typeface="+mn-ea"/>
                <a:cs typeface="+mn-cs"/>
              </a:rPr>
              <a:t>Innovation Challenges: </a:t>
            </a:r>
            <a:r>
              <a:rPr lang="en-CA" sz="1200" b="0" kern="1200" dirty="0">
                <a:solidFill>
                  <a:schemeClr val="tx1"/>
                </a:solidFill>
                <a:effectLst/>
                <a:latin typeface="+mn-lt"/>
                <a:ea typeface="+mn-ea"/>
                <a:cs typeface="+mn-cs"/>
              </a:rPr>
              <a:t>Once refined, </a:t>
            </a:r>
            <a:r>
              <a:rPr lang="en-CA" sz="1200" b="0" kern="1200" dirty="0" err="1">
                <a:solidFill>
                  <a:schemeClr val="tx1"/>
                </a:solidFill>
                <a:effectLst/>
                <a:latin typeface="+mn-lt"/>
                <a:ea typeface="+mn-ea"/>
                <a:cs typeface="+mn-cs"/>
              </a:rPr>
              <a:t>IDEaS</a:t>
            </a:r>
            <a:r>
              <a:rPr lang="en-CA" sz="1200" b="0" kern="1200" dirty="0">
                <a:solidFill>
                  <a:schemeClr val="tx1"/>
                </a:solidFill>
                <a:effectLst/>
                <a:latin typeface="+mn-lt"/>
                <a:ea typeface="+mn-ea"/>
                <a:cs typeface="+mn-cs"/>
              </a:rPr>
              <a:t> will determine how to release the challenge</a:t>
            </a:r>
            <a:r>
              <a:rPr lang="en-CA" sz="1200" b="0" kern="1200" baseline="0" dirty="0">
                <a:solidFill>
                  <a:schemeClr val="tx1"/>
                </a:solidFill>
                <a:effectLst/>
                <a:latin typeface="+mn-lt"/>
                <a:ea typeface="+mn-ea"/>
                <a:cs typeface="+mn-cs"/>
              </a:rPr>
              <a:t> to our innovator community using our funding or supporting elements.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1" kern="1200" baseline="0" dirty="0">
                <a:solidFill>
                  <a:schemeClr val="tx1"/>
                </a:solidFill>
                <a:effectLst/>
                <a:latin typeface="+mn-lt"/>
                <a:ea typeface="+mn-ea"/>
                <a:cs typeface="+mn-cs"/>
              </a:rPr>
              <a:t>Integrators</a:t>
            </a:r>
            <a:r>
              <a:rPr lang="en-CA" sz="1200" kern="1200" baseline="0" dirty="0">
                <a:solidFill>
                  <a:schemeClr val="tx1"/>
                </a:solidFill>
                <a:effectLst/>
                <a:latin typeface="+mn-lt"/>
                <a:ea typeface="+mn-ea"/>
                <a:cs typeface="+mn-cs"/>
              </a:rPr>
              <a:t>: We also provide each funded project with a DND/DRDC</a:t>
            </a:r>
            <a:r>
              <a:rPr lang="en-CA" sz="1200" b="1" kern="1200" baseline="0" dirty="0">
                <a:solidFill>
                  <a:schemeClr val="tx1"/>
                </a:solidFill>
                <a:effectLst/>
                <a:latin typeface="+mn-lt"/>
                <a:ea typeface="+mn-ea"/>
                <a:cs typeface="+mn-cs"/>
              </a:rPr>
              <a:t> </a:t>
            </a:r>
            <a:r>
              <a:rPr lang="en-CA" dirty="0"/>
              <a:t>Integrator who leverages their scientific, defence, and security knowledge and expertise to provide key insights and identify linkages to </a:t>
            </a:r>
            <a:r>
              <a:rPr lang="en-CA" sz="900" dirty="0"/>
              <a:t>DND</a:t>
            </a:r>
            <a:r>
              <a:rPr lang="en-CA" dirty="0"/>
              <a:t>, with the goal of advancing </a:t>
            </a:r>
            <a:r>
              <a:rPr lang="en-CA" sz="900" dirty="0" err="1"/>
              <a:t>IDEaS</a:t>
            </a:r>
            <a:r>
              <a:rPr lang="en-CA" dirty="0"/>
              <a:t> projects toward “adoption ready” solutions.</a:t>
            </a:r>
            <a:endParaRPr lang="en-CA" sz="900" dirty="0">
              <a:latin typeface="Calibri" panose="020F0502020204030204" pitchFamily="34" charset="0"/>
              <a:cs typeface="Calibri" panose="020F0502020204030204" pitchFamily="34" charset="0"/>
            </a:endParaRPr>
          </a:p>
          <a:p>
            <a:pPr marL="228600" lvl="0" indent="-228600">
              <a:buFont typeface="+mj-lt"/>
              <a:buAutoNum type="arabicPeriod"/>
            </a:pPr>
            <a:endParaRPr lang="en-CA" sz="1200" kern="1200" dirty="0">
              <a:solidFill>
                <a:schemeClr val="tx1"/>
              </a:solidFill>
              <a:effectLst/>
              <a:latin typeface="+mn-lt"/>
              <a:ea typeface="+mn-ea"/>
              <a:cs typeface="+mn-cs"/>
            </a:endParaRPr>
          </a:p>
          <a:p>
            <a:pPr marL="228600" lvl="0" indent="-228600">
              <a:buFont typeface="+mj-lt"/>
              <a:buAutoNum type="arabicPeriod"/>
            </a:pPr>
            <a:r>
              <a:rPr lang="en-CA" sz="1200" b="1" kern="1200" dirty="0">
                <a:solidFill>
                  <a:schemeClr val="tx1"/>
                </a:solidFill>
                <a:effectLst/>
                <a:latin typeface="+mn-lt"/>
                <a:ea typeface="+mn-ea"/>
                <a:cs typeface="+mn-cs"/>
              </a:rPr>
              <a:t>Defence Capability:</a:t>
            </a:r>
            <a:r>
              <a:rPr lang="en-CA" sz="1200" b="1" kern="1200" baseline="0" dirty="0">
                <a:solidFill>
                  <a:schemeClr val="tx1"/>
                </a:solidFill>
                <a:effectLst/>
                <a:latin typeface="+mn-lt"/>
                <a:ea typeface="+mn-ea"/>
                <a:cs typeface="+mn-cs"/>
              </a:rPr>
              <a:t> </a:t>
            </a:r>
            <a:r>
              <a:rPr lang="en-CA" sz="1200" b="0" kern="1200" baseline="0" dirty="0">
                <a:solidFill>
                  <a:schemeClr val="tx1"/>
                </a:solidFill>
                <a:effectLst/>
                <a:latin typeface="+mn-lt"/>
                <a:ea typeface="+mn-ea"/>
                <a:cs typeface="+mn-cs"/>
              </a:rPr>
              <a:t>U</a:t>
            </a:r>
            <a:r>
              <a:rPr lang="en-CA" sz="1200" kern="1200" dirty="0">
                <a:solidFill>
                  <a:schemeClr val="tx1"/>
                </a:solidFill>
                <a:effectLst/>
                <a:latin typeface="+mn-lt"/>
                <a:ea typeface="+mn-ea"/>
                <a:cs typeface="+mn-cs"/>
              </a:rPr>
              <a:t>ltimately, </a:t>
            </a:r>
            <a:r>
              <a:rPr lang="en-CA" sz="1200" kern="1200" dirty="0" err="1">
                <a:solidFill>
                  <a:schemeClr val="tx1"/>
                </a:solidFill>
                <a:effectLst/>
                <a:latin typeface="+mn-lt"/>
                <a:ea typeface="+mn-ea"/>
                <a:cs typeface="+mn-cs"/>
              </a:rPr>
              <a:t>IDEaS</a:t>
            </a:r>
            <a:r>
              <a:rPr lang="en-CA" sz="1200" kern="1200" dirty="0">
                <a:solidFill>
                  <a:schemeClr val="tx1"/>
                </a:solidFill>
                <a:effectLst/>
                <a:latin typeface="+mn-lt"/>
                <a:ea typeface="+mn-ea"/>
                <a:cs typeface="+mn-cs"/>
              </a:rPr>
              <a:t> success is based on the </a:t>
            </a:r>
            <a:r>
              <a:rPr lang="en-CA" sz="1200" u="sng" kern="1200" dirty="0">
                <a:solidFill>
                  <a:schemeClr val="tx1"/>
                </a:solidFill>
                <a:effectLst/>
                <a:latin typeface="+mn-lt"/>
                <a:ea typeface="+mn-ea"/>
                <a:cs typeface="+mn-cs"/>
              </a:rPr>
              <a:t>changes in defence capabilities we will generate for the CAF</a:t>
            </a:r>
            <a:r>
              <a:rPr lang="en-CA" sz="1200" kern="1200" dirty="0">
                <a:solidFill>
                  <a:schemeClr val="tx1"/>
                </a:solidFill>
                <a:effectLst/>
                <a:latin typeface="+mn-lt"/>
                <a:ea typeface="+mn-ea"/>
                <a:cs typeface="+mn-cs"/>
              </a:rPr>
              <a:t>. Not on the number of contracts we award, or the amount of money we invest.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65855D-F8D4-7E4A-9AC4-68EBFCBEA5C3}" type="slidenum">
              <a:rPr lang="en-US" smtClean="0"/>
              <a:t>6</a:t>
            </a:fld>
            <a:endParaRPr lang="en-US"/>
          </a:p>
        </p:txBody>
      </p:sp>
    </p:spTree>
    <p:extLst>
      <p:ext uri="{BB962C8B-B14F-4D97-AF65-F5344CB8AC3E}">
        <p14:creationId xmlns:p14="http://schemas.microsoft.com/office/powerpoint/2010/main" val="305575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ＭＳ Ｐゴシック" charset="0"/>
              </a:rPr>
              <a:t>Participating in the IDEaS program gives many benefits to the Innovators involved, from access</a:t>
            </a:r>
            <a:r>
              <a:rPr lang="en-US" sz="1200" kern="1200" baseline="0" dirty="0">
                <a:solidFill>
                  <a:schemeClr val="tx1"/>
                </a:solidFill>
                <a:effectLst/>
                <a:latin typeface="Arial"/>
                <a:ea typeface="ＭＳ Ｐゴシック" charset="0"/>
              </a:rPr>
              <a:t> to </a:t>
            </a:r>
            <a:r>
              <a:rPr lang="en-US" sz="1200" kern="1200" dirty="0">
                <a:solidFill>
                  <a:schemeClr val="tx1"/>
                </a:solidFill>
                <a:effectLst/>
                <a:latin typeface="Arial"/>
                <a:ea typeface="ＭＳ Ｐゴシック" charset="0"/>
              </a:rPr>
              <a:t>world-class subject matter experts to generous funding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Each element is unique</a:t>
            </a:r>
            <a:r>
              <a:rPr lang="en-CA" b="1" u="sng" baseline="0" dirty="0"/>
              <a:t> in how it is </a:t>
            </a:r>
            <a:r>
              <a:rPr lang="en-CA" b="1" u="sng" dirty="0"/>
              <a:t>designed</a:t>
            </a:r>
            <a:r>
              <a:rPr lang="en-CA" b="1" u="sng" baseline="0" dirty="0"/>
              <a:t> to advance S&amp;T and deliver support to innovators.</a:t>
            </a:r>
            <a:endParaRPr lang="en-US" sz="1200" kern="1200" dirty="0">
              <a:solidFill>
                <a:schemeClr val="tx1"/>
              </a:solidFill>
              <a:effectLst/>
              <a:latin typeface="Arial"/>
              <a:ea typeface="ＭＳ Ｐゴシック" charset="0"/>
            </a:endParaRPr>
          </a:p>
          <a:p>
            <a:pPr>
              <a:defRPr/>
            </a:pPr>
            <a:endParaRPr lang="en-US" sz="1200" kern="1200" dirty="0">
              <a:solidFill>
                <a:schemeClr val="tx1"/>
              </a:solidFill>
              <a:effectLst/>
              <a:latin typeface="Arial"/>
              <a:ea typeface="ＭＳ Ｐゴシック" charset="0"/>
            </a:endParaRPr>
          </a:p>
          <a:p>
            <a:pPr lvl="0"/>
            <a:r>
              <a:rPr lang="en-US" sz="1200" b="1" kern="1200" dirty="0">
                <a:solidFill>
                  <a:schemeClr val="tx1"/>
                </a:solidFill>
                <a:effectLst/>
                <a:latin typeface="+mn-lt"/>
                <a:ea typeface="+mn-ea"/>
                <a:cs typeface="+mn-cs"/>
              </a:rPr>
              <a:t>Innovation Networks</a:t>
            </a:r>
            <a:r>
              <a:rPr lang="en-US" sz="1200" kern="1200" dirty="0">
                <a:solidFill>
                  <a:schemeClr val="tx1"/>
                </a:solidFill>
                <a:effectLst/>
                <a:latin typeface="+mn-lt"/>
                <a:ea typeface="+mn-ea"/>
                <a:cs typeface="+mn-cs"/>
              </a:rPr>
              <a:t> provides $1.5M </a:t>
            </a:r>
            <a:r>
              <a:rPr lang="en-CA" sz="1200" kern="1200" dirty="0">
                <a:solidFill>
                  <a:schemeClr val="tx1"/>
                </a:solidFill>
                <a:effectLst/>
                <a:latin typeface="+mn-lt"/>
                <a:ea typeface="+mn-ea"/>
                <a:cs typeface="+mn-cs"/>
              </a:rPr>
              <a:t>to encourage collaboration and build a network of expertise that advances R&amp;D in support of Canada’s current and future defence and security innovation challenges.  </a:t>
            </a:r>
          </a:p>
          <a:p>
            <a:pPr lvl="0"/>
            <a:r>
              <a:rPr lang="en-CA" sz="1200" kern="1200" dirty="0">
                <a:solidFill>
                  <a:schemeClr val="tx1"/>
                </a:solidFill>
                <a:effectLst/>
                <a:latin typeface="+mn-lt"/>
                <a:ea typeface="+mn-ea"/>
                <a:cs typeface="+mn-cs"/>
              </a:rPr>
              <a:t> </a:t>
            </a:r>
          </a:p>
          <a:p>
            <a:pPr lvl="0"/>
            <a:r>
              <a:rPr lang="en-CA" sz="1200" b="1" kern="1200" dirty="0">
                <a:solidFill>
                  <a:schemeClr val="tx1"/>
                </a:solidFill>
                <a:effectLst/>
                <a:latin typeface="+mn-lt"/>
                <a:ea typeface="+mn-ea"/>
                <a:cs typeface="+mn-cs"/>
              </a:rPr>
              <a:t>Competitive Projects</a:t>
            </a:r>
            <a:r>
              <a:rPr lang="en-CA" sz="1200" kern="1200" dirty="0">
                <a:solidFill>
                  <a:schemeClr val="tx1"/>
                </a:solidFill>
                <a:effectLst/>
                <a:latin typeface="+mn-lt"/>
                <a:ea typeface="+mn-ea"/>
                <a:cs typeface="+mn-cs"/>
              </a:rPr>
              <a:t> provides Up to $1.2M in </a:t>
            </a:r>
            <a:r>
              <a:rPr lang="en-US" sz="1200" kern="1200" dirty="0">
                <a:solidFill>
                  <a:schemeClr val="tx1"/>
                </a:solidFill>
                <a:effectLst/>
                <a:latin typeface="+mn-lt"/>
                <a:ea typeface="+mn-ea"/>
                <a:cs typeface="+mn-cs"/>
              </a:rPr>
              <a:t>phased development funding to build and progress technology forward</a:t>
            </a:r>
            <a:r>
              <a:rPr lang="en-CA" sz="1200" kern="1200" dirty="0">
                <a:solidFill>
                  <a:schemeClr val="tx1"/>
                </a:solidFill>
                <a:effectLst/>
                <a:latin typeface="+mn-lt"/>
                <a:ea typeface="+mn-ea"/>
                <a:cs typeface="+mn-cs"/>
              </a:rPr>
              <a:t>. Promising solutions can be selected to advance to demonstration/testing stages of </a:t>
            </a:r>
            <a:r>
              <a:rPr lang="en-CA" sz="1200" kern="1200" dirty="0" err="1">
                <a:solidFill>
                  <a:schemeClr val="tx1"/>
                </a:solidFill>
                <a:effectLst/>
                <a:latin typeface="+mn-lt"/>
                <a:ea typeface="+mn-ea"/>
                <a:cs typeface="+mn-cs"/>
              </a:rPr>
              <a:t>IDEaS</a:t>
            </a:r>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Contests </a:t>
            </a:r>
            <a:r>
              <a:rPr lang="en-CA" sz="1200" b="0" kern="1200" dirty="0">
                <a:solidFill>
                  <a:schemeClr val="tx1"/>
                </a:solidFill>
                <a:effectLst/>
                <a:latin typeface="+mn-lt"/>
                <a:ea typeface="+mn-ea"/>
                <a:cs typeface="+mn-cs"/>
              </a:rPr>
              <a:t>are</a:t>
            </a:r>
            <a:r>
              <a:rPr lang="en-CA" sz="1200" b="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about pitting the best solutions against each other to solve complex issues for cash prizes. </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Funding is contest-specific. As an example, our most recent contest had a total prize pool of $3.5 million for the winner. However, each of the four rounds had cash prizes to help selected innovators in developing their concepts resulting in an integrated solution. </a:t>
            </a:r>
          </a:p>
          <a:p>
            <a:pPr lvl="0"/>
            <a:r>
              <a:rPr lang="en-CA"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Sandboxes</a:t>
            </a:r>
            <a:r>
              <a:rPr lang="en-US"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are an opportunity for innovators to test and demonstrate their solutions in the presence of military experts and users</a:t>
            </a:r>
            <a:r>
              <a:rPr lang="en-US"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The Sandboxes element doesn’t provide funding directly, but will partially reimburse up to 50% of eligible travel expenses</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related to the sandbox.</a:t>
            </a:r>
          </a:p>
          <a:p>
            <a:pPr lvl="0"/>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Test Drive </a:t>
            </a:r>
            <a:r>
              <a:rPr lang="en-US" sz="1200" b="0" kern="1200" dirty="0">
                <a:solidFill>
                  <a:schemeClr val="tx1"/>
                </a:solidFill>
                <a:effectLst/>
                <a:latin typeface="+mn-lt"/>
                <a:ea typeface="+mn-ea"/>
                <a:cs typeface="+mn-cs"/>
              </a:rPr>
              <a:t>is</a:t>
            </a:r>
            <a:r>
              <a:rPr lang="en-US" sz="1200" b="0" kern="1200" baseline="0" dirty="0">
                <a:solidFill>
                  <a:schemeClr val="tx1"/>
                </a:solidFill>
                <a:effectLst/>
                <a:latin typeface="+mn-lt"/>
                <a:ea typeface="+mn-ea"/>
                <a:cs typeface="+mn-cs"/>
              </a:rPr>
              <a:t> the </a:t>
            </a:r>
            <a:r>
              <a:rPr lang="en-CA" sz="1200" b="0" kern="1200" baseline="0" dirty="0">
                <a:solidFill>
                  <a:schemeClr val="tx1"/>
                </a:solidFill>
                <a:effectLst/>
                <a:latin typeface="+mn-lt"/>
                <a:ea typeface="+mn-ea"/>
                <a:cs typeface="+mn-cs"/>
              </a:rPr>
              <a:t>f</a:t>
            </a:r>
            <a:r>
              <a:rPr lang="en-CA" sz="1200" kern="1200" dirty="0">
                <a:solidFill>
                  <a:schemeClr val="tx1"/>
                </a:solidFill>
                <a:effectLst/>
                <a:latin typeface="+mn-lt"/>
                <a:ea typeface="+mn-ea"/>
                <a:cs typeface="+mn-cs"/>
              </a:rPr>
              <a:t>inal stage of the </a:t>
            </a:r>
            <a:r>
              <a:rPr lang="en-CA" sz="1200" kern="1200" dirty="0" err="1">
                <a:solidFill>
                  <a:schemeClr val="tx1"/>
                </a:solidFill>
                <a:effectLst/>
                <a:latin typeface="+mn-lt"/>
                <a:ea typeface="+mn-ea"/>
                <a:cs typeface="+mn-cs"/>
              </a:rPr>
              <a:t>IDEaS</a:t>
            </a:r>
            <a:r>
              <a:rPr lang="en-CA" sz="1200" kern="1200" dirty="0">
                <a:solidFill>
                  <a:schemeClr val="tx1"/>
                </a:solidFill>
                <a:effectLst/>
                <a:latin typeface="+mn-lt"/>
                <a:ea typeface="+mn-ea"/>
                <a:cs typeface="+mn-cs"/>
              </a:rPr>
              <a:t> innovator journey.  </a:t>
            </a:r>
            <a:r>
              <a:rPr lang="en-CA" sz="1200" kern="1200" dirty="0" err="1">
                <a:solidFill>
                  <a:schemeClr val="tx1"/>
                </a:solidFill>
                <a:effectLst/>
                <a:latin typeface="+mn-lt"/>
                <a:ea typeface="+mn-ea"/>
                <a:cs typeface="+mn-cs"/>
              </a:rPr>
              <a:t>IDEaS</a:t>
            </a:r>
            <a:r>
              <a:rPr lang="en-CA" sz="1200" kern="1200" dirty="0">
                <a:solidFill>
                  <a:schemeClr val="tx1"/>
                </a:solidFill>
                <a:effectLst/>
                <a:latin typeface="+mn-lt"/>
                <a:ea typeface="+mn-ea"/>
                <a:cs typeface="+mn-cs"/>
              </a:rPr>
              <a:t> acquires your solution so that DND/CAF can assess the readiness of your product</a:t>
            </a:r>
            <a:r>
              <a:rPr lang="en-CA" sz="1200" kern="1200" baseline="0" dirty="0">
                <a:solidFill>
                  <a:schemeClr val="tx1"/>
                </a:solidFill>
                <a:effectLst/>
                <a:latin typeface="+mn-lt"/>
                <a:ea typeface="+mn-ea"/>
                <a:cs typeface="+mn-cs"/>
              </a:rPr>
              <a:t> (via evaluation and testing)</a:t>
            </a:r>
            <a:r>
              <a:rPr lang="en-CA" sz="1200" kern="1200" dirty="0">
                <a:solidFill>
                  <a:schemeClr val="tx1"/>
                </a:solidFill>
                <a:effectLst/>
                <a:latin typeface="+mn-lt"/>
                <a:ea typeface="+mn-ea"/>
                <a:cs typeface="+mn-cs"/>
              </a:rPr>
              <a:t> in a real world environment for a military audience. Test</a:t>
            </a:r>
            <a:r>
              <a:rPr lang="en-CA" sz="1200" kern="1200" baseline="0" dirty="0">
                <a:solidFill>
                  <a:schemeClr val="tx1"/>
                </a:solidFill>
                <a:effectLst/>
                <a:latin typeface="+mn-lt"/>
                <a:ea typeface="+mn-ea"/>
                <a:cs typeface="+mn-cs"/>
              </a:rPr>
              <a:t> Drive is specifically for the most advanced and promising technologies. </a:t>
            </a:r>
            <a:r>
              <a:rPr lang="en-CA" sz="1200" kern="1200" dirty="0">
                <a:solidFill>
                  <a:schemeClr val="tx1"/>
                </a:solidFill>
                <a:effectLst/>
                <a:latin typeface="+mn-lt"/>
                <a:ea typeface="+mn-ea"/>
                <a:cs typeface="+mn-cs"/>
              </a:rPr>
              <a:t>The amount will vary</a:t>
            </a:r>
            <a:r>
              <a:rPr lang="en-CA" sz="1200" kern="1200" baseline="0" dirty="0">
                <a:solidFill>
                  <a:schemeClr val="tx1"/>
                </a:solidFill>
                <a:effectLst/>
                <a:latin typeface="+mn-lt"/>
                <a:ea typeface="+mn-ea"/>
                <a:cs typeface="+mn-cs"/>
              </a:rPr>
              <a:t> per Test Drive and </a:t>
            </a:r>
            <a:r>
              <a:rPr lang="en-CA" sz="1200" kern="1200" dirty="0">
                <a:solidFill>
                  <a:schemeClr val="tx1"/>
                </a:solidFill>
                <a:effectLst/>
                <a:latin typeface="+mn-lt"/>
                <a:ea typeface="+mn-ea"/>
                <a:cs typeface="+mn-cs"/>
              </a:rPr>
              <a:t>innovators will receive operational feedback from military experts and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365855D-F8D4-7E4A-9AC4-68EBFCBEA5C3}" type="slidenum">
              <a:rPr lang="en-US" smtClean="0"/>
              <a:t>7</a:t>
            </a:fld>
            <a:endParaRPr lang="en-US"/>
          </a:p>
        </p:txBody>
      </p:sp>
    </p:spTree>
    <p:extLst>
      <p:ext uri="{BB962C8B-B14F-4D97-AF65-F5344CB8AC3E}">
        <p14:creationId xmlns:p14="http://schemas.microsoft.com/office/powerpoint/2010/main" val="345526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ＭＳ Ｐゴシック" charset="0"/>
                <a:cs typeface="ＭＳ Ｐゴシック" charset="0"/>
              </a:rPr>
              <a:t>Our innovation</a:t>
            </a:r>
            <a:r>
              <a:rPr lang="en-US" sz="1200" kern="1200" baseline="0" dirty="0">
                <a:solidFill>
                  <a:schemeClr val="tx1"/>
                </a:solidFill>
                <a:effectLst/>
                <a:latin typeface="Arial"/>
                <a:ea typeface="ＭＳ Ｐゴシック" charset="0"/>
                <a:cs typeface="ＭＳ Ｐゴシック" charset="0"/>
              </a:rPr>
              <a:t> ecosystem allows promising technology to advance quickly. Case in point: Our </a:t>
            </a:r>
            <a:r>
              <a:rPr lang="en-US" sz="1200" kern="1200" dirty="0">
                <a:solidFill>
                  <a:schemeClr val="tx1"/>
                </a:solidFill>
                <a:effectLst/>
                <a:latin typeface="Arial"/>
                <a:ea typeface="ＭＳ Ｐゴシック" charset="0"/>
                <a:cs typeface="ＭＳ Ｐゴシック" charset="0"/>
              </a:rPr>
              <a:t>Cyber Attribution Challenge. </a:t>
            </a:r>
          </a:p>
          <a:p>
            <a:endParaRPr lang="en-CA" sz="1200" kern="1200" dirty="0">
              <a:solidFill>
                <a:schemeClr val="tx1"/>
              </a:solidFill>
              <a:effectLst/>
              <a:latin typeface="Arial"/>
              <a:ea typeface="ＭＳ Ｐゴシック" charset="0"/>
              <a:cs typeface="ＭＳ Ｐゴシック" charset="0"/>
            </a:endParaRPr>
          </a:p>
          <a:p>
            <a:r>
              <a:rPr lang="en-CA" sz="1200" kern="1200" dirty="0">
                <a:solidFill>
                  <a:schemeClr val="tx1"/>
                </a:solidFill>
                <a:effectLst/>
                <a:latin typeface="Arial"/>
                <a:ea typeface="ＭＳ Ｐゴシック" charset="0"/>
                <a:cs typeface="ＭＳ Ｐゴシック" charset="0"/>
              </a:rPr>
              <a:t>The </a:t>
            </a:r>
            <a:r>
              <a:rPr lang="en-CA" sz="1200" kern="1200" baseline="0" dirty="0">
                <a:solidFill>
                  <a:schemeClr val="tx1"/>
                </a:solidFill>
                <a:effectLst/>
                <a:latin typeface="Arial"/>
                <a:ea typeface="ＭＳ Ｐゴシック" charset="0"/>
                <a:cs typeface="ＭＳ Ｐゴシック" charset="0"/>
              </a:rPr>
              <a:t>Cyber Attribution Challenge was issued as part of our </a:t>
            </a:r>
            <a:r>
              <a:rPr lang="en-CA" sz="1200" kern="1200" dirty="0">
                <a:solidFill>
                  <a:schemeClr val="tx1"/>
                </a:solidFill>
                <a:effectLst/>
                <a:latin typeface="Arial"/>
                <a:ea typeface="ＭＳ Ｐゴシック" charset="0"/>
                <a:cs typeface="ＭＳ Ｐゴシック" charset="0"/>
              </a:rPr>
              <a:t>1</a:t>
            </a:r>
            <a:r>
              <a:rPr lang="en-CA" sz="1200" kern="1200" baseline="30000" dirty="0">
                <a:solidFill>
                  <a:schemeClr val="tx1"/>
                </a:solidFill>
                <a:effectLst/>
                <a:latin typeface="Arial"/>
                <a:ea typeface="ＭＳ Ｐゴシック" charset="0"/>
                <a:cs typeface="ＭＳ Ｐゴシック" charset="0"/>
              </a:rPr>
              <a:t>st</a:t>
            </a:r>
            <a:r>
              <a:rPr lang="en-CA" sz="1200" kern="1200" dirty="0">
                <a:solidFill>
                  <a:schemeClr val="tx1"/>
                </a:solidFill>
                <a:effectLst/>
                <a:latin typeface="Arial"/>
                <a:ea typeface="ＭＳ Ｐゴシック" charset="0"/>
                <a:cs typeface="ＭＳ Ｐゴシック" charset="0"/>
              </a:rPr>
              <a:t> Call for</a:t>
            </a:r>
            <a:r>
              <a:rPr lang="en-CA" sz="1200" kern="1200" baseline="0" dirty="0">
                <a:solidFill>
                  <a:schemeClr val="tx1"/>
                </a:solidFill>
                <a:effectLst/>
                <a:latin typeface="Arial"/>
                <a:ea typeface="ＭＳ Ｐゴシック" charset="0"/>
                <a:cs typeface="ＭＳ Ｐゴシック" charset="0"/>
              </a:rPr>
              <a:t> Proposals for Competitive Projects.</a:t>
            </a:r>
          </a:p>
          <a:p>
            <a:endParaRPr lang="en-CA" sz="1200" kern="1200" dirty="0">
              <a:solidFill>
                <a:schemeClr val="tx1"/>
              </a:solidFill>
              <a:effectLst/>
              <a:latin typeface="Arial"/>
              <a:ea typeface="ＭＳ Ｐゴシック" charset="0"/>
              <a:cs typeface="ＭＳ Ｐゴシック" charset="0"/>
            </a:endParaRPr>
          </a:p>
          <a:p>
            <a:pPr marL="228600" lvl="0" indent="-228600">
              <a:buFont typeface="+mj-lt"/>
              <a:buAutoNum type="arabicPeriod"/>
            </a:pPr>
            <a:r>
              <a:rPr lang="en-CA" sz="1200" kern="1200" dirty="0">
                <a:solidFill>
                  <a:schemeClr val="tx1"/>
                </a:solidFill>
                <a:effectLst/>
                <a:latin typeface="Arial"/>
                <a:ea typeface="ＭＳ Ｐゴシック" charset="0"/>
                <a:cs typeface="ＭＳ Ｐゴシック" charset="0"/>
              </a:rPr>
              <a:t>The program received 24 applications for this challenge</a:t>
            </a:r>
            <a:r>
              <a:rPr lang="en-CA" sz="1200" kern="1200" baseline="0" dirty="0">
                <a:solidFill>
                  <a:schemeClr val="tx1"/>
                </a:solidFill>
                <a:effectLst/>
                <a:latin typeface="Arial"/>
                <a:ea typeface="ＭＳ Ｐゴシック" charset="0"/>
                <a:cs typeface="ＭＳ Ｐゴシック" charset="0"/>
              </a:rPr>
              <a:t> and </a:t>
            </a:r>
            <a:r>
              <a:rPr lang="en-CA" sz="1200" kern="1200" dirty="0">
                <a:solidFill>
                  <a:schemeClr val="tx1"/>
                </a:solidFill>
                <a:effectLst/>
                <a:latin typeface="Arial"/>
                <a:ea typeface="ＭＳ Ｐゴシック" charset="0"/>
                <a:cs typeface="ＭＳ Ｐゴシック" charset="0"/>
              </a:rPr>
              <a:t>brought 7 innovations</a:t>
            </a:r>
            <a:r>
              <a:rPr lang="en-CA" sz="1200" kern="1200" baseline="0" dirty="0">
                <a:solidFill>
                  <a:schemeClr val="tx1"/>
                </a:solidFill>
                <a:effectLst/>
                <a:latin typeface="Arial"/>
                <a:ea typeface="ＭＳ Ｐゴシック" charset="0"/>
                <a:cs typeface="ＭＳ Ｐゴシック" charset="0"/>
              </a:rPr>
              <a:t> into the </a:t>
            </a:r>
            <a:r>
              <a:rPr lang="en-CA" sz="1200" kern="1200" baseline="0" dirty="0" err="1">
                <a:solidFill>
                  <a:schemeClr val="tx1"/>
                </a:solidFill>
                <a:effectLst/>
                <a:latin typeface="Arial"/>
                <a:ea typeface="ＭＳ Ｐゴシック" charset="0"/>
                <a:cs typeface="ＭＳ Ｐゴシック" charset="0"/>
              </a:rPr>
              <a:t>IDEaS</a:t>
            </a:r>
            <a:r>
              <a:rPr lang="en-CA" sz="1200" kern="1200" baseline="0" dirty="0">
                <a:solidFill>
                  <a:schemeClr val="tx1"/>
                </a:solidFill>
                <a:effectLst/>
                <a:latin typeface="Arial"/>
                <a:ea typeface="ＭＳ Ｐゴシック" charset="0"/>
                <a:cs typeface="ＭＳ Ｐゴシック" charset="0"/>
              </a:rPr>
              <a:t> innovation ecosystem. </a:t>
            </a:r>
          </a:p>
          <a:p>
            <a:pPr marL="228600" lvl="0" indent="-228600">
              <a:buFont typeface="+mj-lt"/>
              <a:buAutoNum type="arabicPeriod"/>
            </a:pPr>
            <a:r>
              <a:rPr lang="en-CA" sz="1200" kern="1200" baseline="0" dirty="0">
                <a:solidFill>
                  <a:schemeClr val="tx1"/>
                </a:solidFill>
                <a:effectLst/>
                <a:latin typeface="Arial"/>
                <a:ea typeface="ＭＳ Ｐゴシック" charset="0"/>
                <a:cs typeface="ＭＳ Ｐゴシック" charset="0"/>
              </a:rPr>
              <a:t>These innovators advanced their solution over a period of 6 months, with up to $200K of funding from </a:t>
            </a:r>
            <a:r>
              <a:rPr lang="en-CA" sz="1200" kern="1200" baseline="0" dirty="0" err="1">
                <a:solidFill>
                  <a:schemeClr val="tx1"/>
                </a:solidFill>
                <a:effectLst/>
                <a:latin typeface="Arial"/>
                <a:ea typeface="ＭＳ Ｐゴシック" charset="0"/>
                <a:cs typeface="ＭＳ Ｐゴシック" charset="0"/>
              </a:rPr>
              <a:t>IDEaS</a:t>
            </a:r>
            <a:r>
              <a:rPr lang="en-CA" sz="1200" kern="1200" baseline="0" dirty="0">
                <a:solidFill>
                  <a:schemeClr val="tx1"/>
                </a:solidFill>
                <a:effectLst/>
                <a:latin typeface="Arial"/>
                <a:ea typeface="ＭＳ Ｐゴシック" charset="0"/>
                <a:cs typeface="ＭＳ Ｐゴシック" charset="0"/>
              </a:rPr>
              <a:t>, after which 1 was selected to continue and received up to $1M for 12 months of work.  </a:t>
            </a:r>
          </a:p>
          <a:p>
            <a:pPr marL="228600" lvl="0" indent="-228600">
              <a:buFont typeface="+mj-lt"/>
              <a:buAutoNum type="arabicPeriod"/>
            </a:pPr>
            <a:r>
              <a:rPr lang="en-CA" sz="1200" kern="1200" baseline="0" dirty="0">
                <a:solidFill>
                  <a:schemeClr val="tx1"/>
                </a:solidFill>
                <a:effectLst/>
                <a:latin typeface="Arial"/>
                <a:ea typeface="ＭＳ Ｐゴシック" charset="0"/>
                <a:cs typeface="ＭＳ Ｐゴシック" charset="0"/>
              </a:rPr>
              <a:t>Finally, CAF identified the most promising technology to be “test driven” in a real world environment, and that innovator was awarded a $7.5 contract.</a:t>
            </a:r>
          </a:p>
          <a:p>
            <a:endParaRPr lang="en-US" dirty="0"/>
          </a:p>
        </p:txBody>
      </p:sp>
      <p:sp>
        <p:nvSpPr>
          <p:cNvPr id="4" name="Slide Number Placeholder 3"/>
          <p:cNvSpPr>
            <a:spLocks noGrp="1"/>
          </p:cNvSpPr>
          <p:nvPr>
            <p:ph type="sldNum" sz="quarter" idx="5"/>
          </p:nvPr>
        </p:nvSpPr>
        <p:spPr/>
        <p:txBody>
          <a:bodyPr/>
          <a:lstStyle/>
          <a:p>
            <a:fld id="{5365855D-F8D4-7E4A-9AC4-68EBFCBEA5C3}" type="slidenum">
              <a:rPr lang="en-US" smtClean="0"/>
              <a:t>8</a:t>
            </a:fld>
            <a:endParaRPr lang="en-US"/>
          </a:p>
        </p:txBody>
      </p:sp>
    </p:spTree>
    <p:extLst>
      <p:ext uri="{BB962C8B-B14F-4D97-AF65-F5344CB8AC3E}">
        <p14:creationId xmlns:p14="http://schemas.microsoft.com/office/powerpoint/2010/main" val="82168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part of the</a:t>
            </a:r>
            <a:r>
              <a:rPr lang="en-CA" baseline="0" dirty="0"/>
              <a:t> first challenges issued by </a:t>
            </a:r>
            <a:r>
              <a:rPr lang="en-CA" baseline="0" dirty="0" err="1"/>
              <a:t>IDEaS</a:t>
            </a:r>
            <a:r>
              <a:rPr lang="en-CA" baseline="0" dirty="0"/>
              <a:t>, the threat of drones used for surveillance or attacks was identified as an ongoing risk to operations.</a:t>
            </a:r>
          </a:p>
          <a:p>
            <a:endParaRPr lang="en-CA" baseline="0" dirty="0"/>
          </a:p>
          <a:p>
            <a:r>
              <a:rPr lang="en-CA" baseline="0" dirty="0"/>
              <a:t>The Countering Unmanned Aerial Systems Sandbox aimed to look at ways to detect and defeat a variety of different drone technologies, from jamming to physically knocking them out of the sky</a:t>
            </a:r>
          </a:p>
          <a:p>
            <a:endParaRPr lang="en-CA" baseline="0" dirty="0"/>
          </a:p>
          <a:p>
            <a:r>
              <a:rPr lang="en-CA" dirty="0"/>
              <a:t>A total of 12 companies</a:t>
            </a:r>
            <a:r>
              <a:rPr lang="en-CA" baseline="0" dirty="0"/>
              <a:t> </a:t>
            </a:r>
            <a:r>
              <a:rPr lang="en-CA" dirty="0"/>
              <a:t>from five different countries were invited to DRDC Suffield to demonstrate, test, and receive expert feedback</a:t>
            </a:r>
            <a:endParaRPr lang="en-CA" baseline="0" dirty="0"/>
          </a:p>
          <a:p>
            <a:endParaRPr lang="en-CA" baseline="0" dirty="0"/>
          </a:p>
          <a:p>
            <a:r>
              <a:rPr lang="en-CA" baseline="0" dirty="0"/>
              <a:t>The sandbox brought new perspectives and insights into better ways to counteract drones and other aerial systems.</a:t>
            </a:r>
            <a:endParaRPr lang="en-CA" dirty="0"/>
          </a:p>
          <a:p>
            <a:endParaRPr lang="en-CA" dirty="0"/>
          </a:p>
        </p:txBody>
      </p:sp>
      <p:sp>
        <p:nvSpPr>
          <p:cNvPr id="4" name="Slide Number Placeholder 3"/>
          <p:cNvSpPr>
            <a:spLocks noGrp="1"/>
          </p:cNvSpPr>
          <p:nvPr>
            <p:ph type="sldNum" sz="quarter" idx="10"/>
          </p:nvPr>
        </p:nvSpPr>
        <p:spPr/>
        <p:txBody>
          <a:bodyPr/>
          <a:lstStyle/>
          <a:p>
            <a:fld id="{5365855D-F8D4-7E4A-9AC4-68EBFCBEA5C3}" type="slidenum">
              <a:rPr lang="en-US" smtClean="0"/>
              <a:t>9</a:t>
            </a:fld>
            <a:endParaRPr lang="en-US"/>
          </a:p>
        </p:txBody>
      </p:sp>
    </p:spTree>
    <p:extLst>
      <p:ext uri="{BB962C8B-B14F-4D97-AF65-F5344CB8AC3E}">
        <p14:creationId xmlns:p14="http://schemas.microsoft.com/office/powerpoint/2010/main" val="139053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6B19D9-8EEA-3346-AF7B-3C4734576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07C0A8A-4E5B-7B49-9644-00334447F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A587093-FA60-FE43-BC57-6E41A82C854C}"/>
              </a:ext>
            </a:extLst>
          </p:cNvPr>
          <p:cNvSpPr>
            <a:spLocks noGrp="1"/>
          </p:cNvSpPr>
          <p:nvPr>
            <p:ph type="dt" sz="half" idx="10"/>
          </p:nvPr>
        </p:nvSpPr>
        <p:spPr/>
        <p:txBody>
          <a:bodyPr/>
          <a:lstStyle/>
          <a:p>
            <a:fld id="{CD0C65C7-0B5F-BE47-B28B-BC6F1874A77D}" type="datetime1">
              <a:rPr lang="en-CA" smtClean="0"/>
              <a:t>2021-10-18</a:t>
            </a:fld>
            <a:endParaRPr lang="en-US"/>
          </a:p>
        </p:txBody>
      </p:sp>
      <p:sp>
        <p:nvSpPr>
          <p:cNvPr id="5" name="Footer Placeholder 4">
            <a:extLst>
              <a:ext uri="{FF2B5EF4-FFF2-40B4-BE49-F238E27FC236}">
                <a16:creationId xmlns="" xmlns:a16="http://schemas.microsoft.com/office/drawing/2014/main" id="{CE4989CE-92EE-3848-AE97-67665030A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F49ED30-DFCB-7F4C-BC5C-629067F687E4}"/>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325452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E88AD4-3D71-C347-8CC9-F1C964989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54D6863-2CF5-9642-939B-494659AAB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11FF99-A8D3-A943-9432-E2C65EDBC170}"/>
              </a:ext>
            </a:extLst>
          </p:cNvPr>
          <p:cNvSpPr>
            <a:spLocks noGrp="1"/>
          </p:cNvSpPr>
          <p:nvPr>
            <p:ph type="dt" sz="half" idx="10"/>
          </p:nvPr>
        </p:nvSpPr>
        <p:spPr/>
        <p:txBody>
          <a:bodyPr/>
          <a:lstStyle/>
          <a:p>
            <a:fld id="{FE079B9C-AEAB-FB48-A0BB-09DF4D80BBA4}" type="datetime1">
              <a:rPr lang="en-CA" smtClean="0"/>
              <a:t>2021-10-18</a:t>
            </a:fld>
            <a:endParaRPr lang="en-US"/>
          </a:p>
        </p:txBody>
      </p:sp>
      <p:sp>
        <p:nvSpPr>
          <p:cNvPr id="5" name="Footer Placeholder 4">
            <a:extLst>
              <a:ext uri="{FF2B5EF4-FFF2-40B4-BE49-F238E27FC236}">
                <a16:creationId xmlns="" xmlns:a16="http://schemas.microsoft.com/office/drawing/2014/main" id="{1BBA3CD4-3F95-0649-AED6-83B132409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2AC8C-AB9F-D24D-912B-2B913D778178}"/>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205552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7ECB806-4C88-E446-9FB9-5AEDF3082C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9B96B2A-E9C1-2B41-A1F5-842251CA4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616C58-AF9E-9F46-9C88-2A19959881A1}"/>
              </a:ext>
            </a:extLst>
          </p:cNvPr>
          <p:cNvSpPr>
            <a:spLocks noGrp="1"/>
          </p:cNvSpPr>
          <p:nvPr>
            <p:ph type="dt" sz="half" idx="10"/>
          </p:nvPr>
        </p:nvSpPr>
        <p:spPr/>
        <p:txBody>
          <a:bodyPr/>
          <a:lstStyle/>
          <a:p>
            <a:fld id="{3DFCECF3-FA2F-974A-A9A9-CED05419B758}" type="datetime1">
              <a:rPr lang="en-CA" smtClean="0"/>
              <a:t>2021-10-18</a:t>
            </a:fld>
            <a:endParaRPr lang="en-US"/>
          </a:p>
        </p:txBody>
      </p:sp>
      <p:sp>
        <p:nvSpPr>
          <p:cNvPr id="5" name="Footer Placeholder 4">
            <a:extLst>
              <a:ext uri="{FF2B5EF4-FFF2-40B4-BE49-F238E27FC236}">
                <a16:creationId xmlns="" xmlns:a16="http://schemas.microsoft.com/office/drawing/2014/main" id="{82C0E635-0E84-3843-867A-03A68A71A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778BF6-564A-C64D-82CC-CAF2D042369F}"/>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93689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8E8E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4965B02-AE42-9944-852D-EAD3489BD5A5}"/>
              </a:ext>
            </a:extLst>
          </p:cNvPr>
          <p:cNvSpPr>
            <a:spLocks noGrp="1"/>
          </p:cNvSpPr>
          <p:nvPr>
            <p:ph type="sldNum" sz="quarter" idx="12"/>
          </p:nvPr>
        </p:nvSpPr>
        <p:spPr>
          <a:xfrm>
            <a:off x="9032631" y="6356350"/>
            <a:ext cx="2743200" cy="365125"/>
          </a:xfrm>
        </p:spPr>
        <p:txBody>
          <a:bodyPr/>
          <a:lstStyle>
            <a:lvl1pPr>
              <a:defRPr b="1" i="0">
                <a:solidFill>
                  <a:srgbClr val="51224F"/>
                </a:solidFill>
                <a:latin typeface="Arial Narrow" panose="020B0604020202020204" pitchFamily="34" charset="0"/>
                <a:cs typeface="Arial Narrow" panose="020B0604020202020204" pitchFamily="34" charset="0"/>
              </a:defRPr>
            </a:lvl1pPr>
          </a:lstStyle>
          <a:p>
            <a:fld id="{FA4CBF3E-885C-C74D-B04D-9A899A49A54F}" type="slidenum">
              <a:rPr lang="en-US" smtClean="0"/>
              <a:pPr/>
              <a:t>‹#›</a:t>
            </a:fld>
            <a:endParaRPr lang="en-US" dirty="0">
              <a:solidFill>
                <a:srgbClr val="51224F"/>
              </a:solidFill>
            </a:endParaRPr>
          </a:p>
        </p:txBody>
      </p:sp>
      <p:sp>
        <p:nvSpPr>
          <p:cNvPr id="17" name="Picture Placeholder 16">
            <a:extLst>
              <a:ext uri="{FF2B5EF4-FFF2-40B4-BE49-F238E27FC236}">
                <a16:creationId xmlns="" xmlns:a16="http://schemas.microsoft.com/office/drawing/2014/main" id="{3E191166-F4C1-A64E-B9CA-8064CD2629B4}"/>
              </a:ext>
            </a:extLst>
          </p:cNvPr>
          <p:cNvSpPr>
            <a:spLocks noGrp="1"/>
          </p:cNvSpPr>
          <p:nvPr>
            <p:ph type="pic" sz="quarter" idx="15"/>
          </p:nvPr>
        </p:nvSpPr>
        <p:spPr>
          <a:xfrm>
            <a:off x="6427601" y="53788"/>
            <a:ext cx="5818187" cy="6858000"/>
          </a:xfrm>
        </p:spPr>
        <p:txBody>
          <a:bodyPr/>
          <a:lstStyle/>
          <a:p>
            <a:endParaRPr lang="en-US"/>
          </a:p>
        </p:txBody>
      </p:sp>
      <p:pic>
        <p:nvPicPr>
          <p:cNvPr id="8" name="Picture 7">
            <a:extLst>
              <a:ext uri="{FF2B5EF4-FFF2-40B4-BE49-F238E27FC236}">
                <a16:creationId xmlns="" xmlns:a16="http://schemas.microsoft.com/office/drawing/2014/main" id="{B400DFEB-2A3C-FE48-AAC4-C7A1F132072F}"/>
              </a:ext>
            </a:extLst>
          </p:cNvPr>
          <p:cNvPicPr>
            <a:picLocks noChangeAspect="1"/>
          </p:cNvPicPr>
          <p:nvPr userDrawn="1"/>
        </p:nvPicPr>
        <p:blipFill>
          <a:blip r:embed="rId2"/>
          <a:srcRect/>
          <a:stretch/>
        </p:blipFill>
        <p:spPr>
          <a:xfrm>
            <a:off x="-53998" y="0"/>
            <a:ext cx="12290606" cy="1430923"/>
          </a:xfrm>
          <a:prstGeom prst="rect">
            <a:avLst/>
          </a:prstGeom>
        </p:spPr>
      </p:pic>
      <p:pic>
        <p:nvPicPr>
          <p:cNvPr id="10" name="Picture 9">
            <a:extLst>
              <a:ext uri="{FF2B5EF4-FFF2-40B4-BE49-F238E27FC236}">
                <a16:creationId xmlns="" xmlns:a16="http://schemas.microsoft.com/office/drawing/2014/main" id="{4081E76C-5821-4341-9078-40A7E3656E21}"/>
              </a:ext>
            </a:extLst>
          </p:cNvPr>
          <p:cNvPicPr>
            <a:picLocks noChangeAspect="1"/>
          </p:cNvPicPr>
          <p:nvPr userDrawn="1"/>
        </p:nvPicPr>
        <p:blipFill>
          <a:blip r:embed="rId3"/>
          <a:stretch>
            <a:fillRect/>
          </a:stretch>
        </p:blipFill>
        <p:spPr>
          <a:xfrm>
            <a:off x="296489" y="6241863"/>
            <a:ext cx="4610100" cy="533400"/>
          </a:xfrm>
          <a:prstGeom prst="rect">
            <a:avLst/>
          </a:prstGeom>
        </p:spPr>
      </p:pic>
      <p:sp>
        <p:nvSpPr>
          <p:cNvPr id="13" name="Text Placeholder 12">
            <a:extLst>
              <a:ext uri="{FF2B5EF4-FFF2-40B4-BE49-F238E27FC236}">
                <a16:creationId xmlns="" xmlns:a16="http://schemas.microsoft.com/office/drawing/2014/main" id="{C9494024-19AF-FD4A-9838-9D097916942E}"/>
              </a:ext>
            </a:extLst>
          </p:cNvPr>
          <p:cNvSpPr>
            <a:spLocks noGrp="1"/>
          </p:cNvSpPr>
          <p:nvPr>
            <p:ph type="body" sz="quarter" idx="13"/>
          </p:nvPr>
        </p:nvSpPr>
        <p:spPr>
          <a:xfrm>
            <a:off x="1089866" y="1909483"/>
            <a:ext cx="6816725" cy="537881"/>
          </a:xfrm>
        </p:spPr>
        <p:txBody>
          <a:bodyPr>
            <a:noAutofit/>
          </a:bodyPr>
          <a:lstStyle>
            <a:lvl1pPr marL="0">
              <a:buNone/>
              <a:defRPr sz="3200" b="1" i="0">
                <a:solidFill>
                  <a:srgbClr val="51224F"/>
                </a:solidFill>
                <a:latin typeface="Arial Narrow" panose="020B0604020202020204" pitchFamily="34" charset="0"/>
                <a:cs typeface="Arial Narrow" panose="020B0604020202020204" pitchFamily="34" charset="0"/>
              </a:defRPr>
            </a:lvl1pPr>
            <a:lvl2pPr marL="1800">
              <a:buNone/>
              <a:defRPr sz="2000" b="0" i="0">
                <a:solidFill>
                  <a:srgbClr val="646566"/>
                </a:solidFill>
                <a:latin typeface="Arial Narrow" panose="020B0604020202020204" pitchFamily="34" charset="0"/>
                <a:cs typeface="Arial Narrow" panose="020B0604020202020204" pitchFamily="34" charset="0"/>
              </a:defRPr>
            </a:lvl2pPr>
          </a:lstStyle>
          <a:p>
            <a:pPr lvl="0"/>
            <a:r>
              <a:rPr lang="en-US" dirty="0"/>
              <a:t>Click to edit Master text styles</a:t>
            </a:r>
          </a:p>
        </p:txBody>
      </p:sp>
      <p:sp>
        <p:nvSpPr>
          <p:cNvPr id="15" name="Text Placeholder 14">
            <a:extLst>
              <a:ext uri="{FF2B5EF4-FFF2-40B4-BE49-F238E27FC236}">
                <a16:creationId xmlns="" xmlns:a16="http://schemas.microsoft.com/office/drawing/2014/main" id="{7079A3EF-D7CF-DE4A-AF7A-AE678B5F5EE5}"/>
              </a:ext>
            </a:extLst>
          </p:cNvPr>
          <p:cNvSpPr>
            <a:spLocks noGrp="1"/>
          </p:cNvSpPr>
          <p:nvPr>
            <p:ph type="body" sz="quarter" idx="14"/>
          </p:nvPr>
        </p:nvSpPr>
        <p:spPr>
          <a:xfrm>
            <a:off x="1075578" y="2541588"/>
            <a:ext cx="6845300" cy="3428906"/>
          </a:xfrm>
        </p:spPr>
        <p:txBody>
          <a:bodyPr>
            <a:noAutofit/>
          </a:bodyPr>
          <a:lstStyle>
            <a:lvl1pPr marL="0">
              <a:buNone/>
              <a:defRPr sz="2000" b="0" i="0">
                <a:solidFill>
                  <a:srgbClr val="646566"/>
                </a:solidFill>
                <a:latin typeface="Arial Narrow" panose="020B0604020202020204" pitchFamily="34" charset="0"/>
                <a:cs typeface="Arial Narrow"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6900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08263-FD87-1640-96D5-AD67F939B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597BC3-2778-3C48-B054-6BDC7DCF6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0EDA22E-2272-2141-8325-D8D553846284}"/>
              </a:ext>
            </a:extLst>
          </p:cNvPr>
          <p:cNvSpPr>
            <a:spLocks noGrp="1"/>
          </p:cNvSpPr>
          <p:nvPr>
            <p:ph type="dt" sz="half" idx="10"/>
          </p:nvPr>
        </p:nvSpPr>
        <p:spPr/>
        <p:txBody>
          <a:bodyPr/>
          <a:lstStyle/>
          <a:p>
            <a:fld id="{4BC29E57-DC09-4B4F-B050-0580C29E590B}" type="datetime1">
              <a:rPr lang="en-CA" smtClean="0"/>
              <a:t>2021-10-18</a:t>
            </a:fld>
            <a:endParaRPr lang="en-US"/>
          </a:p>
        </p:txBody>
      </p:sp>
      <p:sp>
        <p:nvSpPr>
          <p:cNvPr id="5" name="Footer Placeholder 4">
            <a:extLst>
              <a:ext uri="{FF2B5EF4-FFF2-40B4-BE49-F238E27FC236}">
                <a16:creationId xmlns="" xmlns:a16="http://schemas.microsoft.com/office/drawing/2014/main" id="{268CB17A-5FE6-434A-8E5C-E48BC4AAC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B78013-71A8-6846-B206-716872AF1BD9}"/>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293693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A22460-2991-6243-8904-0B441854D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762C9EE-9E2F-7041-8D05-D5B5C184E8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346AF15-432B-AB47-B7E8-31C61AE7E9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862EE91-7DDD-FC48-9FCB-EAA522DE296F}"/>
              </a:ext>
            </a:extLst>
          </p:cNvPr>
          <p:cNvSpPr>
            <a:spLocks noGrp="1"/>
          </p:cNvSpPr>
          <p:nvPr>
            <p:ph type="dt" sz="half" idx="10"/>
          </p:nvPr>
        </p:nvSpPr>
        <p:spPr/>
        <p:txBody>
          <a:bodyPr/>
          <a:lstStyle/>
          <a:p>
            <a:fld id="{DA3D9536-D08B-9A43-8F91-F11C14E3EDB9}" type="datetime1">
              <a:rPr lang="en-CA" smtClean="0"/>
              <a:t>2021-10-18</a:t>
            </a:fld>
            <a:endParaRPr lang="en-US"/>
          </a:p>
        </p:txBody>
      </p:sp>
      <p:sp>
        <p:nvSpPr>
          <p:cNvPr id="6" name="Footer Placeholder 5">
            <a:extLst>
              <a:ext uri="{FF2B5EF4-FFF2-40B4-BE49-F238E27FC236}">
                <a16:creationId xmlns="" xmlns:a16="http://schemas.microsoft.com/office/drawing/2014/main" id="{766F803C-F954-0846-AE8D-230AB2D11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6097616-7C5F-DA49-BEA8-3EF3B59B6BED}"/>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422035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8B2AD4-B84E-8541-9DA7-44007E2CA0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262361-18C3-8347-B7DC-C154621F4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9A329A1-F63B-1244-AC72-6E38CC80AD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95D9020-621C-7941-A905-BB509BB37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BFC11D6-4C70-6741-B68D-43EFF65CA9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F9E148C-FEC9-2048-B74E-C850A44D522F}"/>
              </a:ext>
            </a:extLst>
          </p:cNvPr>
          <p:cNvSpPr>
            <a:spLocks noGrp="1"/>
          </p:cNvSpPr>
          <p:nvPr>
            <p:ph type="dt" sz="half" idx="10"/>
          </p:nvPr>
        </p:nvSpPr>
        <p:spPr/>
        <p:txBody>
          <a:bodyPr/>
          <a:lstStyle/>
          <a:p>
            <a:fld id="{4D9876DC-C9AF-D94E-92E3-075B6A5D8495}" type="datetime1">
              <a:rPr lang="en-CA" smtClean="0"/>
              <a:t>2021-10-18</a:t>
            </a:fld>
            <a:endParaRPr lang="en-US"/>
          </a:p>
        </p:txBody>
      </p:sp>
      <p:sp>
        <p:nvSpPr>
          <p:cNvPr id="8" name="Footer Placeholder 7">
            <a:extLst>
              <a:ext uri="{FF2B5EF4-FFF2-40B4-BE49-F238E27FC236}">
                <a16:creationId xmlns="" xmlns:a16="http://schemas.microsoft.com/office/drawing/2014/main" id="{5B241805-C3C8-C143-B359-9B38A3DAD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4222D6D-0104-A14B-959C-AC5948384DDE}"/>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222964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85B6A7-BD8F-014D-86F2-8380D45F35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507330C-9C0F-9B4B-8700-43CFFDB6F3EF}"/>
              </a:ext>
            </a:extLst>
          </p:cNvPr>
          <p:cNvSpPr>
            <a:spLocks noGrp="1"/>
          </p:cNvSpPr>
          <p:nvPr>
            <p:ph type="dt" sz="half" idx="10"/>
          </p:nvPr>
        </p:nvSpPr>
        <p:spPr/>
        <p:txBody>
          <a:bodyPr/>
          <a:lstStyle/>
          <a:p>
            <a:fld id="{6BBF2386-F5CD-C64F-8EFD-9CA10FC28831}" type="datetime1">
              <a:rPr lang="en-CA" smtClean="0"/>
              <a:t>2021-10-18</a:t>
            </a:fld>
            <a:endParaRPr lang="en-US"/>
          </a:p>
        </p:txBody>
      </p:sp>
      <p:sp>
        <p:nvSpPr>
          <p:cNvPr id="4" name="Footer Placeholder 3">
            <a:extLst>
              <a:ext uri="{FF2B5EF4-FFF2-40B4-BE49-F238E27FC236}">
                <a16:creationId xmlns="" xmlns:a16="http://schemas.microsoft.com/office/drawing/2014/main" id="{F2E864FD-6294-8746-9EB8-5F0DAFFF1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C435085-97D1-AD46-B6CF-E2F67EB51936}"/>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72634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15D9E5E-393E-E740-B9C5-8280CD5EFA75}"/>
              </a:ext>
            </a:extLst>
          </p:cNvPr>
          <p:cNvSpPr>
            <a:spLocks noGrp="1"/>
          </p:cNvSpPr>
          <p:nvPr>
            <p:ph type="dt" sz="half" idx="10"/>
          </p:nvPr>
        </p:nvSpPr>
        <p:spPr/>
        <p:txBody>
          <a:bodyPr/>
          <a:lstStyle/>
          <a:p>
            <a:fld id="{656CD951-58DD-F341-9941-0A5DC75EC872}" type="datetime1">
              <a:rPr lang="en-CA" smtClean="0"/>
              <a:t>2021-10-18</a:t>
            </a:fld>
            <a:endParaRPr lang="en-US"/>
          </a:p>
        </p:txBody>
      </p:sp>
      <p:sp>
        <p:nvSpPr>
          <p:cNvPr id="3" name="Footer Placeholder 2">
            <a:extLst>
              <a:ext uri="{FF2B5EF4-FFF2-40B4-BE49-F238E27FC236}">
                <a16:creationId xmlns="" xmlns:a16="http://schemas.microsoft.com/office/drawing/2014/main" id="{83866565-3CDA-2249-92EE-6EF30AEE64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F54563B-4470-3247-B4DD-D266EF3237F0}"/>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11521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1B6674-DB3E-B444-82FB-F5C5ACCF6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47322FD-CB3B-5D47-B1ED-B220EC910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8DD7B00-8C1F-7F4B-A793-DF807C00F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98063E1-19E3-874D-BED0-B16B37A9E545}"/>
              </a:ext>
            </a:extLst>
          </p:cNvPr>
          <p:cNvSpPr>
            <a:spLocks noGrp="1"/>
          </p:cNvSpPr>
          <p:nvPr>
            <p:ph type="dt" sz="half" idx="10"/>
          </p:nvPr>
        </p:nvSpPr>
        <p:spPr/>
        <p:txBody>
          <a:bodyPr/>
          <a:lstStyle/>
          <a:p>
            <a:fld id="{DBB52CA9-6F48-394A-90F9-A6AEFF251A67}" type="datetime1">
              <a:rPr lang="en-CA" smtClean="0"/>
              <a:t>2021-10-18</a:t>
            </a:fld>
            <a:endParaRPr lang="en-US"/>
          </a:p>
        </p:txBody>
      </p:sp>
      <p:sp>
        <p:nvSpPr>
          <p:cNvPr id="6" name="Footer Placeholder 5">
            <a:extLst>
              <a:ext uri="{FF2B5EF4-FFF2-40B4-BE49-F238E27FC236}">
                <a16:creationId xmlns="" xmlns:a16="http://schemas.microsoft.com/office/drawing/2014/main" id="{B4096DD8-7EAD-D448-AAD5-A0F43D9D4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3DA00A8-C75A-6341-9608-71523B60B1EE}"/>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90039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948D15-9DCF-D649-BDAB-C3A809499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1394F34-599D-6647-9FA3-0E03CBE28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D3BC4ED-611D-5A4C-98D4-808A69F3A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DC959B4-DE18-AA4F-B398-2230FB051433}"/>
              </a:ext>
            </a:extLst>
          </p:cNvPr>
          <p:cNvSpPr>
            <a:spLocks noGrp="1"/>
          </p:cNvSpPr>
          <p:nvPr>
            <p:ph type="dt" sz="half" idx="10"/>
          </p:nvPr>
        </p:nvSpPr>
        <p:spPr/>
        <p:txBody>
          <a:bodyPr/>
          <a:lstStyle/>
          <a:p>
            <a:fld id="{1DCC403E-0854-334B-A3C6-2A26F8C0C346}" type="datetime1">
              <a:rPr lang="en-CA" smtClean="0"/>
              <a:t>2021-10-18</a:t>
            </a:fld>
            <a:endParaRPr lang="en-US"/>
          </a:p>
        </p:txBody>
      </p:sp>
      <p:sp>
        <p:nvSpPr>
          <p:cNvPr id="6" name="Footer Placeholder 5">
            <a:extLst>
              <a:ext uri="{FF2B5EF4-FFF2-40B4-BE49-F238E27FC236}">
                <a16:creationId xmlns="" xmlns:a16="http://schemas.microsoft.com/office/drawing/2014/main" id="{3F97CD13-E1DE-724A-B093-BBC73C170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E2C9E79-4237-234D-9944-9CD3A96787DF}"/>
              </a:ext>
            </a:extLst>
          </p:cNvPr>
          <p:cNvSpPr>
            <a:spLocks noGrp="1"/>
          </p:cNvSpPr>
          <p:nvPr>
            <p:ph type="sldNum" sz="quarter" idx="12"/>
          </p:nvPr>
        </p:nvSpPr>
        <p:spPr/>
        <p:txBody>
          <a:bodyPr/>
          <a:lstStyle/>
          <a:p>
            <a:fld id="{FA4CBF3E-885C-C74D-B04D-9A899A49A54F}" type="slidenum">
              <a:rPr lang="en-US" smtClean="0"/>
              <a:t>‹#›</a:t>
            </a:fld>
            <a:endParaRPr lang="en-US"/>
          </a:p>
        </p:txBody>
      </p:sp>
    </p:spTree>
    <p:extLst>
      <p:ext uri="{BB962C8B-B14F-4D97-AF65-F5344CB8AC3E}">
        <p14:creationId xmlns:p14="http://schemas.microsoft.com/office/powerpoint/2010/main" val="10706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6D2D603-77B9-8E43-8A0F-FAEEE575C2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61B21CC-186C-8E4D-8025-A394F5C02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35F950-2D1C-FA4F-BF88-73F8E0B3DB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537E0-7935-9B42-A42F-A99E4464B599}" type="datetime1">
              <a:rPr lang="en-CA" smtClean="0"/>
              <a:t>2021-10-18</a:t>
            </a:fld>
            <a:endParaRPr lang="en-US"/>
          </a:p>
        </p:txBody>
      </p:sp>
      <p:sp>
        <p:nvSpPr>
          <p:cNvPr id="5" name="Footer Placeholder 4">
            <a:extLst>
              <a:ext uri="{FF2B5EF4-FFF2-40B4-BE49-F238E27FC236}">
                <a16:creationId xmlns="" xmlns:a16="http://schemas.microsoft.com/office/drawing/2014/main" id="{79F4B973-784E-1D42-98BA-A4CBA1EAC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F62D41E-3219-8A45-89A9-58E30CB30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CBF3E-885C-C74D-B04D-9A899A49A54F}" type="slidenum">
              <a:rPr lang="en-US" smtClean="0"/>
              <a:t>‹#›</a:t>
            </a:fld>
            <a:endParaRPr lang="en-US"/>
          </a:p>
        </p:txBody>
      </p:sp>
    </p:spTree>
    <p:extLst>
      <p:ext uri="{BB962C8B-B14F-4D97-AF65-F5344CB8AC3E}">
        <p14:creationId xmlns:p14="http://schemas.microsoft.com/office/powerpoint/2010/main" val="401716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1BBE6C3-1003-B14A-B14F-F14AB5BF592C}"/>
              </a:ext>
            </a:extLst>
          </p:cNvPr>
          <p:cNvPicPr>
            <a:picLocks noChangeAspect="1"/>
          </p:cNvPicPr>
          <p:nvPr/>
        </p:nvPicPr>
        <p:blipFill>
          <a:blip r:embed="rId3"/>
          <a:srcRect/>
          <a:stretch/>
        </p:blipFill>
        <p:spPr>
          <a:xfrm>
            <a:off x="-94129" y="-33260"/>
            <a:ext cx="12286129" cy="6918153"/>
          </a:xfrm>
          <a:prstGeom prst="rect">
            <a:avLst/>
          </a:prstGeom>
        </p:spPr>
      </p:pic>
      <p:pic>
        <p:nvPicPr>
          <p:cNvPr id="7" name="Picture 6">
            <a:extLst>
              <a:ext uri="{FF2B5EF4-FFF2-40B4-BE49-F238E27FC236}">
                <a16:creationId xmlns="" xmlns:a16="http://schemas.microsoft.com/office/drawing/2014/main" id="{52C652B9-BBE7-9D48-9A6D-0AF28B835A7C}"/>
              </a:ext>
            </a:extLst>
          </p:cNvPr>
          <p:cNvPicPr>
            <a:picLocks noChangeAspect="1"/>
          </p:cNvPicPr>
          <p:nvPr/>
        </p:nvPicPr>
        <p:blipFill>
          <a:blip r:embed="rId4"/>
          <a:srcRect/>
          <a:stretch/>
        </p:blipFill>
        <p:spPr>
          <a:xfrm>
            <a:off x="-94128" y="-30077"/>
            <a:ext cx="12286127" cy="6918152"/>
          </a:xfrm>
          <a:prstGeom prst="rect">
            <a:avLst/>
          </a:prstGeom>
        </p:spPr>
      </p:pic>
    </p:spTree>
    <p:extLst>
      <p:ext uri="{BB962C8B-B14F-4D97-AF65-F5344CB8AC3E}">
        <p14:creationId xmlns:p14="http://schemas.microsoft.com/office/powerpoint/2010/main" val="4088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C89D665-E0D0-5046-A3F3-11C5DE0E9904}"/>
              </a:ext>
            </a:extLst>
          </p:cNvPr>
          <p:cNvSpPr>
            <a:spLocks noGrp="1"/>
          </p:cNvSpPr>
          <p:nvPr>
            <p:ph type="sldNum" sz="quarter" idx="12"/>
          </p:nvPr>
        </p:nvSpPr>
        <p:spPr/>
        <p:txBody>
          <a:bodyPr/>
          <a:lstStyle/>
          <a:p>
            <a:fld id="{FA4CBF3E-885C-C74D-B04D-9A899A49A54F}" type="slidenum">
              <a:rPr lang="en-US" smtClean="0"/>
              <a:pPr/>
              <a:t>10</a:t>
            </a:fld>
            <a:endParaRPr lang="en-US" dirty="0">
              <a:solidFill>
                <a:srgbClr val="51224F"/>
              </a:solidFill>
            </a:endParaRPr>
          </a:p>
        </p:txBody>
      </p:sp>
      <p:sp>
        <p:nvSpPr>
          <p:cNvPr id="4" name="Text Placeholder 3">
            <a:extLst>
              <a:ext uri="{FF2B5EF4-FFF2-40B4-BE49-F238E27FC236}">
                <a16:creationId xmlns="" xmlns:a16="http://schemas.microsoft.com/office/drawing/2014/main" id="{F3C47426-FF9E-664A-B2D5-E6B99B6859FF}"/>
              </a:ext>
            </a:extLst>
          </p:cNvPr>
          <p:cNvSpPr>
            <a:spLocks noGrp="1"/>
          </p:cNvSpPr>
          <p:nvPr>
            <p:ph type="body" sz="quarter" idx="13"/>
          </p:nvPr>
        </p:nvSpPr>
        <p:spPr>
          <a:xfrm>
            <a:off x="1089866" y="1720297"/>
            <a:ext cx="8527100" cy="632105"/>
          </a:xfrm>
        </p:spPr>
        <p:txBody>
          <a:bodyPr/>
          <a:lstStyle/>
          <a:p>
            <a:r>
              <a:rPr lang="en-US" dirty="0"/>
              <a:t>Pushing Technology Forward: Pandemic Response</a:t>
            </a:r>
          </a:p>
        </p:txBody>
      </p:sp>
      <p:sp>
        <p:nvSpPr>
          <p:cNvPr id="5" name="Text Placeholder 4">
            <a:extLst>
              <a:ext uri="{FF2B5EF4-FFF2-40B4-BE49-F238E27FC236}">
                <a16:creationId xmlns="" xmlns:a16="http://schemas.microsoft.com/office/drawing/2014/main" id="{E030DFCE-E64F-9640-B073-AA23F165241C}"/>
              </a:ext>
            </a:extLst>
          </p:cNvPr>
          <p:cNvSpPr>
            <a:spLocks noGrp="1"/>
          </p:cNvSpPr>
          <p:nvPr>
            <p:ph type="body" sz="quarter" idx="14"/>
          </p:nvPr>
        </p:nvSpPr>
        <p:spPr>
          <a:xfrm>
            <a:off x="1089865" y="2352401"/>
            <a:ext cx="6966313" cy="3882143"/>
          </a:xfrm>
        </p:spPr>
        <p:txBody>
          <a:bodyPr/>
          <a:lstStyle/>
          <a:p>
            <a:r>
              <a:rPr lang="en-US" b="1" dirty="0"/>
              <a:t>Battling COVID-19</a:t>
            </a:r>
          </a:p>
          <a:p>
            <a:r>
              <a:rPr lang="en-US" dirty="0"/>
              <a:t>IDEaS was able to pivot to release </a:t>
            </a:r>
            <a:r>
              <a:rPr lang="en-US" dirty="0" smtClean="0"/>
              <a:t>four </a:t>
            </a:r>
            <a:r>
              <a:rPr lang="en-US" dirty="0"/>
              <a:t>COVID-19 related challenges in May and June 2020 to address:</a:t>
            </a:r>
          </a:p>
          <a:p>
            <a:pPr marL="186300" indent="-198000">
              <a:buClr>
                <a:srgbClr val="51224F"/>
              </a:buClr>
              <a:buFont typeface="Arial" panose="020B0604020202020204" pitchFamily="34" charset="0"/>
              <a:buChar char="•"/>
            </a:pPr>
            <a:r>
              <a:rPr lang="en-US" dirty="0"/>
              <a:t>Early detection and community-based surveillance of outbreaks to permit rapid decision-making;</a:t>
            </a:r>
          </a:p>
          <a:p>
            <a:pPr marL="186300" indent="-198000">
              <a:buClr>
                <a:srgbClr val="51224F"/>
              </a:buClr>
              <a:buFont typeface="Arial" panose="020B0604020202020204" pitchFamily="34" charset="0"/>
              <a:buChar char="•"/>
            </a:pPr>
            <a:r>
              <a:rPr lang="en-US" dirty="0"/>
              <a:t>Finding ways to sanitize personal protective equipment for re-use;</a:t>
            </a:r>
          </a:p>
          <a:p>
            <a:pPr marL="186300" indent="-198000">
              <a:buClr>
                <a:srgbClr val="51224F"/>
              </a:buClr>
              <a:buFont typeface="Arial" panose="020B0604020202020204" pitchFamily="34" charset="0"/>
              <a:buChar char="•"/>
            </a:pPr>
            <a:r>
              <a:rPr lang="en-US" dirty="0"/>
              <a:t>Sanitizing sensitive equipment and workspaces; and</a:t>
            </a:r>
          </a:p>
          <a:p>
            <a:pPr marL="186300" indent="-198000">
              <a:buClr>
                <a:srgbClr val="51224F"/>
              </a:buClr>
              <a:buFont typeface="Arial" panose="020B0604020202020204" pitchFamily="34" charset="0"/>
              <a:buChar char="•"/>
            </a:pPr>
            <a:r>
              <a:rPr lang="en-US" dirty="0"/>
              <a:t>Identifying and treating moral trauma in frontline workers. </a:t>
            </a:r>
          </a:p>
          <a:p>
            <a:pPr indent="0">
              <a:buClr>
                <a:srgbClr val="51224F"/>
              </a:buClr>
            </a:pPr>
            <a:r>
              <a:rPr lang="en-US" i="1" dirty="0"/>
              <a:t>Additionally, IDEaS funded </a:t>
            </a:r>
            <a:r>
              <a:rPr lang="en-CA" i="1" dirty="0"/>
              <a:t>3 projects via directed contributions as part of the government’s larger COVID-19 response.</a:t>
            </a:r>
            <a:endParaRPr lang="en-US" i="1" dirty="0"/>
          </a:p>
        </p:txBody>
      </p:sp>
      <p:pic>
        <p:nvPicPr>
          <p:cNvPr id="7" name="Picture 6" descr="Diagram&#10;&#10;Description automatically generated">
            <a:extLst>
              <a:ext uri="{FF2B5EF4-FFF2-40B4-BE49-F238E27FC236}">
                <a16:creationId xmlns="" xmlns:a16="http://schemas.microsoft.com/office/drawing/2014/main" id="{2734AC77-DFEA-8D4E-955C-C4CD40785695}"/>
              </a:ext>
            </a:extLst>
          </p:cNvPr>
          <p:cNvPicPr>
            <a:picLocks noChangeAspect="1"/>
          </p:cNvPicPr>
          <p:nvPr/>
        </p:nvPicPr>
        <p:blipFill>
          <a:blip r:embed="rId3"/>
          <a:stretch>
            <a:fillRect/>
          </a:stretch>
        </p:blipFill>
        <p:spPr>
          <a:xfrm>
            <a:off x="7220735" y="1277007"/>
            <a:ext cx="7493620" cy="6858000"/>
          </a:xfrm>
          <a:prstGeom prst="rect">
            <a:avLst/>
          </a:prstGeom>
        </p:spPr>
      </p:pic>
    </p:spTree>
    <p:extLst>
      <p:ext uri="{BB962C8B-B14F-4D97-AF65-F5344CB8AC3E}">
        <p14:creationId xmlns:p14="http://schemas.microsoft.com/office/powerpoint/2010/main" val="418619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FF46DF0-3C39-674D-B6CA-0D31068A43E5}"/>
              </a:ext>
            </a:extLst>
          </p:cNvPr>
          <p:cNvSpPr>
            <a:spLocks noGrp="1"/>
          </p:cNvSpPr>
          <p:nvPr>
            <p:ph type="sldNum" sz="quarter" idx="12"/>
          </p:nvPr>
        </p:nvSpPr>
        <p:spPr/>
        <p:txBody>
          <a:bodyPr/>
          <a:lstStyle/>
          <a:p>
            <a:fld id="{FA4CBF3E-885C-C74D-B04D-9A899A49A54F}" type="slidenum">
              <a:rPr lang="en-US" smtClean="0"/>
              <a:pPr/>
              <a:t>11</a:t>
            </a:fld>
            <a:endParaRPr lang="en-US" dirty="0">
              <a:solidFill>
                <a:srgbClr val="51224F"/>
              </a:solidFill>
            </a:endParaRPr>
          </a:p>
        </p:txBody>
      </p:sp>
      <p:sp>
        <p:nvSpPr>
          <p:cNvPr id="4" name="Text Placeholder 3">
            <a:extLst>
              <a:ext uri="{FF2B5EF4-FFF2-40B4-BE49-F238E27FC236}">
                <a16:creationId xmlns="" xmlns:a16="http://schemas.microsoft.com/office/drawing/2014/main" id="{8E6F7FA4-B326-DE42-AC22-0655DA92F1FA}"/>
              </a:ext>
            </a:extLst>
          </p:cNvPr>
          <p:cNvSpPr>
            <a:spLocks noGrp="1"/>
          </p:cNvSpPr>
          <p:nvPr>
            <p:ph type="body" sz="quarter" idx="13"/>
          </p:nvPr>
        </p:nvSpPr>
        <p:spPr>
          <a:xfrm>
            <a:off x="1089866" y="1510238"/>
            <a:ext cx="6816725" cy="537881"/>
          </a:xfrm>
        </p:spPr>
        <p:txBody>
          <a:bodyPr/>
          <a:lstStyle/>
          <a:p>
            <a:r>
              <a:rPr lang="en-US" dirty="0"/>
              <a:t>Innovation can come from anywhere.</a:t>
            </a:r>
          </a:p>
        </p:txBody>
      </p:sp>
      <p:sp>
        <p:nvSpPr>
          <p:cNvPr id="5" name="Text Placeholder 4">
            <a:extLst>
              <a:ext uri="{FF2B5EF4-FFF2-40B4-BE49-F238E27FC236}">
                <a16:creationId xmlns="" xmlns:a16="http://schemas.microsoft.com/office/drawing/2014/main" id="{ED7D97BB-D7D1-9244-805B-130931726B2E}"/>
              </a:ext>
            </a:extLst>
          </p:cNvPr>
          <p:cNvSpPr>
            <a:spLocks noGrp="1"/>
          </p:cNvSpPr>
          <p:nvPr>
            <p:ph type="body" sz="quarter" idx="14"/>
          </p:nvPr>
        </p:nvSpPr>
        <p:spPr>
          <a:xfrm>
            <a:off x="1075578" y="2142343"/>
            <a:ext cx="6845300" cy="3428906"/>
          </a:xfrm>
        </p:spPr>
        <p:txBody>
          <a:bodyPr/>
          <a:lstStyle/>
          <a:p>
            <a:pPr marL="114300" indent="-198000">
              <a:buClr>
                <a:srgbClr val="51224F"/>
              </a:buClr>
              <a:buFont typeface="Arial" panose="020B0604020202020204" pitchFamily="34" charset="0"/>
              <a:buChar char="•"/>
            </a:pPr>
            <a:r>
              <a:rPr lang="en-US" dirty="0"/>
              <a:t>Canadian </a:t>
            </a:r>
            <a:r>
              <a:rPr lang="en-US" dirty="0" smtClean="0"/>
              <a:t>educational </a:t>
            </a:r>
            <a:r>
              <a:rPr lang="en-US" dirty="0"/>
              <a:t>i</a:t>
            </a:r>
            <a:r>
              <a:rPr lang="en-US" dirty="0" smtClean="0"/>
              <a:t>nstitutions</a:t>
            </a:r>
            <a:endParaRPr lang="en-US" dirty="0"/>
          </a:p>
          <a:p>
            <a:pPr marL="114300" indent="-198000">
              <a:buClr>
                <a:srgbClr val="51224F"/>
              </a:buClr>
              <a:buFont typeface="Arial" panose="020B0604020202020204" pitchFamily="34" charset="0"/>
              <a:buChar char="•"/>
            </a:pPr>
            <a:r>
              <a:rPr lang="en-US" dirty="0"/>
              <a:t>Canadian not-for-profit organizations</a:t>
            </a:r>
          </a:p>
          <a:p>
            <a:pPr marL="114300" indent="-198000">
              <a:buClr>
                <a:srgbClr val="51224F"/>
              </a:buClr>
              <a:buFont typeface="Arial" panose="020B0604020202020204" pitchFamily="34" charset="0"/>
              <a:buChar char="•"/>
            </a:pPr>
            <a:r>
              <a:rPr lang="en-US" dirty="0"/>
              <a:t>Provincial/Territorial or Municipal government organizations</a:t>
            </a:r>
          </a:p>
          <a:p>
            <a:pPr marL="114300" indent="-198000">
              <a:buClr>
                <a:srgbClr val="51224F"/>
              </a:buClr>
              <a:buFont typeface="Arial" panose="020B0604020202020204" pitchFamily="34" charset="0"/>
              <a:buChar char="•"/>
            </a:pPr>
            <a:r>
              <a:rPr lang="en-US" dirty="0"/>
              <a:t>Canadian for-profit companies or organizations</a:t>
            </a:r>
          </a:p>
          <a:p>
            <a:pPr marL="114300" indent="-198000">
              <a:buClr>
                <a:srgbClr val="51224F"/>
              </a:buClr>
              <a:buFont typeface="Arial" panose="020B0604020202020204" pitchFamily="34" charset="0"/>
              <a:buChar char="•"/>
            </a:pPr>
            <a:r>
              <a:rPr lang="en-US" dirty="0"/>
              <a:t>Individuals</a:t>
            </a:r>
          </a:p>
          <a:p>
            <a:pPr marL="114300" indent="-198000">
              <a:buClr>
                <a:srgbClr val="51224F"/>
              </a:buClr>
              <a:buFont typeface="Arial" panose="020B0604020202020204" pitchFamily="34" charset="0"/>
              <a:buChar char="•"/>
            </a:pPr>
            <a:r>
              <a:rPr lang="en-US" dirty="0"/>
              <a:t>SMEs</a:t>
            </a:r>
          </a:p>
          <a:p>
            <a:pPr marL="114300" indent="-198000">
              <a:buClr>
                <a:srgbClr val="51224F"/>
              </a:buClr>
              <a:buFont typeface="Arial" panose="020B0604020202020204" pitchFamily="34" charset="0"/>
              <a:buChar char="•"/>
            </a:pPr>
            <a:r>
              <a:rPr lang="en-US" dirty="0"/>
              <a:t>International </a:t>
            </a:r>
            <a:r>
              <a:rPr lang="en-US" dirty="0" smtClean="0"/>
              <a:t>organizations </a:t>
            </a:r>
            <a:r>
              <a:rPr lang="en-US" dirty="0"/>
              <a:t>partnered with a Canadian recipient</a:t>
            </a:r>
          </a:p>
          <a:p>
            <a:pPr marL="114300" indent="-198000">
              <a:buClr>
                <a:srgbClr val="51224F"/>
              </a:buClr>
              <a:buFont typeface="Arial" panose="020B0604020202020204" pitchFamily="34" charset="0"/>
              <a:buChar char="•"/>
            </a:pPr>
            <a:r>
              <a:rPr lang="en-US" dirty="0"/>
              <a:t>Any group composed of eligible participants listed above</a:t>
            </a:r>
          </a:p>
          <a:p>
            <a:pPr marL="114300" indent="-198000">
              <a:buClr>
                <a:srgbClr val="51224F"/>
              </a:buClr>
              <a:buFont typeface="Arial" panose="020B0604020202020204" pitchFamily="34" charset="0"/>
              <a:buChar char="•"/>
            </a:pPr>
            <a:endParaRPr lang="en-US" dirty="0"/>
          </a:p>
          <a:p>
            <a:pPr indent="0">
              <a:spcBef>
                <a:spcPts val="0"/>
              </a:spcBef>
              <a:buClr>
                <a:srgbClr val="51224F"/>
              </a:buClr>
            </a:pPr>
            <a:r>
              <a:rPr lang="en-US" dirty="0"/>
              <a:t>Not eligible – employees within DND/CAF or federal employees</a:t>
            </a:r>
          </a:p>
        </p:txBody>
      </p:sp>
      <p:pic>
        <p:nvPicPr>
          <p:cNvPr id="7" name="Picture 6" descr="Diagram&#10;&#10;Description automatically generated">
            <a:extLst>
              <a:ext uri="{FF2B5EF4-FFF2-40B4-BE49-F238E27FC236}">
                <a16:creationId xmlns="" xmlns:a16="http://schemas.microsoft.com/office/drawing/2014/main" id="{A2B49E6D-9A73-E944-A141-08C161C0CE23}"/>
              </a:ext>
            </a:extLst>
          </p:cNvPr>
          <p:cNvPicPr>
            <a:picLocks noChangeAspect="1"/>
          </p:cNvPicPr>
          <p:nvPr/>
        </p:nvPicPr>
        <p:blipFill>
          <a:blip r:embed="rId3"/>
          <a:stretch>
            <a:fillRect/>
          </a:stretch>
        </p:blipFill>
        <p:spPr>
          <a:xfrm>
            <a:off x="7481015" y="1655830"/>
            <a:ext cx="6477000" cy="6070600"/>
          </a:xfrm>
          <a:prstGeom prst="rect">
            <a:avLst/>
          </a:prstGeom>
        </p:spPr>
      </p:pic>
    </p:spTree>
    <p:extLst>
      <p:ext uri="{BB962C8B-B14F-4D97-AF65-F5344CB8AC3E}">
        <p14:creationId xmlns:p14="http://schemas.microsoft.com/office/powerpoint/2010/main" val="299108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B5F1E44-2FB3-4B4C-A693-ABF28FDBB3E0}"/>
              </a:ext>
            </a:extLst>
          </p:cNvPr>
          <p:cNvSpPr>
            <a:spLocks noGrp="1"/>
          </p:cNvSpPr>
          <p:nvPr>
            <p:ph type="sldNum" sz="quarter" idx="12"/>
          </p:nvPr>
        </p:nvSpPr>
        <p:spPr/>
        <p:txBody>
          <a:bodyPr/>
          <a:lstStyle/>
          <a:p>
            <a:fld id="{FA4CBF3E-885C-C74D-B04D-9A899A49A54F}" type="slidenum">
              <a:rPr lang="en-US" smtClean="0"/>
              <a:pPr/>
              <a:t>12</a:t>
            </a:fld>
            <a:endParaRPr lang="en-US" dirty="0">
              <a:solidFill>
                <a:srgbClr val="51224F"/>
              </a:solidFill>
            </a:endParaRPr>
          </a:p>
        </p:txBody>
      </p:sp>
      <p:sp>
        <p:nvSpPr>
          <p:cNvPr id="4" name="Text Placeholder 3">
            <a:extLst>
              <a:ext uri="{FF2B5EF4-FFF2-40B4-BE49-F238E27FC236}">
                <a16:creationId xmlns="" xmlns:a16="http://schemas.microsoft.com/office/drawing/2014/main" id="{0A89C90F-32B6-104B-858C-FD5154015A98}"/>
              </a:ext>
            </a:extLst>
          </p:cNvPr>
          <p:cNvSpPr>
            <a:spLocks noGrp="1"/>
          </p:cNvSpPr>
          <p:nvPr>
            <p:ph type="body" sz="quarter" idx="13"/>
          </p:nvPr>
        </p:nvSpPr>
        <p:spPr>
          <a:xfrm>
            <a:off x="473640" y="1371602"/>
            <a:ext cx="6816725" cy="537881"/>
          </a:xfrm>
        </p:spPr>
        <p:txBody>
          <a:bodyPr/>
          <a:lstStyle/>
          <a:p>
            <a:r>
              <a:rPr lang="en-US" dirty="0"/>
              <a:t>Key Updates</a:t>
            </a:r>
          </a:p>
        </p:txBody>
      </p:sp>
      <p:sp>
        <p:nvSpPr>
          <p:cNvPr id="5" name="Text Placeholder 4">
            <a:extLst>
              <a:ext uri="{FF2B5EF4-FFF2-40B4-BE49-F238E27FC236}">
                <a16:creationId xmlns="" xmlns:a16="http://schemas.microsoft.com/office/drawing/2014/main" id="{1239720A-176F-E841-8963-2E2BC7D99EA8}"/>
              </a:ext>
            </a:extLst>
          </p:cNvPr>
          <p:cNvSpPr>
            <a:spLocks noGrp="1"/>
          </p:cNvSpPr>
          <p:nvPr>
            <p:ph type="body" sz="quarter" idx="14"/>
          </p:nvPr>
        </p:nvSpPr>
        <p:spPr>
          <a:xfrm>
            <a:off x="473640" y="1909483"/>
            <a:ext cx="6344603" cy="4232900"/>
          </a:xfrm>
        </p:spPr>
        <p:txBody>
          <a:bodyPr/>
          <a:lstStyle/>
          <a:p>
            <a:pPr marL="114300" indent="-198900">
              <a:buClr>
                <a:srgbClr val="51224F"/>
              </a:buClr>
              <a:buFont typeface="Arial" panose="020B0604020202020204" pitchFamily="34" charset="0"/>
              <a:buChar char="•"/>
            </a:pPr>
            <a:r>
              <a:rPr lang="en-US" dirty="0" smtClean="0"/>
              <a:t>Green Heat Test Drive and Competitive Projects Call for Proposals #5 closed in October</a:t>
            </a:r>
          </a:p>
          <a:p>
            <a:pPr marL="114300" indent="-198900">
              <a:buClr>
                <a:srgbClr val="51224F"/>
              </a:buClr>
              <a:buFont typeface="Arial" panose="020B0604020202020204" pitchFamily="34" charset="0"/>
              <a:buChar char="•"/>
            </a:pPr>
            <a:r>
              <a:rPr lang="en-US" dirty="0" smtClean="0"/>
              <a:t>Sandbox Corrosion Detective in Ships (CDIS) re-launch in November</a:t>
            </a:r>
            <a:endParaRPr lang="en-US" dirty="0"/>
          </a:p>
          <a:p>
            <a:pPr marL="114300" indent="-198900">
              <a:buClr>
                <a:srgbClr val="51224F"/>
              </a:buClr>
              <a:buFont typeface="Arial" panose="020B0604020202020204" pitchFamily="34" charset="0"/>
              <a:buChar char="•"/>
            </a:pPr>
            <a:r>
              <a:rPr lang="en-US" dirty="0" smtClean="0"/>
              <a:t>New Innovation Network Call focusing on 5G in November</a:t>
            </a:r>
            <a:endParaRPr lang="en-US" dirty="0"/>
          </a:p>
          <a:p>
            <a:pPr marL="114300" indent="-198900">
              <a:buClr>
                <a:srgbClr val="51224F"/>
              </a:buClr>
              <a:buFont typeface="Arial" panose="020B0604020202020204" pitchFamily="34" charset="0"/>
              <a:buChar char="•"/>
            </a:pPr>
            <a:r>
              <a:rPr lang="en-US" dirty="0" smtClean="0"/>
              <a:t>New Classified Stream being developed under </a:t>
            </a:r>
            <a:r>
              <a:rPr lang="en-US" dirty="0"/>
              <a:t>C</a:t>
            </a:r>
            <a:r>
              <a:rPr lang="en-US" dirty="0" smtClean="0"/>
              <a:t>ompetitive Projects</a:t>
            </a:r>
            <a:endParaRPr lang="en-US" dirty="0"/>
          </a:p>
          <a:p>
            <a:pPr marL="114300" indent="-198900">
              <a:buClr>
                <a:srgbClr val="51224F"/>
              </a:buClr>
              <a:buFont typeface="Arial" panose="020B0604020202020204" pitchFamily="34" charset="0"/>
              <a:buChar char="•"/>
            </a:pPr>
            <a:r>
              <a:rPr lang="en-US" dirty="0" smtClean="0"/>
              <a:t>IDEaS 19/20 Annual Report available for download</a:t>
            </a:r>
          </a:p>
          <a:p>
            <a:pPr marL="114300" indent="-198900">
              <a:buClr>
                <a:srgbClr val="51224F"/>
              </a:buClr>
              <a:buFont typeface="Arial" panose="020B0604020202020204" pitchFamily="34" charset="0"/>
              <a:buChar char="•"/>
            </a:pPr>
            <a:r>
              <a:rPr lang="en-US" dirty="0" smtClean="0"/>
              <a:t>Pop-Up City Contest moves to Round 4</a:t>
            </a:r>
          </a:p>
          <a:p>
            <a:pPr marL="114300" indent="-198900">
              <a:buClr>
                <a:srgbClr val="51224F"/>
              </a:buClr>
              <a:buFont typeface="Arial" panose="020B0604020202020204" pitchFamily="34" charset="0"/>
              <a:buChar char="•"/>
            </a:pPr>
            <a:r>
              <a:rPr lang="en-US" dirty="0" smtClean="0"/>
              <a:t>Off-ramping opportunities with other federal funding organizations</a:t>
            </a:r>
            <a:endParaRPr lang="en-US" dirty="0"/>
          </a:p>
        </p:txBody>
      </p:sp>
      <p:pic>
        <p:nvPicPr>
          <p:cNvPr id="7" name="Picture Placeholder 6">
            <a:extLst>
              <a:ext uri="{FF2B5EF4-FFF2-40B4-BE49-F238E27FC236}">
                <a16:creationId xmlns="" xmlns:a16="http://schemas.microsoft.com/office/drawing/2014/main" id="{12B46764-D098-9A44-A563-B70A5930BE25}"/>
              </a:ext>
            </a:extLst>
          </p:cNvPr>
          <p:cNvPicPr>
            <a:picLocks noGrp="1" noChangeAspect="1"/>
          </p:cNvPicPr>
          <p:nvPr>
            <p:ph type="pic" sz="quarter" idx="15"/>
          </p:nvPr>
        </p:nvPicPr>
        <p:blipFill rotWithShape="1">
          <a:blip r:embed="rId3"/>
          <a:srcRect l="1075" t="-20834" r="19742" b="20834"/>
          <a:stretch/>
        </p:blipFill>
        <p:spPr>
          <a:xfrm>
            <a:off x="6427601" y="53788"/>
            <a:ext cx="5818187" cy="6858000"/>
          </a:xfrm>
        </p:spPr>
      </p:pic>
    </p:spTree>
    <p:extLst>
      <p:ext uri="{BB962C8B-B14F-4D97-AF65-F5344CB8AC3E}">
        <p14:creationId xmlns:p14="http://schemas.microsoft.com/office/powerpoint/2010/main" val="3153887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3E20EC6-65A7-0648-A678-9921C96CDB7D}"/>
              </a:ext>
            </a:extLst>
          </p:cNvPr>
          <p:cNvSpPr>
            <a:spLocks noGrp="1"/>
          </p:cNvSpPr>
          <p:nvPr>
            <p:ph type="sldNum" sz="quarter" idx="12"/>
          </p:nvPr>
        </p:nvSpPr>
        <p:spPr/>
        <p:txBody>
          <a:bodyPr/>
          <a:lstStyle/>
          <a:p>
            <a:fld id="{FA4CBF3E-885C-C74D-B04D-9A899A49A54F}" type="slidenum">
              <a:rPr lang="en-US" smtClean="0"/>
              <a:pPr/>
              <a:t>13</a:t>
            </a:fld>
            <a:endParaRPr lang="en-US" dirty="0">
              <a:solidFill>
                <a:srgbClr val="51224F"/>
              </a:solidFill>
            </a:endParaRPr>
          </a:p>
        </p:txBody>
      </p:sp>
      <p:sp>
        <p:nvSpPr>
          <p:cNvPr id="4" name="Text Placeholder 3">
            <a:extLst>
              <a:ext uri="{FF2B5EF4-FFF2-40B4-BE49-F238E27FC236}">
                <a16:creationId xmlns="" xmlns:a16="http://schemas.microsoft.com/office/drawing/2014/main" id="{B7905B15-A19F-424B-9D13-CD31A00BEBBD}"/>
              </a:ext>
            </a:extLst>
          </p:cNvPr>
          <p:cNvSpPr>
            <a:spLocks noGrp="1"/>
          </p:cNvSpPr>
          <p:nvPr>
            <p:ph type="body" sz="quarter" idx="13"/>
          </p:nvPr>
        </p:nvSpPr>
        <p:spPr>
          <a:xfrm>
            <a:off x="1089866" y="1909483"/>
            <a:ext cx="6816725" cy="537881"/>
          </a:xfrm>
        </p:spPr>
        <p:txBody>
          <a:bodyPr/>
          <a:lstStyle/>
          <a:p>
            <a:r>
              <a:rPr lang="en-US" dirty="0"/>
              <a:t>How to participate</a:t>
            </a:r>
          </a:p>
        </p:txBody>
      </p:sp>
      <p:pic>
        <p:nvPicPr>
          <p:cNvPr id="7" name="Picture 6">
            <a:extLst>
              <a:ext uri="{FF2B5EF4-FFF2-40B4-BE49-F238E27FC236}">
                <a16:creationId xmlns="" xmlns:a16="http://schemas.microsoft.com/office/drawing/2014/main" id="{4718D045-781E-404C-90A9-66AEBE120B29}"/>
              </a:ext>
            </a:extLst>
          </p:cNvPr>
          <p:cNvPicPr>
            <a:picLocks noChangeAspect="1"/>
          </p:cNvPicPr>
          <p:nvPr/>
        </p:nvPicPr>
        <p:blipFill>
          <a:blip r:embed="rId3"/>
          <a:srcRect/>
          <a:stretch/>
        </p:blipFill>
        <p:spPr>
          <a:xfrm>
            <a:off x="7506677" y="1890765"/>
            <a:ext cx="5795108" cy="4967235"/>
          </a:xfrm>
          <a:prstGeom prst="rect">
            <a:avLst/>
          </a:prstGeom>
        </p:spPr>
      </p:pic>
      <p:sp>
        <p:nvSpPr>
          <p:cNvPr id="8" name="Text Placeholder 4">
            <a:extLst>
              <a:ext uri="{FF2B5EF4-FFF2-40B4-BE49-F238E27FC236}">
                <a16:creationId xmlns="" xmlns:a16="http://schemas.microsoft.com/office/drawing/2014/main" id="{3208EB46-CC80-9448-88F3-18BAB66015D5}"/>
              </a:ext>
            </a:extLst>
          </p:cNvPr>
          <p:cNvSpPr txBox="1">
            <a:spLocks/>
          </p:cNvSpPr>
          <p:nvPr/>
        </p:nvSpPr>
        <p:spPr>
          <a:xfrm>
            <a:off x="1054624" y="2534818"/>
            <a:ext cx="6816725" cy="3435676"/>
          </a:xfrm>
          <a:prstGeom prst="rect">
            <a:avLst/>
          </a:prstGeom>
        </p:spPr>
        <p:txBody>
          <a:bodyPr vert="horz" lIns="91440" tIns="45720" rIns="91440" bIns="45720" rtlCol="0">
            <a:noAutofit/>
          </a:bodyPr>
          <a:lstStyle>
            <a:lvl1pPr marL="0" indent="-228600" algn="l" defTabSz="914400" rtl="0" eaLnBrk="1" latinLnBrk="0" hangingPunct="1">
              <a:lnSpc>
                <a:spcPct val="90000"/>
              </a:lnSpc>
              <a:spcBef>
                <a:spcPts val="1000"/>
              </a:spcBef>
              <a:buFont typeface="Arial" panose="020B0604020202020204" pitchFamily="34" charset="0"/>
              <a:buNone/>
              <a:defRPr sz="2000" b="0" i="0" kern="1200">
                <a:solidFill>
                  <a:srgbClr val="646566"/>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198000">
              <a:buClr>
                <a:srgbClr val="51224F"/>
              </a:buClr>
              <a:buFont typeface="Arial" panose="020B0604020202020204" pitchFamily="34" charset="0"/>
              <a:buChar char="•"/>
            </a:pPr>
            <a:r>
              <a:rPr lang="en-US" dirty="0"/>
              <a:t>Visit our Website: </a:t>
            </a:r>
            <a:r>
              <a:rPr lang="en-US" b="1" dirty="0" err="1"/>
              <a:t>Canada.ca</a:t>
            </a:r>
            <a:r>
              <a:rPr lang="en-US" b="1" dirty="0"/>
              <a:t>/</a:t>
            </a:r>
            <a:r>
              <a:rPr lang="en-US" b="1" dirty="0" err="1"/>
              <a:t>defence</a:t>
            </a:r>
            <a:r>
              <a:rPr lang="en-US" b="1" dirty="0"/>
              <a:t>-ideas</a:t>
            </a:r>
          </a:p>
          <a:p>
            <a:pPr marL="114300" indent="-198000">
              <a:buClr>
                <a:srgbClr val="51224F"/>
              </a:buClr>
              <a:buFont typeface="Arial" panose="020B0604020202020204" pitchFamily="34" charset="0"/>
              <a:buChar char="•"/>
            </a:pPr>
            <a:r>
              <a:rPr lang="en-US" dirty="0"/>
              <a:t>Subscribe to our mailing list (on our homepage)</a:t>
            </a:r>
          </a:p>
          <a:p>
            <a:pPr marL="114300" indent="-198000">
              <a:buClr>
                <a:srgbClr val="51224F"/>
              </a:buClr>
              <a:buFont typeface="Arial" panose="020B0604020202020204" pitchFamily="34" charset="0"/>
              <a:buChar char="•"/>
            </a:pPr>
            <a:r>
              <a:rPr lang="en-US" dirty="0"/>
              <a:t>Follow</a:t>
            </a:r>
            <a:r>
              <a:rPr lang="en-US" b="1" dirty="0"/>
              <a:t> DRDC </a:t>
            </a:r>
            <a:r>
              <a:rPr lang="en-US" dirty="0"/>
              <a:t>Twitter/</a:t>
            </a:r>
            <a:r>
              <a:rPr lang="en-US" dirty="0" err="1"/>
              <a:t>Linkedin</a:t>
            </a:r>
            <a:r>
              <a:rPr lang="en-US" dirty="0"/>
              <a:t> and look for </a:t>
            </a:r>
            <a:r>
              <a:rPr lang="en-US" b="1" dirty="0"/>
              <a:t>#</a:t>
            </a:r>
            <a:r>
              <a:rPr lang="en-US" b="1" dirty="0" err="1"/>
              <a:t>defenceIDEaS</a:t>
            </a:r>
            <a:endParaRPr lang="en-US" b="1" dirty="0"/>
          </a:p>
          <a:p>
            <a:pPr marL="114300" indent="-198000">
              <a:buClr>
                <a:srgbClr val="51224F"/>
              </a:buClr>
              <a:buFont typeface="Arial" panose="020B0604020202020204" pitchFamily="34" charset="0"/>
              <a:buChar char="•"/>
            </a:pPr>
            <a:r>
              <a:rPr lang="en-US" dirty="0"/>
              <a:t>Email us with any questions: </a:t>
            </a:r>
            <a:r>
              <a:rPr lang="en-US" b="1" dirty="0" err="1">
                <a:solidFill>
                  <a:srgbClr val="51224F"/>
                </a:solidFill>
              </a:rPr>
              <a:t>DND.IDEaS</a:t>
            </a:r>
            <a:r>
              <a:rPr lang="en-US" b="1" dirty="0">
                <a:solidFill>
                  <a:srgbClr val="51224F"/>
                </a:solidFill>
              </a:rPr>
              <a:t>-MDN@FORCES.GC.CA</a:t>
            </a:r>
          </a:p>
          <a:p>
            <a:pPr marL="114300" indent="-198000">
              <a:buClr>
                <a:srgbClr val="51224F"/>
              </a:buClr>
              <a:buFont typeface="Arial" panose="020B0604020202020204" pitchFamily="34" charset="0"/>
              <a:buChar char="•"/>
            </a:pPr>
            <a:r>
              <a:rPr lang="en-US" dirty="0"/>
              <a:t>Don’t forget to read the applicant guide and apply when a challenge is right for you!</a:t>
            </a:r>
          </a:p>
          <a:p>
            <a:pPr marL="114300" indent="-198000">
              <a:buClr>
                <a:srgbClr val="51224F"/>
              </a:buClr>
              <a:buFont typeface="Arial" panose="020B0604020202020204" pitchFamily="34" charset="0"/>
              <a:buChar char="•"/>
            </a:pPr>
            <a:endParaRPr lang="en-US" b="1" dirty="0"/>
          </a:p>
          <a:p>
            <a:pPr indent="0">
              <a:buClr>
                <a:srgbClr val="51224F"/>
              </a:buClr>
            </a:pPr>
            <a:endParaRPr lang="en-US" dirty="0"/>
          </a:p>
        </p:txBody>
      </p:sp>
      <p:sp>
        <p:nvSpPr>
          <p:cNvPr id="14" name="Text Placeholder 13" hidden="1">
            <a:extLst>
              <a:ext uri="{FF2B5EF4-FFF2-40B4-BE49-F238E27FC236}">
                <a16:creationId xmlns="" xmlns:a16="http://schemas.microsoft.com/office/drawing/2014/main" id="{80E11E6D-70A4-2C4C-998B-69E1623EB1C9}"/>
              </a:ext>
            </a:extLst>
          </p:cNvPr>
          <p:cNvSpPr>
            <a:spLocks noGrp="1"/>
          </p:cNvSpPr>
          <p:nvPr>
            <p:ph type="body" sz="quarter" idx="14"/>
          </p:nvPr>
        </p:nvSpPr>
        <p:spPr/>
        <p:txBody>
          <a:bodyPr/>
          <a:lstStyle/>
          <a:p>
            <a:endParaRPr lang="en-US" dirty="0"/>
          </a:p>
        </p:txBody>
      </p:sp>
      <p:sp>
        <p:nvSpPr>
          <p:cNvPr id="15" name="Text Placeholder 3" hidden="1">
            <a:extLst>
              <a:ext uri="{FF2B5EF4-FFF2-40B4-BE49-F238E27FC236}">
                <a16:creationId xmlns="" xmlns:a16="http://schemas.microsoft.com/office/drawing/2014/main" id="{33285D05-1842-4645-A953-EB392E723A43}"/>
              </a:ext>
            </a:extLst>
          </p:cNvPr>
          <p:cNvSpPr txBox="1">
            <a:spLocks/>
          </p:cNvSpPr>
          <p:nvPr/>
        </p:nvSpPr>
        <p:spPr>
          <a:xfrm>
            <a:off x="1089866" y="1909483"/>
            <a:ext cx="6816725" cy="537881"/>
          </a:xfrm>
          <a:prstGeom prst="rect">
            <a:avLst/>
          </a:prstGeom>
        </p:spPr>
        <p:txBody>
          <a:bodyPr vert="horz" lIns="91440" tIns="45720" rIns="91440" bIns="45720" rtlCol="0">
            <a:noAutofit/>
          </a:bodyPr>
          <a:lstStyle>
            <a:lvl1pPr marL="0" indent="-228600" algn="l" defTabSz="914400" rtl="0" eaLnBrk="1" latinLnBrk="0" hangingPunct="1">
              <a:lnSpc>
                <a:spcPct val="90000"/>
              </a:lnSpc>
              <a:spcBef>
                <a:spcPts val="1000"/>
              </a:spcBef>
              <a:buFont typeface="Arial" panose="020B0604020202020204" pitchFamily="34" charset="0"/>
              <a:buNone/>
              <a:defRPr sz="3200" b="1" i="0" kern="1200">
                <a:solidFill>
                  <a:srgbClr val="51224F"/>
                </a:solidFill>
                <a:latin typeface="Arial Narrow" panose="020B0604020202020204" pitchFamily="34" charset="0"/>
                <a:ea typeface="+mn-ea"/>
                <a:cs typeface="Arial Narrow" panose="020B0604020202020204" pitchFamily="34" charset="0"/>
              </a:defRPr>
            </a:lvl1pPr>
            <a:lvl2pPr marL="1800" indent="-228600" algn="l" defTabSz="914400" rtl="0" eaLnBrk="1" latinLnBrk="0" hangingPunct="1">
              <a:lnSpc>
                <a:spcPct val="90000"/>
              </a:lnSpc>
              <a:spcBef>
                <a:spcPts val="500"/>
              </a:spcBef>
              <a:buFont typeface="Arial" panose="020B0604020202020204" pitchFamily="34" charset="0"/>
              <a:buNone/>
              <a:defRPr sz="2000" b="0" i="0" kern="1200">
                <a:solidFill>
                  <a:srgbClr val="646566"/>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Benefits to you: Intellectual Property</a:t>
            </a:r>
            <a:endParaRPr lang="en-US" dirty="0"/>
          </a:p>
        </p:txBody>
      </p:sp>
    </p:spTree>
    <p:extLst>
      <p:ext uri="{BB962C8B-B14F-4D97-AF65-F5344CB8AC3E}">
        <p14:creationId xmlns:p14="http://schemas.microsoft.com/office/powerpoint/2010/main" val="155061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DEF7AB9-3E57-024C-A98C-CE4F5AEDEE6F}"/>
              </a:ext>
            </a:extLst>
          </p:cNvPr>
          <p:cNvSpPr>
            <a:spLocks noGrp="1"/>
          </p:cNvSpPr>
          <p:nvPr>
            <p:ph type="sldNum" sz="quarter" idx="12"/>
          </p:nvPr>
        </p:nvSpPr>
        <p:spPr/>
        <p:txBody>
          <a:bodyPr/>
          <a:lstStyle/>
          <a:p>
            <a:fld id="{FA4CBF3E-885C-C74D-B04D-9A899A49A54F}" type="slidenum">
              <a:rPr lang="en-US" smtClean="0"/>
              <a:pPr/>
              <a:t>14</a:t>
            </a:fld>
            <a:endParaRPr lang="en-US" dirty="0">
              <a:solidFill>
                <a:srgbClr val="51224F"/>
              </a:solidFill>
            </a:endParaRPr>
          </a:p>
        </p:txBody>
      </p:sp>
      <p:sp>
        <p:nvSpPr>
          <p:cNvPr id="4" name="Text Placeholder 3">
            <a:extLst>
              <a:ext uri="{FF2B5EF4-FFF2-40B4-BE49-F238E27FC236}">
                <a16:creationId xmlns="" xmlns:a16="http://schemas.microsoft.com/office/drawing/2014/main" id="{D363F6DE-39D5-2048-ABEE-8C798A54AF2C}"/>
              </a:ext>
            </a:extLst>
          </p:cNvPr>
          <p:cNvSpPr>
            <a:spLocks noGrp="1"/>
          </p:cNvSpPr>
          <p:nvPr>
            <p:ph type="body" sz="quarter" idx="13"/>
          </p:nvPr>
        </p:nvSpPr>
        <p:spPr>
          <a:xfrm>
            <a:off x="1089867" y="1909483"/>
            <a:ext cx="5006134" cy="1361751"/>
          </a:xfrm>
        </p:spPr>
        <p:txBody>
          <a:bodyPr/>
          <a:lstStyle/>
          <a:p>
            <a:r>
              <a:rPr lang="en-US" dirty="0"/>
              <a:t>Great ideas have the potential to change the world.</a:t>
            </a:r>
          </a:p>
        </p:txBody>
      </p:sp>
      <p:sp>
        <p:nvSpPr>
          <p:cNvPr id="5" name="Text Placeholder 4">
            <a:extLst>
              <a:ext uri="{FF2B5EF4-FFF2-40B4-BE49-F238E27FC236}">
                <a16:creationId xmlns="" xmlns:a16="http://schemas.microsoft.com/office/drawing/2014/main" id="{65B46F28-CB63-FD4A-BCA0-83E39BDE91F5}"/>
              </a:ext>
            </a:extLst>
          </p:cNvPr>
          <p:cNvSpPr>
            <a:spLocks noGrp="1"/>
          </p:cNvSpPr>
          <p:nvPr>
            <p:ph type="body" sz="quarter" idx="14"/>
          </p:nvPr>
        </p:nvSpPr>
        <p:spPr>
          <a:xfrm>
            <a:off x="1089867" y="2979613"/>
            <a:ext cx="6845300" cy="1463742"/>
          </a:xfrm>
        </p:spPr>
        <p:txBody>
          <a:bodyPr/>
          <a:lstStyle/>
          <a:p>
            <a:r>
              <a:rPr lang="en-US" sz="2800" b="1" dirty="0"/>
              <a:t>Will the next one be yours?</a:t>
            </a:r>
          </a:p>
        </p:txBody>
      </p:sp>
      <p:pic>
        <p:nvPicPr>
          <p:cNvPr id="7" name="Picture 6">
            <a:extLst>
              <a:ext uri="{FF2B5EF4-FFF2-40B4-BE49-F238E27FC236}">
                <a16:creationId xmlns="" xmlns:a16="http://schemas.microsoft.com/office/drawing/2014/main" id="{97E326C5-034C-1B4C-827E-75A0FA47DB84}"/>
              </a:ext>
            </a:extLst>
          </p:cNvPr>
          <p:cNvPicPr>
            <a:picLocks noChangeAspect="1"/>
          </p:cNvPicPr>
          <p:nvPr/>
        </p:nvPicPr>
        <p:blipFill>
          <a:blip r:embed="rId3"/>
          <a:srcRect/>
          <a:stretch/>
        </p:blipFill>
        <p:spPr>
          <a:xfrm>
            <a:off x="5832231" y="1994003"/>
            <a:ext cx="6400800" cy="5715000"/>
          </a:xfrm>
          <a:prstGeom prst="rect">
            <a:avLst/>
          </a:prstGeom>
        </p:spPr>
      </p:pic>
    </p:spTree>
    <p:extLst>
      <p:ext uri="{BB962C8B-B14F-4D97-AF65-F5344CB8AC3E}">
        <p14:creationId xmlns:p14="http://schemas.microsoft.com/office/powerpoint/2010/main" val="339349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9C14B31-5688-C845-B530-D8411A96BEB7}"/>
              </a:ext>
            </a:extLst>
          </p:cNvPr>
          <p:cNvSpPr>
            <a:spLocks noGrp="1"/>
          </p:cNvSpPr>
          <p:nvPr>
            <p:ph type="sldNum" sz="quarter" idx="12"/>
          </p:nvPr>
        </p:nvSpPr>
        <p:spPr/>
        <p:txBody>
          <a:bodyPr/>
          <a:lstStyle/>
          <a:p>
            <a:fld id="{FA4CBF3E-885C-C74D-B04D-9A899A49A54F}" type="slidenum">
              <a:rPr lang="en-US" smtClean="0"/>
              <a:pPr/>
              <a:t>15</a:t>
            </a:fld>
            <a:endParaRPr lang="en-US" dirty="0">
              <a:solidFill>
                <a:srgbClr val="51224F"/>
              </a:solidFill>
            </a:endParaRPr>
          </a:p>
        </p:txBody>
      </p:sp>
      <p:sp>
        <p:nvSpPr>
          <p:cNvPr id="4" name="Text Placeholder 3">
            <a:extLst>
              <a:ext uri="{FF2B5EF4-FFF2-40B4-BE49-F238E27FC236}">
                <a16:creationId xmlns="" xmlns:a16="http://schemas.microsoft.com/office/drawing/2014/main" id="{B7F92FB0-BE06-A34D-9312-E55DE9B31D28}"/>
              </a:ext>
            </a:extLst>
          </p:cNvPr>
          <p:cNvSpPr>
            <a:spLocks noGrp="1"/>
          </p:cNvSpPr>
          <p:nvPr>
            <p:ph type="body" sz="quarter" idx="13"/>
          </p:nvPr>
        </p:nvSpPr>
        <p:spPr>
          <a:xfrm>
            <a:off x="1089866" y="1348376"/>
            <a:ext cx="6816725" cy="537881"/>
          </a:xfrm>
        </p:spPr>
        <p:txBody>
          <a:bodyPr/>
          <a:lstStyle/>
          <a:p>
            <a:r>
              <a:rPr lang="en-US" dirty="0"/>
              <a:t>Benefits to you: Intellectual Property</a:t>
            </a:r>
          </a:p>
        </p:txBody>
      </p:sp>
      <p:sp>
        <p:nvSpPr>
          <p:cNvPr id="5" name="Text Placeholder 4">
            <a:extLst>
              <a:ext uri="{FF2B5EF4-FFF2-40B4-BE49-F238E27FC236}">
                <a16:creationId xmlns="" xmlns:a16="http://schemas.microsoft.com/office/drawing/2014/main" id="{C002846A-5E1D-4042-90CB-EDA98499DADE}"/>
              </a:ext>
            </a:extLst>
          </p:cNvPr>
          <p:cNvSpPr>
            <a:spLocks noGrp="1"/>
          </p:cNvSpPr>
          <p:nvPr>
            <p:ph type="body" sz="quarter" idx="14"/>
          </p:nvPr>
        </p:nvSpPr>
        <p:spPr>
          <a:xfrm>
            <a:off x="1089866" y="2035220"/>
            <a:ext cx="6417712" cy="4321130"/>
          </a:xfrm>
        </p:spPr>
        <p:txBody>
          <a:bodyPr/>
          <a:lstStyle/>
          <a:p>
            <a:pPr marL="198000" indent="-198000">
              <a:buClr>
                <a:srgbClr val="51224F"/>
              </a:buClr>
              <a:buFont typeface="Arial" panose="020B0604020202020204" pitchFamily="34" charset="0"/>
              <a:buChar char="•"/>
            </a:pPr>
            <a:r>
              <a:rPr lang="en-US" dirty="0"/>
              <a:t>Innovators own the IP they develop under this program</a:t>
            </a:r>
          </a:p>
          <a:p>
            <a:pPr marL="198000" indent="-198000">
              <a:buClr>
                <a:srgbClr val="51224F"/>
              </a:buClr>
              <a:buFont typeface="Arial" panose="020B0604020202020204" pitchFamily="34" charset="0"/>
              <a:buChar char="•"/>
            </a:pPr>
            <a:r>
              <a:rPr lang="en-US" dirty="0"/>
              <a:t>The Crown gets a </a:t>
            </a:r>
            <a:r>
              <a:rPr lang="en-US" dirty="0" smtClean="0"/>
              <a:t>license </a:t>
            </a:r>
            <a:r>
              <a:rPr lang="en-US" dirty="0"/>
              <a:t>to use and have used for its own purpose but cannot exploit it commercially. Standard Government of Canada contract conditions apply.</a:t>
            </a:r>
          </a:p>
          <a:p>
            <a:pPr marL="198000" indent="-198000">
              <a:buClr>
                <a:srgbClr val="51224F"/>
              </a:buClr>
              <a:buFont typeface="Arial" panose="020B0604020202020204" pitchFamily="34" charset="0"/>
              <a:buChar char="•"/>
            </a:pPr>
            <a:r>
              <a:rPr lang="en-US" dirty="0"/>
              <a:t>You are able to further commercialize your products after they’ve been through the program</a:t>
            </a:r>
          </a:p>
          <a:p>
            <a:endParaRPr lang="en-US" b="1" dirty="0"/>
          </a:p>
          <a:p>
            <a:r>
              <a:rPr lang="en-US" b="1" dirty="0"/>
              <a:t>Support During IDEaS Project</a:t>
            </a:r>
          </a:p>
          <a:p>
            <a:pPr marL="198000" lvl="0" indent="-198000">
              <a:buClr>
                <a:srgbClr val="51224F"/>
              </a:buClr>
              <a:buFont typeface="Arial" panose="020B0604020202020204" pitchFamily="34" charset="0"/>
              <a:buChar char="•"/>
            </a:pPr>
            <a:r>
              <a:rPr lang="en-US" dirty="0"/>
              <a:t>Partnership with the Canadian Intellectual Property Office delivers training to our innovators on Intellectual Property, and helps innovators get their questions answered to protect their IP</a:t>
            </a:r>
          </a:p>
          <a:p>
            <a:pPr marL="198000" indent="-198000">
              <a:buClr>
                <a:srgbClr val="51224F"/>
              </a:buClr>
              <a:buFont typeface="Arial" panose="020B0604020202020204" pitchFamily="34" charset="0"/>
              <a:buChar char="•"/>
            </a:pP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endParaRPr lang="en-US" dirty="0"/>
          </a:p>
          <a:p>
            <a:pPr marL="114300" indent="-342900">
              <a:buFont typeface="Arial" panose="020B0604020202020204" pitchFamily="34" charset="0"/>
              <a:buChar char="•"/>
            </a:pPr>
            <a:endParaRPr lang="en-US" dirty="0"/>
          </a:p>
        </p:txBody>
      </p:sp>
      <p:pic>
        <p:nvPicPr>
          <p:cNvPr id="7" name="Picture 6">
            <a:extLst>
              <a:ext uri="{FF2B5EF4-FFF2-40B4-BE49-F238E27FC236}">
                <a16:creationId xmlns="" xmlns:a16="http://schemas.microsoft.com/office/drawing/2014/main" id="{96D753CB-7782-4A46-9C02-7EF84FF39C96}"/>
              </a:ext>
            </a:extLst>
          </p:cNvPr>
          <p:cNvPicPr>
            <a:picLocks noChangeAspect="1"/>
          </p:cNvPicPr>
          <p:nvPr/>
        </p:nvPicPr>
        <p:blipFill>
          <a:blip r:embed="rId3"/>
          <a:srcRect/>
          <a:stretch/>
        </p:blipFill>
        <p:spPr>
          <a:xfrm>
            <a:off x="7507578" y="1184837"/>
            <a:ext cx="7505700" cy="6451600"/>
          </a:xfrm>
          <a:prstGeom prst="rect">
            <a:avLst/>
          </a:prstGeom>
        </p:spPr>
      </p:pic>
    </p:spTree>
    <p:extLst>
      <p:ext uri="{BB962C8B-B14F-4D97-AF65-F5344CB8AC3E}">
        <p14:creationId xmlns:p14="http://schemas.microsoft.com/office/powerpoint/2010/main" val="372434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03A5870-009A-974D-BFFF-C27FF305F4B0}"/>
              </a:ext>
            </a:extLst>
          </p:cNvPr>
          <p:cNvSpPr>
            <a:spLocks noGrp="1"/>
          </p:cNvSpPr>
          <p:nvPr>
            <p:ph type="sldNum" sz="quarter" idx="12"/>
          </p:nvPr>
        </p:nvSpPr>
        <p:spPr/>
        <p:txBody>
          <a:bodyPr/>
          <a:lstStyle/>
          <a:p>
            <a:fld id="{FA4CBF3E-885C-C74D-B04D-9A899A49A54F}" type="slidenum">
              <a:rPr lang="en-US" smtClean="0"/>
              <a:pPr/>
              <a:t>16</a:t>
            </a:fld>
            <a:endParaRPr lang="en-US" dirty="0">
              <a:solidFill>
                <a:srgbClr val="51224F"/>
              </a:solidFill>
            </a:endParaRPr>
          </a:p>
        </p:txBody>
      </p:sp>
      <p:pic>
        <p:nvPicPr>
          <p:cNvPr id="7" name="Picture 6">
            <a:extLst>
              <a:ext uri="{FF2B5EF4-FFF2-40B4-BE49-F238E27FC236}">
                <a16:creationId xmlns="" xmlns:a16="http://schemas.microsoft.com/office/drawing/2014/main" id="{18D1A6CD-D039-3448-8C83-DD8BA13FA92D}"/>
              </a:ext>
            </a:extLst>
          </p:cNvPr>
          <p:cNvPicPr>
            <a:picLocks noChangeAspect="1"/>
          </p:cNvPicPr>
          <p:nvPr/>
        </p:nvPicPr>
        <p:blipFill>
          <a:blip r:embed="rId3"/>
          <a:srcRect/>
          <a:stretch/>
        </p:blipFill>
        <p:spPr>
          <a:xfrm>
            <a:off x="4635500" y="2097088"/>
            <a:ext cx="2921000" cy="2921000"/>
          </a:xfrm>
          <a:prstGeom prst="rect">
            <a:avLst/>
          </a:prstGeom>
        </p:spPr>
      </p:pic>
    </p:spTree>
    <p:extLst>
      <p:ext uri="{BB962C8B-B14F-4D97-AF65-F5344CB8AC3E}">
        <p14:creationId xmlns:p14="http://schemas.microsoft.com/office/powerpoint/2010/main" val="216199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D57DDBC-3C44-714F-828E-74C7A19F31A9}"/>
              </a:ext>
            </a:extLst>
          </p:cNvPr>
          <p:cNvSpPr>
            <a:spLocks noGrp="1"/>
          </p:cNvSpPr>
          <p:nvPr>
            <p:ph type="sldNum" sz="quarter" idx="12"/>
          </p:nvPr>
        </p:nvSpPr>
        <p:spPr/>
        <p:txBody>
          <a:bodyPr/>
          <a:lstStyle/>
          <a:p>
            <a:fld id="{FA4CBF3E-885C-C74D-B04D-9A899A49A54F}" type="slidenum">
              <a:rPr lang="en-US" smtClean="0"/>
              <a:pPr/>
              <a:t>17</a:t>
            </a:fld>
            <a:endParaRPr lang="en-US" dirty="0">
              <a:solidFill>
                <a:srgbClr val="51224F"/>
              </a:solidFill>
            </a:endParaRPr>
          </a:p>
        </p:txBody>
      </p:sp>
      <p:sp>
        <p:nvSpPr>
          <p:cNvPr id="4" name="Text Placeholder 3">
            <a:extLst>
              <a:ext uri="{FF2B5EF4-FFF2-40B4-BE49-F238E27FC236}">
                <a16:creationId xmlns="" xmlns:a16="http://schemas.microsoft.com/office/drawing/2014/main" id="{AB17C8F0-A3EE-934E-AEFB-D367F926DBCE}"/>
              </a:ext>
            </a:extLst>
          </p:cNvPr>
          <p:cNvSpPr>
            <a:spLocks noGrp="1"/>
          </p:cNvSpPr>
          <p:nvPr>
            <p:ph type="body" sz="quarter" idx="13"/>
          </p:nvPr>
        </p:nvSpPr>
        <p:spPr>
          <a:xfrm>
            <a:off x="1089866" y="1518224"/>
            <a:ext cx="6816725" cy="537881"/>
          </a:xfrm>
        </p:spPr>
        <p:txBody>
          <a:bodyPr/>
          <a:lstStyle/>
          <a:p>
            <a:r>
              <a:rPr lang="en-US" dirty="0">
                <a:solidFill>
                  <a:srgbClr val="F67695"/>
                </a:solidFill>
              </a:rPr>
              <a:t>Competitive Projects</a:t>
            </a:r>
          </a:p>
        </p:txBody>
      </p:sp>
      <p:sp>
        <p:nvSpPr>
          <p:cNvPr id="5" name="Text Placeholder 4">
            <a:extLst>
              <a:ext uri="{FF2B5EF4-FFF2-40B4-BE49-F238E27FC236}">
                <a16:creationId xmlns="" xmlns:a16="http://schemas.microsoft.com/office/drawing/2014/main" id="{642F0060-A53D-514E-840E-D69F19FDAF1F}"/>
              </a:ext>
            </a:extLst>
          </p:cNvPr>
          <p:cNvSpPr>
            <a:spLocks noGrp="1"/>
          </p:cNvSpPr>
          <p:nvPr>
            <p:ph type="body" sz="quarter" idx="14"/>
          </p:nvPr>
        </p:nvSpPr>
        <p:spPr>
          <a:xfrm>
            <a:off x="1032251" y="3990979"/>
            <a:ext cx="4215278" cy="3398182"/>
          </a:xfrm>
        </p:spPr>
        <p:txBody>
          <a:bodyPr/>
          <a:lstStyle/>
          <a:p>
            <a:r>
              <a:rPr lang="en-US" dirty="0"/>
              <a:t>The Competitive Projects element funds projects fast. It advances promising technology quickly through a phased approach, which can quickly take your technology to new heights. </a:t>
            </a:r>
          </a:p>
        </p:txBody>
      </p:sp>
      <p:pic>
        <p:nvPicPr>
          <p:cNvPr id="7" name="Picture 6">
            <a:extLst>
              <a:ext uri="{FF2B5EF4-FFF2-40B4-BE49-F238E27FC236}">
                <a16:creationId xmlns="" xmlns:a16="http://schemas.microsoft.com/office/drawing/2014/main" id="{D6EADC0A-2C0D-6C46-A6E0-9B4702A30DF0}"/>
              </a:ext>
            </a:extLst>
          </p:cNvPr>
          <p:cNvPicPr>
            <a:picLocks noChangeAspect="1"/>
          </p:cNvPicPr>
          <p:nvPr/>
        </p:nvPicPr>
        <p:blipFill>
          <a:blip r:embed="rId3"/>
          <a:srcRect/>
          <a:stretch/>
        </p:blipFill>
        <p:spPr>
          <a:xfrm>
            <a:off x="1089866" y="2213913"/>
            <a:ext cx="1534551" cy="1534551"/>
          </a:xfrm>
          <a:prstGeom prst="rect">
            <a:avLst/>
          </a:prstGeom>
        </p:spPr>
      </p:pic>
      <p:pic>
        <p:nvPicPr>
          <p:cNvPr id="22" name="Picture 21">
            <a:extLst>
              <a:ext uri="{FF2B5EF4-FFF2-40B4-BE49-F238E27FC236}">
                <a16:creationId xmlns="" xmlns:a16="http://schemas.microsoft.com/office/drawing/2014/main" id="{1EE87790-35FC-6949-9BA4-02763E4FF72F}"/>
              </a:ext>
            </a:extLst>
          </p:cNvPr>
          <p:cNvPicPr>
            <a:picLocks noChangeAspect="1"/>
          </p:cNvPicPr>
          <p:nvPr/>
        </p:nvPicPr>
        <p:blipFill>
          <a:blip r:embed="rId4"/>
          <a:srcRect/>
          <a:stretch/>
        </p:blipFill>
        <p:spPr>
          <a:xfrm>
            <a:off x="4600576" y="1460528"/>
            <a:ext cx="7786686" cy="4895821"/>
          </a:xfrm>
          <a:prstGeom prst="rect">
            <a:avLst/>
          </a:prstGeom>
        </p:spPr>
      </p:pic>
    </p:spTree>
    <p:extLst>
      <p:ext uri="{BB962C8B-B14F-4D97-AF65-F5344CB8AC3E}">
        <p14:creationId xmlns:p14="http://schemas.microsoft.com/office/powerpoint/2010/main" val="1258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69EDCFD-5F77-5B44-B567-0D4AB35CE01A}"/>
              </a:ext>
            </a:extLst>
          </p:cNvPr>
          <p:cNvPicPr>
            <a:picLocks noChangeAspect="1"/>
          </p:cNvPicPr>
          <p:nvPr/>
        </p:nvPicPr>
        <p:blipFill>
          <a:blip r:embed="rId3"/>
          <a:srcRect/>
          <a:stretch/>
        </p:blipFill>
        <p:spPr>
          <a:xfrm>
            <a:off x="6026532" y="1518224"/>
            <a:ext cx="6596885" cy="5981700"/>
          </a:xfrm>
          <a:prstGeom prst="rect">
            <a:avLst/>
          </a:prstGeom>
        </p:spPr>
      </p:pic>
      <p:sp>
        <p:nvSpPr>
          <p:cNvPr id="2" name="Slide Number Placeholder 1">
            <a:extLst>
              <a:ext uri="{FF2B5EF4-FFF2-40B4-BE49-F238E27FC236}">
                <a16:creationId xmlns="" xmlns:a16="http://schemas.microsoft.com/office/drawing/2014/main" id="{FD57DDBC-3C44-714F-828E-74C7A19F31A9}"/>
              </a:ext>
            </a:extLst>
          </p:cNvPr>
          <p:cNvSpPr>
            <a:spLocks noGrp="1"/>
          </p:cNvSpPr>
          <p:nvPr>
            <p:ph type="sldNum" sz="quarter" idx="12"/>
          </p:nvPr>
        </p:nvSpPr>
        <p:spPr/>
        <p:txBody>
          <a:bodyPr/>
          <a:lstStyle/>
          <a:p>
            <a:fld id="{FA4CBF3E-885C-C74D-B04D-9A899A49A54F}" type="slidenum">
              <a:rPr lang="en-US" smtClean="0"/>
              <a:pPr/>
              <a:t>18</a:t>
            </a:fld>
            <a:endParaRPr lang="en-US" dirty="0">
              <a:solidFill>
                <a:srgbClr val="51224F"/>
              </a:solidFill>
            </a:endParaRPr>
          </a:p>
        </p:txBody>
      </p:sp>
      <p:sp>
        <p:nvSpPr>
          <p:cNvPr id="4" name="Text Placeholder 3">
            <a:extLst>
              <a:ext uri="{FF2B5EF4-FFF2-40B4-BE49-F238E27FC236}">
                <a16:creationId xmlns="" xmlns:a16="http://schemas.microsoft.com/office/drawing/2014/main" id="{AB17C8F0-A3EE-934E-AEFB-D367F926DBCE}"/>
              </a:ext>
            </a:extLst>
          </p:cNvPr>
          <p:cNvSpPr>
            <a:spLocks noGrp="1"/>
          </p:cNvSpPr>
          <p:nvPr>
            <p:ph type="body" sz="quarter" idx="13"/>
          </p:nvPr>
        </p:nvSpPr>
        <p:spPr>
          <a:xfrm>
            <a:off x="1089866" y="1518224"/>
            <a:ext cx="6816725" cy="537881"/>
          </a:xfrm>
        </p:spPr>
        <p:txBody>
          <a:bodyPr/>
          <a:lstStyle/>
          <a:p>
            <a:r>
              <a:rPr lang="en-US" dirty="0">
                <a:solidFill>
                  <a:srgbClr val="F7A618"/>
                </a:solidFill>
              </a:rPr>
              <a:t>Contests</a:t>
            </a:r>
          </a:p>
        </p:txBody>
      </p:sp>
      <p:sp>
        <p:nvSpPr>
          <p:cNvPr id="5" name="Text Placeholder 4">
            <a:extLst>
              <a:ext uri="{FF2B5EF4-FFF2-40B4-BE49-F238E27FC236}">
                <a16:creationId xmlns="" xmlns:a16="http://schemas.microsoft.com/office/drawing/2014/main" id="{642F0060-A53D-514E-840E-D69F19FDAF1F}"/>
              </a:ext>
            </a:extLst>
          </p:cNvPr>
          <p:cNvSpPr>
            <a:spLocks noGrp="1"/>
          </p:cNvSpPr>
          <p:nvPr>
            <p:ph type="body" sz="quarter" idx="14"/>
          </p:nvPr>
        </p:nvSpPr>
        <p:spPr>
          <a:xfrm>
            <a:off x="1032250" y="3990979"/>
            <a:ext cx="3868363" cy="3398182"/>
          </a:xfrm>
        </p:spPr>
        <p:txBody>
          <a:bodyPr/>
          <a:lstStyle/>
          <a:p>
            <a:r>
              <a:rPr lang="en-US" dirty="0"/>
              <a:t>Contest brings innovators face-to-face in a competition with cash prizes for the best solutions.</a:t>
            </a:r>
          </a:p>
        </p:txBody>
      </p:sp>
      <p:pic>
        <p:nvPicPr>
          <p:cNvPr id="7" name="Picture 6">
            <a:extLst>
              <a:ext uri="{FF2B5EF4-FFF2-40B4-BE49-F238E27FC236}">
                <a16:creationId xmlns="" xmlns:a16="http://schemas.microsoft.com/office/drawing/2014/main" id="{D6EADC0A-2C0D-6C46-A6E0-9B4702A30DF0}"/>
              </a:ext>
            </a:extLst>
          </p:cNvPr>
          <p:cNvPicPr>
            <a:picLocks noChangeAspect="1"/>
          </p:cNvPicPr>
          <p:nvPr/>
        </p:nvPicPr>
        <p:blipFill>
          <a:blip r:embed="rId4"/>
          <a:srcRect/>
          <a:stretch/>
        </p:blipFill>
        <p:spPr>
          <a:xfrm>
            <a:off x="1089866" y="2213913"/>
            <a:ext cx="1534551" cy="1534551"/>
          </a:xfrm>
          <a:prstGeom prst="rect">
            <a:avLst/>
          </a:prstGeom>
        </p:spPr>
      </p:pic>
      <p:sp>
        <p:nvSpPr>
          <p:cNvPr id="9" name="TextBox 8">
            <a:extLst>
              <a:ext uri="{FF2B5EF4-FFF2-40B4-BE49-F238E27FC236}">
                <a16:creationId xmlns="" xmlns:a16="http://schemas.microsoft.com/office/drawing/2014/main" id="{813F1E74-8BA6-394A-BBDA-2AF507971612}"/>
              </a:ext>
            </a:extLst>
          </p:cNvPr>
          <p:cNvSpPr txBox="1"/>
          <p:nvPr/>
        </p:nvSpPr>
        <p:spPr>
          <a:xfrm>
            <a:off x="8075072" y="4509074"/>
            <a:ext cx="3524413" cy="1631216"/>
          </a:xfrm>
          <a:prstGeom prst="rect">
            <a:avLst/>
          </a:prstGeom>
          <a:noFill/>
        </p:spPr>
        <p:txBody>
          <a:bodyPr wrap="square" rtlCol="0">
            <a:spAutoFit/>
          </a:bodyPr>
          <a:lstStyle/>
          <a:p>
            <a:pPr>
              <a:lnSpc>
                <a:spcPts val="2440"/>
              </a:lnSpc>
            </a:pPr>
            <a:r>
              <a:rPr lang="en-US" sz="2000" b="1" dirty="0">
                <a:solidFill>
                  <a:srgbClr val="F7A618"/>
                </a:solidFill>
                <a:latin typeface="Arial Narrow" panose="020B0604020202020204" pitchFamily="34" charset="0"/>
                <a:cs typeface="Arial Narrow" panose="020B0604020202020204" pitchFamily="34" charset="0"/>
              </a:rPr>
              <a:t>The Pop Up City contest recently completed its pitch event, and will select three winners to receive $1.5M to build a prototype.</a:t>
            </a:r>
          </a:p>
        </p:txBody>
      </p:sp>
    </p:spTree>
    <p:extLst>
      <p:ext uri="{BB962C8B-B14F-4D97-AF65-F5344CB8AC3E}">
        <p14:creationId xmlns:p14="http://schemas.microsoft.com/office/powerpoint/2010/main" val="182691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 xmlns:a16="http://schemas.microsoft.com/office/drawing/2014/main" id="{15687B06-5190-6E4B-B15E-B0012CA7BFB3}"/>
              </a:ext>
            </a:extLst>
          </p:cNvPr>
          <p:cNvCxnSpPr>
            <a:cxnSpLocks/>
          </p:cNvCxnSpPr>
          <p:nvPr/>
        </p:nvCxnSpPr>
        <p:spPr>
          <a:xfrm>
            <a:off x="8904754" y="3556570"/>
            <a:ext cx="406369" cy="8001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 xmlns:a16="http://schemas.microsoft.com/office/drawing/2014/main" id="{FD57DDBC-3C44-714F-828E-74C7A19F31A9}"/>
              </a:ext>
            </a:extLst>
          </p:cNvPr>
          <p:cNvSpPr>
            <a:spLocks noGrp="1"/>
          </p:cNvSpPr>
          <p:nvPr>
            <p:ph type="sldNum" sz="quarter" idx="12"/>
          </p:nvPr>
        </p:nvSpPr>
        <p:spPr/>
        <p:txBody>
          <a:bodyPr/>
          <a:lstStyle/>
          <a:p>
            <a:fld id="{FA4CBF3E-885C-C74D-B04D-9A899A49A54F}" type="slidenum">
              <a:rPr lang="en-US" smtClean="0"/>
              <a:pPr/>
              <a:t>19</a:t>
            </a:fld>
            <a:endParaRPr lang="en-US" dirty="0">
              <a:solidFill>
                <a:srgbClr val="51224F"/>
              </a:solidFill>
            </a:endParaRPr>
          </a:p>
        </p:txBody>
      </p:sp>
      <p:sp>
        <p:nvSpPr>
          <p:cNvPr id="4" name="Text Placeholder 3">
            <a:extLst>
              <a:ext uri="{FF2B5EF4-FFF2-40B4-BE49-F238E27FC236}">
                <a16:creationId xmlns="" xmlns:a16="http://schemas.microsoft.com/office/drawing/2014/main" id="{AB17C8F0-A3EE-934E-AEFB-D367F926DBCE}"/>
              </a:ext>
            </a:extLst>
          </p:cNvPr>
          <p:cNvSpPr>
            <a:spLocks noGrp="1"/>
          </p:cNvSpPr>
          <p:nvPr>
            <p:ph type="body" sz="quarter" idx="13"/>
          </p:nvPr>
        </p:nvSpPr>
        <p:spPr>
          <a:xfrm>
            <a:off x="1089866" y="1518224"/>
            <a:ext cx="6816725" cy="537881"/>
          </a:xfrm>
        </p:spPr>
        <p:txBody>
          <a:bodyPr/>
          <a:lstStyle/>
          <a:p>
            <a:r>
              <a:rPr lang="en-US" dirty="0">
                <a:solidFill>
                  <a:srgbClr val="FD8368"/>
                </a:solidFill>
              </a:rPr>
              <a:t>Innovation Networks</a:t>
            </a:r>
          </a:p>
        </p:txBody>
      </p:sp>
      <p:sp>
        <p:nvSpPr>
          <p:cNvPr id="5" name="Text Placeholder 4">
            <a:extLst>
              <a:ext uri="{FF2B5EF4-FFF2-40B4-BE49-F238E27FC236}">
                <a16:creationId xmlns="" xmlns:a16="http://schemas.microsoft.com/office/drawing/2014/main" id="{642F0060-A53D-514E-840E-D69F19FDAF1F}"/>
              </a:ext>
            </a:extLst>
          </p:cNvPr>
          <p:cNvSpPr>
            <a:spLocks noGrp="1"/>
          </p:cNvSpPr>
          <p:nvPr>
            <p:ph type="body" sz="quarter" idx="14"/>
          </p:nvPr>
        </p:nvSpPr>
        <p:spPr>
          <a:xfrm>
            <a:off x="1032251" y="3990979"/>
            <a:ext cx="4215278" cy="3398182"/>
          </a:xfrm>
        </p:spPr>
        <p:txBody>
          <a:bodyPr/>
          <a:lstStyle/>
          <a:p>
            <a:r>
              <a:rPr lang="en-US" dirty="0"/>
              <a:t>Academia collaborates with private sector to build a network of expertise that advances R&amp;D in support of Canada’s current and future </a:t>
            </a:r>
            <a:r>
              <a:rPr lang="en-US" dirty="0" err="1"/>
              <a:t>defence</a:t>
            </a:r>
            <a:r>
              <a:rPr lang="en-US" dirty="0"/>
              <a:t> and security innovation challenges. Each research micro-net established receives up to $1.5M to advance their research over three years.</a:t>
            </a:r>
          </a:p>
          <a:p>
            <a:endParaRPr lang="en-US" dirty="0"/>
          </a:p>
          <a:p>
            <a:endParaRPr lang="en-US" dirty="0"/>
          </a:p>
        </p:txBody>
      </p:sp>
      <p:cxnSp>
        <p:nvCxnSpPr>
          <p:cNvPr id="16" name="Straight Connector 15">
            <a:extLst>
              <a:ext uri="{FF2B5EF4-FFF2-40B4-BE49-F238E27FC236}">
                <a16:creationId xmlns="" xmlns:a16="http://schemas.microsoft.com/office/drawing/2014/main" id="{3A549625-4821-614F-9E37-2F80C71EBD01}"/>
              </a:ext>
            </a:extLst>
          </p:cNvPr>
          <p:cNvCxnSpPr/>
          <p:nvPr/>
        </p:nvCxnSpPr>
        <p:spPr>
          <a:xfrm flipH="1">
            <a:off x="7547006" y="3533651"/>
            <a:ext cx="406369" cy="8001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hape, icon, circle&#10;&#10;Description automatically generated">
            <a:extLst>
              <a:ext uri="{FF2B5EF4-FFF2-40B4-BE49-F238E27FC236}">
                <a16:creationId xmlns="" xmlns:a16="http://schemas.microsoft.com/office/drawing/2014/main" id="{D6EADC0A-2C0D-6C46-A6E0-9B4702A30DF0}"/>
              </a:ext>
            </a:extLst>
          </p:cNvPr>
          <p:cNvPicPr>
            <a:picLocks noChangeAspect="1"/>
          </p:cNvPicPr>
          <p:nvPr/>
        </p:nvPicPr>
        <p:blipFill>
          <a:blip r:embed="rId3"/>
          <a:stretch>
            <a:fillRect/>
          </a:stretch>
        </p:blipFill>
        <p:spPr>
          <a:xfrm>
            <a:off x="1089866" y="2213913"/>
            <a:ext cx="1534551" cy="1534551"/>
          </a:xfrm>
          <a:prstGeom prst="rect">
            <a:avLst/>
          </a:prstGeom>
        </p:spPr>
      </p:pic>
      <p:sp>
        <p:nvSpPr>
          <p:cNvPr id="24" name="Oval 23">
            <a:extLst>
              <a:ext uri="{FF2B5EF4-FFF2-40B4-BE49-F238E27FC236}">
                <a16:creationId xmlns="" xmlns:a16="http://schemas.microsoft.com/office/drawing/2014/main" id="{757A2803-887C-7845-8253-3B0655CA81C2}"/>
              </a:ext>
            </a:extLst>
          </p:cNvPr>
          <p:cNvSpPr/>
          <p:nvPr/>
        </p:nvSpPr>
        <p:spPr>
          <a:xfrm>
            <a:off x="7312748" y="1520648"/>
            <a:ext cx="2227816" cy="2227816"/>
          </a:xfrm>
          <a:prstGeom prst="ellipse">
            <a:avLst/>
          </a:prstGeom>
          <a:solidFill>
            <a:srgbClr val="FD8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DA44BB58-9C12-B342-BD74-65826B5F27EB}"/>
              </a:ext>
            </a:extLst>
          </p:cNvPr>
          <p:cNvSpPr txBox="1"/>
          <p:nvPr/>
        </p:nvSpPr>
        <p:spPr>
          <a:xfrm>
            <a:off x="7312747" y="1548273"/>
            <a:ext cx="2227817" cy="1015663"/>
          </a:xfrm>
          <a:prstGeom prst="rect">
            <a:avLst/>
          </a:prstGeom>
          <a:noFill/>
        </p:spPr>
        <p:txBody>
          <a:bodyPr wrap="square" rtlCol="0">
            <a:spAutoFit/>
          </a:bodyPr>
          <a:lstStyle/>
          <a:p>
            <a:pPr algn="ctr"/>
            <a:r>
              <a:rPr lang="en-US" sz="6000" b="1" spc="-150" dirty="0">
                <a:solidFill>
                  <a:schemeClr val="bg1"/>
                </a:solidFill>
                <a:latin typeface="Arial Narrow" panose="020B0604020202020204" pitchFamily="34" charset="0"/>
                <a:cs typeface="Arial Narrow" panose="020B0604020202020204" pitchFamily="34" charset="0"/>
              </a:rPr>
              <a:t>12</a:t>
            </a:r>
          </a:p>
        </p:txBody>
      </p:sp>
      <p:sp>
        <p:nvSpPr>
          <p:cNvPr id="10" name="TextBox 9">
            <a:extLst>
              <a:ext uri="{FF2B5EF4-FFF2-40B4-BE49-F238E27FC236}">
                <a16:creationId xmlns="" xmlns:a16="http://schemas.microsoft.com/office/drawing/2014/main" id="{DBBD9899-1560-B649-8803-B3E131519EAD}"/>
              </a:ext>
            </a:extLst>
          </p:cNvPr>
          <p:cNvSpPr txBox="1"/>
          <p:nvPr/>
        </p:nvSpPr>
        <p:spPr>
          <a:xfrm>
            <a:off x="7312748" y="2407904"/>
            <a:ext cx="2227816" cy="1015663"/>
          </a:xfrm>
          <a:prstGeom prst="rect">
            <a:avLst/>
          </a:prstGeom>
          <a:noFill/>
        </p:spPr>
        <p:txBody>
          <a:bodyPr wrap="square" rtlCol="0">
            <a:spAutoFit/>
          </a:bodyPr>
          <a:lstStyle/>
          <a:p>
            <a:pPr algn="ctr">
              <a:lnSpc>
                <a:spcPts val="1800"/>
              </a:lnSpc>
            </a:pPr>
            <a:r>
              <a:rPr lang="en-US" sz="1600" b="1" dirty="0">
                <a:solidFill>
                  <a:schemeClr val="bg1"/>
                </a:solidFill>
                <a:latin typeface="Arial Narrow" panose="020B0604020202020204" pitchFamily="34" charset="0"/>
                <a:cs typeface="Arial Narrow" panose="020B0604020202020204" pitchFamily="34" charset="0"/>
              </a:rPr>
              <a:t>MICRO-NETWORKS</a:t>
            </a:r>
          </a:p>
          <a:p>
            <a:pPr algn="ctr">
              <a:lnSpc>
                <a:spcPts val="1800"/>
              </a:lnSpc>
            </a:pPr>
            <a:r>
              <a:rPr lang="en-US" sz="1600" b="1" dirty="0">
                <a:solidFill>
                  <a:schemeClr val="bg1"/>
                </a:solidFill>
                <a:latin typeface="Arial Narrow" panose="020B0604020202020204" pitchFamily="34" charset="0"/>
                <a:cs typeface="Arial Narrow" panose="020B0604020202020204" pitchFamily="34" charset="0"/>
              </a:rPr>
              <a:t>ESTABLISHED IN </a:t>
            </a:r>
          </a:p>
          <a:p>
            <a:pPr algn="ctr">
              <a:lnSpc>
                <a:spcPts val="1800"/>
              </a:lnSpc>
            </a:pPr>
            <a:r>
              <a:rPr lang="en-US" sz="1600" b="1" dirty="0">
                <a:solidFill>
                  <a:schemeClr val="bg1"/>
                </a:solidFill>
                <a:latin typeface="Arial Narrow" panose="020B0604020202020204" pitchFamily="34" charset="0"/>
                <a:cs typeface="Arial Narrow" panose="020B0604020202020204" pitchFamily="34" charset="0"/>
              </a:rPr>
              <a:t>TWO TECHNOLOGY </a:t>
            </a:r>
          </a:p>
          <a:p>
            <a:pPr algn="ctr">
              <a:lnSpc>
                <a:spcPts val="1800"/>
              </a:lnSpc>
            </a:pPr>
            <a:r>
              <a:rPr lang="en-US" sz="1600" b="1" dirty="0">
                <a:solidFill>
                  <a:schemeClr val="bg1"/>
                </a:solidFill>
                <a:latin typeface="Arial Narrow" panose="020B0604020202020204" pitchFamily="34" charset="0"/>
                <a:cs typeface="Arial Narrow" panose="020B0604020202020204" pitchFamily="34" charset="0"/>
              </a:rPr>
              <a:t>DOMAINS</a:t>
            </a:r>
          </a:p>
        </p:txBody>
      </p:sp>
      <p:sp>
        <p:nvSpPr>
          <p:cNvPr id="12" name="Oval 11">
            <a:extLst>
              <a:ext uri="{FF2B5EF4-FFF2-40B4-BE49-F238E27FC236}">
                <a16:creationId xmlns="" xmlns:a16="http://schemas.microsoft.com/office/drawing/2014/main" id="{4564D61E-CF7B-8348-A948-FF3CF50766B2}"/>
              </a:ext>
            </a:extLst>
          </p:cNvPr>
          <p:cNvSpPr/>
          <p:nvPr/>
        </p:nvSpPr>
        <p:spPr>
          <a:xfrm>
            <a:off x="6096000" y="4035863"/>
            <a:ext cx="2227816" cy="2227816"/>
          </a:xfrm>
          <a:prstGeom prst="ellipse">
            <a:avLst/>
          </a:prstGeom>
          <a:solidFill>
            <a:srgbClr val="FD8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410F7E4A-C7FF-0141-94A1-BA48B730FEE8}"/>
              </a:ext>
            </a:extLst>
          </p:cNvPr>
          <p:cNvSpPr txBox="1"/>
          <p:nvPr/>
        </p:nvSpPr>
        <p:spPr>
          <a:xfrm>
            <a:off x="6096000" y="4058059"/>
            <a:ext cx="2227816" cy="1015663"/>
          </a:xfrm>
          <a:prstGeom prst="rect">
            <a:avLst/>
          </a:prstGeom>
          <a:noFill/>
        </p:spPr>
        <p:txBody>
          <a:bodyPr wrap="square" rtlCol="0">
            <a:spAutoFit/>
          </a:bodyPr>
          <a:lstStyle/>
          <a:p>
            <a:pPr algn="ctr"/>
            <a:r>
              <a:rPr lang="en-US" sz="6000" b="1" spc="-150" dirty="0">
                <a:solidFill>
                  <a:schemeClr val="bg1"/>
                </a:solidFill>
                <a:latin typeface="Arial Narrow" panose="020B0604020202020204" pitchFamily="34" charset="0"/>
                <a:cs typeface="Arial Narrow" panose="020B0604020202020204" pitchFamily="34" charset="0"/>
              </a:rPr>
              <a:t>6</a:t>
            </a:r>
          </a:p>
        </p:txBody>
      </p:sp>
      <p:sp>
        <p:nvSpPr>
          <p:cNvPr id="14" name="TextBox 13">
            <a:extLst>
              <a:ext uri="{FF2B5EF4-FFF2-40B4-BE49-F238E27FC236}">
                <a16:creationId xmlns="" xmlns:a16="http://schemas.microsoft.com/office/drawing/2014/main" id="{4D0210A3-DB85-4D48-A255-BF0FD44C03DB}"/>
              </a:ext>
            </a:extLst>
          </p:cNvPr>
          <p:cNvSpPr txBox="1"/>
          <p:nvPr/>
        </p:nvSpPr>
        <p:spPr>
          <a:xfrm>
            <a:off x="6096000" y="4897369"/>
            <a:ext cx="2227816" cy="977191"/>
          </a:xfrm>
          <a:prstGeom prst="rect">
            <a:avLst/>
          </a:prstGeom>
          <a:noFill/>
        </p:spPr>
        <p:txBody>
          <a:bodyPr wrap="square" rtlCol="0">
            <a:spAutoFit/>
          </a:bodyPr>
          <a:lstStyle/>
          <a:p>
            <a:pPr algn="ctr">
              <a:lnSpc>
                <a:spcPts val="2100"/>
              </a:lnSpc>
            </a:pPr>
            <a:r>
              <a:rPr lang="en-US" sz="1600" b="1" dirty="0">
                <a:solidFill>
                  <a:schemeClr val="bg1"/>
                </a:solidFill>
                <a:latin typeface="Arial Narrow" panose="020B0604020202020204" pitchFamily="34" charset="0"/>
                <a:cs typeface="Arial Narrow" panose="020B0604020202020204" pitchFamily="34" charset="0"/>
              </a:rPr>
              <a:t>ADVANCED MATERIALS</a:t>
            </a:r>
          </a:p>
          <a:p>
            <a:pPr algn="ctr">
              <a:lnSpc>
                <a:spcPts val="1600"/>
              </a:lnSpc>
            </a:pPr>
            <a:r>
              <a:rPr lang="en-US" sz="1400" dirty="0">
                <a:solidFill>
                  <a:schemeClr val="bg1"/>
                </a:solidFill>
                <a:latin typeface="Arial Narrow" panose="020B0604020202020204" pitchFamily="34" charset="0"/>
                <a:cs typeface="Arial Narrow" panose="020B0604020202020204" pitchFamily="34" charset="0"/>
              </a:rPr>
              <a:t>Seeking innovation in </a:t>
            </a:r>
            <a:br>
              <a:rPr lang="en-US" sz="1400" dirty="0">
                <a:solidFill>
                  <a:schemeClr val="bg1"/>
                </a:solidFill>
                <a:latin typeface="Arial Narrow" panose="020B0604020202020204" pitchFamily="34" charset="0"/>
                <a:cs typeface="Arial Narrow" panose="020B0604020202020204" pitchFamily="34" charset="0"/>
              </a:rPr>
            </a:br>
            <a:r>
              <a:rPr lang="en-US" sz="1400" dirty="0">
                <a:solidFill>
                  <a:schemeClr val="bg1"/>
                </a:solidFill>
                <a:latin typeface="Arial Narrow" panose="020B0604020202020204" pitchFamily="34" charset="0"/>
                <a:cs typeface="Arial Narrow" panose="020B0604020202020204" pitchFamily="34" charset="0"/>
              </a:rPr>
              <a:t>Detection Avoidance and Physical Protection</a:t>
            </a:r>
          </a:p>
        </p:txBody>
      </p:sp>
      <p:sp>
        <p:nvSpPr>
          <p:cNvPr id="17" name="Oval 16">
            <a:extLst>
              <a:ext uri="{FF2B5EF4-FFF2-40B4-BE49-F238E27FC236}">
                <a16:creationId xmlns="" xmlns:a16="http://schemas.microsoft.com/office/drawing/2014/main" id="{F5E3B588-F116-7048-9A6B-5709843372BB}"/>
              </a:ext>
            </a:extLst>
          </p:cNvPr>
          <p:cNvSpPr/>
          <p:nvPr/>
        </p:nvSpPr>
        <p:spPr>
          <a:xfrm>
            <a:off x="8660914" y="4035835"/>
            <a:ext cx="2227816" cy="2227816"/>
          </a:xfrm>
          <a:prstGeom prst="ellipse">
            <a:avLst/>
          </a:prstGeom>
          <a:solidFill>
            <a:srgbClr val="FD8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2B08FCC3-A338-564D-86D8-4147D9AD064E}"/>
              </a:ext>
            </a:extLst>
          </p:cNvPr>
          <p:cNvSpPr txBox="1"/>
          <p:nvPr/>
        </p:nvSpPr>
        <p:spPr>
          <a:xfrm>
            <a:off x="8660914" y="4058031"/>
            <a:ext cx="2227816" cy="1015663"/>
          </a:xfrm>
          <a:prstGeom prst="rect">
            <a:avLst/>
          </a:prstGeom>
          <a:noFill/>
        </p:spPr>
        <p:txBody>
          <a:bodyPr wrap="square" rtlCol="0">
            <a:spAutoFit/>
          </a:bodyPr>
          <a:lstStyle/>
          <a:p>
            <a:pPr algn="ctr"/>
            <a:r>
              <a:rPr lang="en-US" sz="6000" b="1" spc="-150" dirty="0">
                <a:solidFill>
                  <a:schemeClr val="bg1"/>
                </a:solidFill>
                <a:latin typeface="Arial Narrow" panose="020B0604020202020204" pitchFamily="34" charset="0"/>
                <a:cs typeface="Arial Narrow" panose="020B0604020202020204" pitchFamily="34" charset="0"/>
              </a:rPr>
              <a:t>6</a:t>
            </a:r>
          </a:p>
        </p:txBody>
      </p:sp>
      <p:sp>
        <p:nvSpPr>
          <p:cNvPr id="19" name="TextBox 18">
            <a:extLst>
              <a:ext uri="{FF2B5EF4-FFF2-40B4-BE49-F238E27FC236}">
                <a16:creationId xmlns="" xmlns:a16="http://schemas.microsoft.com/office/drawing/2014/main" id="{8B9CD31D-DA41-B947-98AC-61BE7F34D50F}"/>
              </a:ext>
            </a:extLst>
          </p:cNvPr>
          <p:cNvSpPr txBox="1"/>
          <p:nvPr/>
        </p:nvSpPr>
        <p:spPr>
          <a:xfrm>
            <a:off x="8660914" y="4975805"/>
            <a:ext cx="2227816" cy="913070"/>
          </a:xfrm>
          <a:prstGeom prst="rect">
            <a:avLst/>
          </a:prstGeom>
          <a:noFill/>
        </p:spPr>
        <p:txBody>
          <a:bodyPr wrap="square" rtlCol="0">
            <a:spAutoFit/>
          </a:bodyPr>
          <a:lstStyle/>
          <a:p>
            <a:pPr algn="ctr">
              <a:lnSpc>
                <a:spcPts val="1600"/>
              </a:lnSpc>
            </a:pPr>
            <a:r>
              <a:rPr lang="en-US" sz="1600" b="1" dirty="0">
                <a:solidFill>
                  <a:schemeClr val="bg1"/>
                </a:solidFill>
                <a:latin typeface="Arial Narrow" panose="020B0604020202020204" pitchFamily="34" charset="0"/>
                <a:cs typeface="Arial Narrow" panose="020B0604020202020204" pitchFamily="34" charset="0"/>
              </a:rPr>
              <a:t>AUTONOMOUS </a:t>
            </a:r>
          </a:p>
          <a:p>
            <a:pPr algn="ctr">
              <a:lnSpc>
                <a:spcPts val="1600"/>
              </a:lnSpc>
            </a:pPr>
            <a:r>
              <a:rPr lang="en-US" sz="1600" b="1" dirty="0">
                <a:solidFill>
                  <a:schemeClr val="bg1"/>
                </a:solidFill>
                <a:latin typeface="Arial Narrow" panose="020B0604020202020204" pitchFamily="34" charset="0"/>
                <a:cs typeface="Arial Narrow" panose="020B0604020202020204" pitchFamily="34" charset="0"/>
              </a:rPr>
              <a:t>SYSTEMS </a:t>
            </a:r>
          </a:p>
          <a:p>
            <a:pPr algn="ctr">
              <a:lnSpc>
                <a:spcPts val="1600"/>
              </a:lnSpc>
            </a:pPr>
            <a:r>
              <a:rPr lang="en-US" sz="1400" dirty="0">
                <a:solidFill>
                  <a:schemeClr val="bg1"/>
                </a:solidFill>
                <a:latin typeface="Arial Narrow" panose="020B0604020202020204" pitchFamily="34" charset="0"/>
                <a:cs typeface="Arial Narrow" panose="020B0604020202020204" pitchFamily="34" charset="0"/>
              </a:rPr>
              <a:t>Trust and Barriers </a:t>
            </a:r>
            <a:br>
              <a:rPr lang="en-US" sz="1400" dirty="0">
                <a:solidFill>
                  <a:schemeClr val="bg1"/>
                </a:solidFill>
                <a:latin typeface="Arial Narrow" panose="020B0604020202020204" pitchFamily="34" charset="0"/>
                <a:cs typeface="Arial Narrow" panose="020B0604020202020204" pitchFamily="34" charset="0"/>
              </a:rPr>
            </a:br>
            <a:r>
              <a:rPr lang="en-US" sz="1400" dirty="0">
                <a:solidFill>
                  <a:schemeClr val="bg1"/>
                </a:solidFill>
                <a:latin typeface="Arial Narrow" panose="020B0604020202020204" pitchFamily="34" charset="0"/>
                <a:cs typeface="Arial Narrow" panose="020B0604020202020204" pitchFamily="34" charset="0"/>
              </a:rPr>
              <a:t>to Adoption</a:t>
            </a:r>
          </a:p>
        </p:txBody>
      </p:sp>
    </p:spTree>
    <p:extLst>
      <p:ext uri="{BB962C8B-B14F-4D97-AF65-F5344CB8AC3E}">
        <p14:creationId xmlns:p14="http://schemas.microsoft.com/office/powerpoint/2010/main" val="391264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E5EB8DC-570A-4045-942A-364EFB8078ED}"/>
              </a:ext>
            </a:extLst>
          </p:cNvPr>
          <p:cNvSpPr>
            <a:spLocks noGrp="1"/>
          </p:cNvSpPr>
          <p:nvPr>
            <p:ph type="sldNum" sz="quarter" idx="12"/>
          </p:nvPr>
        </p:nvSpPr>
        <p:spPr/>
        <p:txBody>
          <a:bodyPr/>
          <a:lstStyle/>
          <a:p>
            <a:fld id="{FA4CBF3E-885C-C74D-B04D-9A899A49A54F}" type="slidenum">
              <a:rPr lang="en-US" smtClean="0"/>
              <a:pPr/>
              <a:t>2</a:t>
            </a:fld>
            <a:endParaRPr lang="en-US" dirty="0">
              <a:solidFill>
                <a:srgbClr val="51224F"/>
              </a:solidFill>
            </a:endParaRPr>
          </a:p>
        </p:txBody>
      </p:sp>
      <p:pic>
        <p:nvPicPr>
          <p:cNvPr id="7" name="Picture Placeholder 6" descr="A picture containing schematic&#10;&#10;Description automatically generated">
            <a:extLst>
              <a:ext uri="{FF2B5EF4-FFF2-40B4-BE49-F238E27FC236}">
                <a16:creationId xmlns="" xmlns:a16="http://schemas.microsoft.com/office/drawing/2014/main" id="{6B0B2C53-7175-F44F-A948-C1A698A20178}"/>
              </a:ext>
            </a:extLst>
          </p:cNvPr>
          <p:cNvPicPr>
            <a:picLocks noGrp="1" noChangeAspect="1"/>
          </p:cNvPicPr>
          <p:nvPr>
            <p:ph type="pic" sz="quarter" idx="15"/>
          </p:nvPr>
        </p:nvPicPr>
        <p:blipFill rotWithShape="1">
          <a:blip r:embed="rId3"/>
          <a:srcRect l="-13742" t="-28798" r="20481" b="11017"/>
          <a:stretch/>
        </p:blipFill>
        <p:spPr>
          <a:xfrm>
            <a:off x="6427601" y="53788"/>
            <a:ext cx="5818187" cy="6858000"/>
          </a:xfrm>
        </p:spPr>
      </p:pic>
      <p:sp>
        <p:nvSpPr>
          <p:cNvPr id="4" name="Text Placeholder 3">
            <a:extLst>
              <a:ext uri="{FF2B5EF4-FFF2-40B4-BE49-F238E27FC236}">
                <a16:creationId xmlns="" xmlns:a16="http://schemas.microsoft.com/office/drawing/2014/main" id="{1F0F87AA-C012-904F-A1AF-9EBE1F6BC4DB}"/>
              </a:ext>
            </a:extLst>
          </p:cNvPr>
          <p:cNvSpPr>
            <a:spLocks noGrp="1"/>
          </p:cNvSpPr>
          <p:nvPr>
            <p:ph type="body" sz="quarter" idx="13"/>
          </p:nvPr>
        </p:nvSpPr>
        <p:spPr>
          <a:xfrm>
            <a:off x="1089867" y="1909483"/>
            <a:ext cx="5203358" cy="887505"/>
          </a:xfrm>
        </p:spPr>
        <p:txBody>
          <a:bodyPr/>
          <a:lstStyle/>
          <a:p>
            <a:r>
              <a:rPr lang="en-US" dirty="0"/>
              <a:t>Your Ideas. Our Support. Unlimited Possibilities.</a:t>
            </a:r>
          </a:p>
          <a:p>
            <a:endParaRPr lang="en-US" dirty="0"/>
          </a:p>
        </p:txBody>
      </p:sp>
      <p:sp>
        <p:nvSpPr>
          <p:cNvPr id="5" name="Text Placeholder 4">
            <a:extLst>
              <a:ext uri="{FF2B5EF4-FFF2-40B4-BE49-F238E27FC236}">
                <a16:creationId xmlns="" xmlns:a16="http://schemas.microsoft.com/office/drawing/2014/main" id="{B161C65E-B77F-9B43-8639-352218DF38A0}"/>
              </a:ext>
            </a:extLst>
          </p:cNvPr>
          <p:cNvSpPr>
            <a:spLocks noGrp="1"/>
          </p:cNvSpPr>
          <p:nvPr>
            <p:ph type="body" sz="quarter" idx="14"/>
          </p:nvPr>
        </p:nvSpPr>
        <p:spPr>
          <a:xfrm>
            <a:off x="1075578" y="2927444"/>
            <a:ext cx="5486587" cy="3428906"/>
          </a:xfrm>
        </p:spPr>
        <p:txBody>
          <a:bodyPr/>
          <a:lstStyle/>
          <a:p>
            <a:r>
              <a:rPr lang="en-US" dirty="0"/>
              <a:t>IDEaS connects Canada’s toughest </a:t>
            </a:r>
            <a:r>
              <a:rPr lang="en-US" dirty="0" err="1"/>
              <a:t>defence</a:t>
            </a:r>
            <a:r>
              <a:rPr lang="en-US" dirty="0"/>
              <a:t> and security challenges with creative </a:t>
            </a:r>
            <a:r>
              <a:rPr lang="en-US" dirty="0" smtClean="0"/>
              <a:t>thinkers, providing </a:t>
            </a:r>
            <a:r>
              <a:rPr lang="en-US" dirty="0"/>
              <a:t>them with the resources and guidance they need to bring new solutions to light.</a:t>
            </a:r>
          </a:p>
        </p:txBody>
      </p:sp>
    </p:spTree>
    <p:extLst>
      <p:ext uri="{BB962C8B-B14F-4D97-AF65-F5344CB8AC3E}">
        <p14:creationId xmlns:p14="http://schemas.microsoft.com/office/powerpoint/2010/main" val="1206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D57DDBC-3C44-714F-828E-74C7A19F31A9}"/>
              </a:ext>
            </a:extLst>
          </p:cNvPr>
          <p:cNvSpPr>
            <a:spLocks noGrp="1"/>
          </p:cNvSpPr>
          <p:nvPr>
            <p:ph type="sldNum" sz="quarter" idx="12"/>
          </p:nvPr>
        </p:nvSpPr>
        <p:spPr/>
        <p:txBody>
          <a:bodyPr/>
          <a:lstStyle/>
          <a:p>
            <a:fld id="{FA4CBF3E-885C-C74D-B04D-9A899A49A54F}" type="slidenum">
              <a:rPr lang="en-US" smtClean="0"/>
              <a:pPr/>
              <a:t>20</a:t>
            </a:fld>
            <a:endParaRPr lang="en-US" dirty="0">
              <a:solidFill>
                <a:srgbClr val="51224F"/>
              </a:solidFill>
            </a:endParaRPr>
          </a:p>
        </p:txBody>
      </p:sp>
      <p:sp>
        <p:nvSpPr>
          <p:cNvPr id="4" name="Text Placeholder 3">
            <a:extLst>
              <a:ext uri="{FF2B5EF4-FFF2-40B4-BE49-F238E27FC236}">
                <a16:creationId xmlns="" xmlns:a16="http://schemas.microsoft.com/office/drawing/2014/main" id="{AB17C8F0-A3EE-934E-AEFB-D367F926DBCE}"/>
              </a:ext>
            </a:extLst>
          </p:cNvPr>
          <p:cNvSpPr>
            <a:spLocks noGrp="1"/>
          </p:cNvSpPr>
          <p:nvPr>
            <p:ph type="body" sz="quarter" idx="13"/>
          </p:nvPr>
        </p:nvSpPr>
        <p:spPr>
          <a:xfrm>
            <a:off x="1089866" y="1518224"/>
            <a:ext cx="6816725" cy="537881"/>
          </a:xfrm>
        </p:spPr>
        <p:txBody>
          <a:bodyPr/>
          <a:lstStyle/>
          <a:p>
            <a:r>
              <a:rPr lang="en-US" dirty="0">
                <a:solidFill>
                  <a:srgbClr val="0EBBD8"/>
                </a:solidFill>
              </a:rPr>
              <a:t>Sandboxes</a:t>
            </a:r>
          </a:p>
        </p:txBody>
      </p:sp>
      <p:sp>
        <p:nvSpPr>
          <p:cNvPr id="5" name="Text Placeholder 4">
            <a:extLst>
              <a:ext uri="{FF2B5EF4-FFF2-40B4-BE49-F238E27FC236}">
                <a16:creationId xmlns="" xmlns:a16="http://schemas.microsoft.com/office/drawing/2014/main" id="{642F0060-A53D-514E-840E-D69F19FDAF1F}"/>
              </a:ext>
            </a:extLst>
          </p:cNvPr>
          <p:cNvSpPr>
            <a:spLocks noGrp="1"/>
          </p:cNvSpPr>
          <p:nvPr>
            <p:ph type="body" sz="quarter" idx="14"/>
          </p:nvPr>
        </p:nvSpPr>
        <p:spPr>
          <a:xfrm>
            <a:off x="1032250" y="3990979"/>
            <a:ext cx="4539875" cy="3398182"/>
          </a:xfrm>
        </p:spPr>
        <p:txBody>
          <a:bodyPr/>
          <a:lstStyle/>
          <a:p>
            <a:r>
              <a:rPr lang="en-US" dirty="0"/>
              <a:t>In the IDEaS Sandbox, the scenario and environment are provided by the DND and the CAF. Innovators test and demonstrate their solutions in the presence of </a:t>
            </a:r>
            <a:r>
              <a:rPr lang="en-US" dirty="0" err="1"/>
              <a:t>defence</a:t>
            </a:r>
            <a:r>
              <a:rPr lang="en-US" dirty="0"/>
              <a:t> experts and potential users and receive observational feedback on their performance.</a:t>
            </a:r>
          </a:p>
        </p:txBody>
      </p:sp>
      <p:pic>
        <p:nvPicPr>
          <p:cNvPr id="7" name="Picture 6">
            <a:extLst>
              <a:ext uri="{FF2B5EF4-FFF2-40B4-BE49-F238E27FC236}">
                <a16:creationId xmlns="" xmlns:a16="http://schemas.microsoft.com/office/drawing/2014/main" id="{D6EADC0A-2C0D-6C46-A6E0-9B4702A30DF0}"/>
              </a:ext>
            </a:extLst>
          </p:cNvPr>
          <p:cNvPicPr>
            <a:picLocks noChangeAspect="1"/>
          </p:cNvPicPr>
          <p:nvPr/>
        </p:nvPicPr>
        <p:blipFill>
          <a:blip r:embed="rId3"/>
          <a:srcRect/>
          <a:stretch/>
        </p:blipFill>
        <p:spPr>
          <a:xfrm>
            <a:off x="1089866" y="2213913"/>
            <a:ext cx="1534551" cy="1534551"/>
          </a:xfrm>
          <a:prstGeom prst="rect">
            <a:avLst/>
          </a:prstGeom>
        </p:spPr>
      </p:pic>
      <p:pic>
        <p:nvPicPr>
          <p:cNvPr id="8" name="Picture 7">
            <a:extLst>
              <a:ext uri="{FF2B5EF4-FFF2-40B4-BE49-F238E27FC236}">
                <a16:creationId xmlns="" xmlns:a16="http://schemas.microsoft.com/office/drawing/2014/main" id="{266DD3F2-F1B7-994D-BBB0-1171632EE17C}"/>
              </a:ext>
            </a:extLst>
          </p:cNvPr>
          <p:cNvPicPr>
            <a:picLocks noChangeAspect="1"/>
          </p:cNvPicPr>
          <p:nvPr/>
        </p:nvPicPr>
        <p:blipFill>
          <a:blip r:embed="rId4"/>
          <a:srcRect/>
          <a:stretch/>
        </p:blipFill>
        <p:spPr>
          <a:xfrm>
            <a:off x="5781675" y="1518224"/>
            <a:ext cx="7086600" cy="5981700"/>
          </a:xfrm>
          <a:prstGeom prst="rect">
            <a:avLst/>
          </a:prstGeom>
        </p:spPr>
      </p:pic>
      <p:sp>
        <p:nvSpPr>
          <p:cNvPr id="9" name="TextBox 8">
            <a:extLst>
              <a:ext uri="{FF2B5EF4-FFF2-40B4-BE49-F238E27FC236}">
                <a16:creationId xmlns="" xmlns:a16="http://schemas.microsoft.com/office/drawing/2014/main" id="{813F1E74-8BA6-394A-BBDA-2AF507971612}"/>
              </a:ext>
            </a:extLst>
          </p:cNvPr>
          <p:cNvSpPr txBox="1"/>
          <p:nvPr/>
        </p:nvSpPr>
        <p:spPr>
          <a:xfrm>
            <a:off x="8491102" y="4016337"/>
            <a:ext cx="3284729" cy="1323439"/>
          </a:xfrm>
          <a:prstGeom prst="rect">
            <a:avLst/>
          </a:prstGeom>
          <a:noFill/>
        </p:spPr>
        <p:txBody>
          <a:bodyPr wrap="square" rtlCol="0">
            <a:spAutoFit/>
          </a:bodyPr>
          <a:lstStyle/>
          <a:p>
            <a:pPr>
              <a:lnSpc>
                <a:spcPts val="2440"/>
              </a:lnSpc>
            </a:pPr>
            <a:r>
              <a:rPr lang="en-US" sz="2000" b="1" dirty="0">
                <a:solidFill>
                  <a:srgbClr val="0EBBD8"/>
                </a:solidFill>
                <a:latin typeface="Arial Narrow" panose="020B0604020202020204" pitchFamily="34" charset="0"/>
                <a:cs typeface="Arial Narrow" panose="020B0604020202020204" pitchFamily="34" charset="0"/>
              </a:rPr>
              <a:t>Counter Unmanned Aerial Systems (CUAS) and </a:t>
            </a:r>
          </a:p>
          <a:p>
            <a:pPr>
              <a:lnSpc>
                <a:spcPts val="2440"/>
              </a:lnSpc>
            </a:pPr>
            <a:endParaRPr lang="en-US" sz="2000" b="1" dirty="0">
              <a:solidFill>
                <a:srgbClr val="0EBBD8"/>
              </a:solidFill>
              <a:latin typeface="Arial Narrow" panose="020B0604020202020204" pitchFamily="34" charset="0"/>
              <a:cs typeface="Arial Narrow" panose="020B0604020202020204" pitchFamily="34" charset="0"/>
            </a:endParaRPr>
          </a:p>
          <a:p>
            <a:pPr>
              <a:lnSpc>
                <a:spcPts val="2440"/>
              </a:lnSpc>
            </a:pPr>
            <a:r>
              <a:rPr lang="en-US" sz="2000" b="1" dirty="0">
                <a:solidFill>
                  <a:srgbClr val="0EBBD8"/>
                </a:solidFill>
                <a:latin typeface="Arial Narrow" panose="020B0604020202020204" pitchFamily="34" charset="0"/>
                <a:cs typeface="Arial Narrow" panose="020B0604020202020204" pitchFamily="34" charset="0"/>
              </a:rPr>
              <a:t>Corrosion Detection in Ships</a:t>
            </a:r>
          </a:p>
        </p:txBody>
      </p:sp>
    </p:spTree>
    <p:extLst>
      <p:ext uri="{BB962C8B-B14F-4D97-AF65-F5344CB8AC3E}">
        <p14:creationId xmlns:p14="http://schemas.microsoft.com/office/powerpoint/2010/main" val="313102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D57DDBC-3C44-714F-828E-74C7A19F31A9}"/>
              </a:ext>
            </a:extLst>
          </p:cNvPr>
          <p:cNvSpPr>
            <a:spLocks noGrp="1"/>
          </p:cNvSpPr>
          <p:nvPr>
            <p:ph type="sldNum" sz="quarter" idx="12"/>
          </p:nvPr>
        </p:nvSpPr>
        <p:spPr/>
        <p:txBody>
          <a:bodyPr/>
          <a:lstStyle/>
          <a:p>
            <a:fld id="{FA4CBF3E-885C-C74D-B04D-9A899A49A54F}" type="slidenum">
              <a:rPr lang="en-US" smtClean="0"/>
              <a:pPr/>
              <a:t>21</a:t>
            </a:fld>
            <a:endParaRPr lang="en-US" dirty="0">
              <a:solidFill>
                <a:srgbClr val="51224F"/>
              </a:solidFill>
            </a:endParaRPr>
          </a:p>
        </p:txBody>
      </p:sp>
      <p:sp>
        <p:nvSpPr>
          <p:cNvPr id="4" name="Text Placeholder 3">
            <a:extLst>
              <a:ext uri="{FF2B5EF4-FFF2-40B4-BE49-F238E27FC236}">
                <a16:creationId xmlns="" xmlns:a16="http://schemas.microsoft.com/office/drawing/2014/main" id="{AB17C8F0-A3EE-934E-AEFB-D367F926DBCE}"/>
              </a:ext>
            </a:extLst>
          </p:cNvPr>
          <p:cNvSpPr>
            <a:spLocks noGrp="1"/>
          </p:cNvSpPr>
          <p:nvPr>
            <p:ph type="body" sz="quarter" idx="13"/>
          </p:nvPr>
        </p:nvSpPr>
        <p:spPr>
          <a:xfrm>
            <a:off x="1089866" y="1518224"/>
            <a:ext cx="6816725" cy="537881"/>
          </a:xfrm>
        </p:spPr>
        <p:txBody>
          <a:bodyPr/>
          <a:lstStyle/>
          <a:p>
            <a:r>
              <a:rPr lang="en-CA" dirty="0">
                <a:solidFill>
                  <a:srgbClr val="25D5B3"/>
                </a:solidFill>
                <a:latin typeface="Arial" panose="020B0604020202020204" pitchFamily="34" charset="0"/>
                <a:cs typeface="Arial" panose="020B0604020202020204" pitchFamily="34" charset="0"/>
              </a:rPr>
              <a:t>Test Drive</a:t>
            </a:r>
          </a:p>
        </p:txBody>
      </p:sp>
      <p:sp>
        <p:nvSpPr>
          <p:cNvPr id="5" name="Text Placeholder 4">
            <a:extLst>
              <a:ext uri="{FF2B5EF4-FFF2-40B4-BE49-F238E27FC236}">
                <a16:creationId xmlns="" xmlns:a16="http://schemas.microsoft.com/office/drawing/2014/main" id="{642F0060-A53D-514E-840E-D69F19FDAF1F}"/>
              </a:ext>
            </a:extLst>
          </p:cNvPr>
          <p:cNvSpPr>
            <a:spLocks noGrp="1"/>
          </p:cNvSpPr>
          <p:nvPr>
            <p:ph type="body" sz="quarter" idx="14"/>
          </p:nvPr>
        </p:nvSpPr>
        <p:spPr>
          <a:xfrm>
            <a:off x="1032251" y="3990979"/>
            <a:ext cx="3368300" cy="3398182"/>
          </a:xfrm>
        </p:spPr>
        <p:txBody>
          <a:bodyPr/>
          <a:lstStyle/>
          <a:p>
            <a:r>
              <a:rPr lang="en-US" dirty="0"/>
              <a:t>Innovator solutions are evaluated by IDEaS, DND and CAF </a:t>
            </a:r>
          </a:p>
        </p:txBody>
      </p:sp>
      <p:pic>
        <p:nvPicPr>
          <p:cNvPr id="7" name="Picture 6">
            <a:extLst>
              <a:ext uri="{FF2B5EF4-FFF2-40B4-BE49-F238E27FC236}">
                <a16:creationId xmlns="" xmlns:a16="http://schemas.microsoft.com/office/drawing/2014/main" id="{D6EADC0A-2C0D-6C46-A6E0-9B4702A30DF0}"/>
              </a:ext>
            </a:extLst>
          </p:cNvPr>
          <p:cNvPicPr>
            <a:picLocks noChangeAspect="1"/>
          </p:cNvPicPr>
          <p:nvPr/>
        </p:nvPicPr>
        <p:blipFill>
          <a:blip r:embed="rId3"/>
          <a:srcRect/>
          <a:stretch/>
        </p:blipFill>
        <p:spPr>
          <a:xfrm>
            <a:off x="1089866" y="2213913"/>
            <a:ext cx="1534551" cy="1534551"/>
          </a:xfrm>
          <a:prstGeom prst="rect">
            <a:avLst/>
          </a:prstGeom>
        </p:spPr>
      </p:pic>
      <p:pic>
        <p:nvPicPr>
          <p:cNvPr id="8" name="Picture 7">
            <a:extLst>
              <a:ext uri="{FF2B5EF4-FFF2-40B4-BE49-F238E27FC236}">
                <a16:creationId xmlns="" xmlns:a16="http://schemas.microsoft.com/office/drawing/2014/main" id="{266DD3F2-F1B7-994D-BBB0-1171632EE17C}"/>
              </a:ext>
            </a:extLst>
          </p:cNvPr>
          <p:cNvPicPr>
            <a:picLocks noChangeAspect="1"/>
          </p:cNvPicPr>
          <p:nvPr/>
        </p:nvPicPr>
        <p:blipFill>
          <a:blip r:embed="rId4"/>
          <a:srcRect/>
          <a:stretch/>
        </p:blipFill>
        <p:spPr>
          <a:xfrm>
            <a:off x="5781675" y="1518224"/>
            <a:ext cx="7086600" cy="5981700"/>
          </a:xfrm>
          <a:prstGeom prst="rect">
            <a:avLst/>
          </a:prstGeom>
        </p:spPr>
      </p:pic>
      <p:sp>
        <p:nvSpPr>
          <p:cNvPr id="9" name="TextBox 8">
            <a:extLst>
              <a:ext uri="{FF2B5EF4-FFF2-40B4-BE49-F238E27FC236}">
                <a16:creationId xmlns="" xmlns:a16="http://schemas.microsoft.com/office/drawing/2014/main" id="{813F1E74-8BA6-394A-BBDA-2AF507971612}"/>
              </a:ext>
            </a:extLst>
          </p:cNvPr>
          <p:cNvSpPr txBox="1"/>
          <p:nvPr/>
        </p:nvSpPr>
        <p:spPr>
          <a:xfrm>
            <a:off x="9413413" y="3467928"/>
            <a:ext cx="1981636" cy="938719"/>
          </a:xfrm>
          <a:prstGeom prst="rect">
            <a:avLst/>
          </a:prstGeom>
          <a:noFill/>
        </p:spPr>
        <p:txBody>
          <a:bodyPr wrap="square" rtlCol="0">
            <a:spAutoFit/>
          </a:bodyPr>
          <a:lstStyle/>
          <a:p>
            <a:pPr>
              <a:lnSpc>
                <a:spcPts val="2440"/>
              </a:lnSpc>
            </a:pPr>
            <a:r>
              <a:rPr lang="en-US" sz="3600" b="1" baseline="30000" dirty="0">
                <a:solidFill>
                  <a:srgbClr val="25D5B3"/>
                </a:solidFill>
                <a:latin typeface="Arial Narrow" panose="020B0604020202020204" pitchFamily="34" charset="0"/>
                <a:cs typeface="Arial Narrow" panose="020B0604020202020204" pitchFamily="34" charset="0"/>
              </a:rPr>
              <a:t>$</a:t>
            </a:r>
            <a:r>
              <a:rPr lang="en-US" sz="3600" b="1" dirty="0">
                <a:solidFill>
                  <a:srgbClr val="25D5B3"/>
                </a:solidFill>
                <a:latin typeface="Arial Narrow" panose="020B0604020202020204" pitchFamily="34" charset="0"/>
                <a:cs typeface="Arial Narrow" panose="020B0604020202020204" pitchFamily="34" charset="0"/>
              </a:rPr>
              <a:t>7.5M </a:t>
            </a:r>
          </a:p>
          <a:p>
            <a:pPr>
              <a:lnSpc>
                <a:spcPts val="2140"/>
              </a:lnSpc>
            </a:pPr>
            <a:r>
              <a:rPr lang="en-US" sz="2000" b="1" dirty="0">
                <a:solidFill>
                  <a:srgbClr val="25D5B3"/>
                </a:solidFill>
                <a:latin typeface="Arial Narrow" panose="020B0604020202020204" pitchFamily="34" charset="0"/>
                <a:cs typeface="Arial Narrow" panose="020B0604020202020204" pitchFamily="34" charset="0"/>
              </a:rPr>
              <a:t>contract signed with Sapper Labs</a:t>
            </a:r>
          </a:p>
        </p:txBody>
      </p:sp>
      <p:sp>
        <p:nvSpPr>
          <p:cNvPr id="10" name="TextBox 9">
            <a:extLst>
              <a:ext uri="{FF2B5EF4-FFF2-40B4-BE49-F238E27FC236}">
                <a16:creationId xmlns="" xmlns:a16="http://schemas.microsoft.com/office/drawing/2014/main" id="{813F1E74-8BA6-394A-BBDA-2AF507971612}"/>
              </a:ext>
            </a:extLst>
          </p:cNvPr>
          <p:cNvSpPr txBox="1"/>
          <p:nvPr/>
        </p:nvSpPr>
        <p:spPr>
          <a:xfrm>
            <a:off x="8304600" y="4916181"/>
            <a:ext cx="3471231" cy="1323439"/>
          </a:xfrm>
          <a:prstGeom prst="rect">
            <a:avLst/>
          </a:prstGeom>
          <a:noFill/>
        </p:spPr>
        <p:txBody>
          <a:bodyPr wrap="square" rtlCol="0">
            <a:spAutoFit/>
          </a:bodyPr>
          <a:lstStyle/>
          <a:p>
            <a:pPr>
              <a:lnSpc>
                <a:spcPts val="2440"/>
              </a:lnSpc>
            </a:pPr>
            <a:r>
              <a:rPr lang="en-CA" sz="2000" b="1" dirty="0">
                <a:solidFill>
                  <a:srgbClr val="25D5B3"/>
                </a:solidFill>
                <a:latin typeface="Arial Narrow" panose="020B0604020202020204" pitchFamily="34" charset="0"/>
                <a:cs typeface="Arial Narrow" panose="020B0604020202020204" pitchFamily="34" charset="0"/>
              </a:rPr>
              <a:t>Low Carbon Energy Generation for Heating Existing Buildings Test Drive  – accepting applications in June 2021</a:t>
            </a:r>
            <a:endParaRPr lang="en-US" sz="2000" b="1" dirty="0">
              <a:solidFill>
                <a:srgbClr val="25D5B3"/>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07184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E96B877-FB37-E54E-A978-3607EAE235F3}"/>
              </a:ext>
            </a:extLst>
          </p:cNvPr>
          <p:cNvSpPr>
            <a:spLocks noGrp="1"/>
          </p:cNvSpPr>
          <p:nvPr>
            <p:ph type="sldNum" sz="quarter" idx="12"/>
          </p:nvPr>
        </p:nvSpPr>
        <p:spPr/>
        <p:txBody>
          <a:bodyPr/>
          <a:lstStyle/>
          <a:p>
            <a:fld id="{FA4CBF3E-885C-C74D-B04D-9A899A49A54F}" type="slidenum">
              <a:rPr lang="en-US" smtClean="0"/>
              <a:pPr/>
              <a:t>22</a:t>
            </a:fld>
            <a:endParaRPr lang="en-US" dirty="0">
              <a:solidFill>
                <a:srgbClr val="51224F"/>
              </a:solidFill>
            </a:endParaRPr>
          </a:p>
        </p:txBody>
      </p:sp>
      <p:sp>
        <p:nvSpPr>
          <p:cNvPr id="4" name="Text Placeholder 3">
            <a:extLst>
              <a:ext uri="{FF2B5EF4-FFF2-40B4-BE49-F238E27FC236}">
                <a16:creationId xmlns="" xmlns:a16="http://schemas.microsoft.com/office/drawing/2014/main" id="{7D0EA04C-3271-1543-A8F0-FD2F491BDF27}"/>
              </a:ext>
            </a:extLst>
          </p:cNvPr>
          <p:cNvSpPr>
            <a:spLocks noGrp="1"/>
          </p:cNvSpPr>
          <p:nvPr>
            <p:ph type="body" sz="quarter" idx="13"/>
          </p:nvPr>
        </p:nvSpPr>
        <p:spPr>
          <a:xfrm>
            <a:off x="1089866" y="1378167"/>
            <a:ext cx="6816725" cy="537881"/>
          </a:xfrm>
        </p:spPr>
        <p:txBody>
          <a:bodyPr/>
          <a:lstStyle/>
          <a:p>
            <a:r>
              <a:rPr lang="en-US" dirty="0"/>
              <a:t>Finding solutions</a:t>
            </a:r>
          </a:p>
          <a:p>
            <a:endParaRPr lang="en-US" dirty="0"/>
          </a:p>
        </p:txBody>
      </p:sp>
      <p:pic>
        <p:nvPicPr>
          <p:cNvPr id="6" name="Picture 5">
            <a:extLst>
              <a:ext uri="{FF2B5EF4-FFF2-40B4-BE49-F238E27FC236}">
                <a16:creationId xmlns="" xmlns:a16="http://schemas.microsoft.com/office/drawing/2014/main" id="{E83D835F-A8CC-7B41-9F78-6400AE10B925}"/>
              </a:ext>
            </a:extLst>
          </p:cNvPr>
          <p:cNvPicPr>
            <a:picLocks noChangeAspect="1"/>
          </p:cNvPicPr>
          <p:nvPr/>
        </p:nvPicPr>
        <p:blipFill>
          <a:blip r:embed="rId3"/>
          <a:srcRect/>
          <a:stretch/>
        </p:blipFill>
        <p:spPr>
          <a:xfrm>
            <a:off x="1200588" y="2482405"/>
            <a:ext cx="9178429" cy="394332"/>
          </a:xfrm>
          <a:prstGeom prst="rect">
            <a:avLst/>
          </a:prstGeom>
        </p:spPr>
      </p:pic>
      <p:sp>
        <p:nvSpPr>
          <p:cNvPr id="5" name="Text Placeholder 3">
            <a:extLst>
              <a:ext uri="{FF2B5EF4-FFF2-40B4-BE49-F238E27FC236}">
                <a16:creationId xmlns="" xmlns:a16="http://schemas.microsoft.com/office/drawing/2014/main" id="{01DBB1D2-B0ED-C24F-9730-6D6CCA4C1111}"/>
              </a:ext>
            </a:extLst>
          </p:cNvPr>
          <p:cNvSpPr txBox="1">
            <a:spLocks/>
          </p:cNvSpPr>
          <p:nvPr/>
        </p:nvSpPr>
        <p:spPr>
          <a:xfrm>
            <a:off x="3245005" y="3077255"/>
            <a:ext cx="5073805" cy="510002"/>
          </a:xfrm>
          <a:prstGeom prst="rect">
            <a:avLst/>
          </a:prstGeom>
        </p:spPr>
        <p:txBody>
          <a:bodyPr vert="horz" lIns="91440" tIns="45720" rIns="91440" bIns="45720" rtlCol="0">
            <a:noAutofit/>
          </a:bodyPr>
          <a:lstStyle>
            <a:lvl1pPr marL="0" indent="-228600" algn="l" defTabSz="914400" rtl="0" eaLnBrk="1" latinLnBrk="0" hangingPunct="1">
              <a:lnSpc>
                <a:spcPct val="90000"/>
              </a:lnSpc>
              <a:spcBef>
                <a:spcPts val="1000"/>
              </a:spcBef>
              <a:buFont typeface="Arial" panose="020B0604020202020204" pitchFamily="34" charset="0"/>
              <a:buNone/>
              <a:defRPr sz="3200" b="1" i="0" kern="1200">
                <a:solidFill>
                  <a:srgbClr val="51224F"/>
                </a:solidFill>
                <a:latin typeface="Arial Narrow" panose="020B0604020202020204" pitchFamily="34" charset="0"/>
                <a:ea typeface="+mn-ea"/>
                <a:cs typeface="Arial Narrow" panose="020B0604020202020204" pitchFamily="34" charset="0"/>
              </a:defRPr>
            </a:lvl1pPr>
            <a:lvl2pPr marL="1800" indent="-228600" algn="l" defTabSz="914400" rtl="0" eaLnBrk="1" latinLnBrk="0" hangingPunct="1">
              <a:lnSpc>
                <a:spcPct val="90000"/>
              </a:lnSpc>
              <a:spcBef>
                <a:spcPts val="500"/>
              </a:spcBef>
              <a:buFont typeface="Arial" panose="020B0604020202020204" pitchFamily="34" charset="0"/>
              <a:buNone/>
              <a:defRPr sz="2000" b="0" i="0" kern="1200">
                <a:solidFill>
                  <a:srgbClr val="646566"/>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t>SOLUTION READINESS LEVEL (SRL)</a:t>
            </a:r>
          </a:p>
        </p:txBody>
      </p:sp>
      <p:sp>
        <p:nvSpPr>
          <p:cNvPr id="7" name="Text Placeholder 4">
            <a:extLst>
              <a:ext uri="{FF2B5EF4-FFF2-40B4-BE49-F238E27FC236}">
                <a16:creationId xmlns="" xmlns:a16="http://schemas.microsoft.com/office/drawing/2014/main" id="{831DCB67-6248-BF4D-9600-0FDC7C76D34B}"/>
              </a:ext>
            </a:extLst>
          </p:cNvPr>
          <p:cNvSpPr>
            <a:spLocks noGrp="1"/>
          </p:cNvSpPr>
          <p:nvPr>
            <p:ph type="body" sz="quarter" idx="14"/>
          </p:nvPr>
        </p:nvSpPr>
        <p:spPr>
          <a:xfrm>
            <a:off x="1200588" y="3787775"/>
            <a:ext cx="10497041" cy="2125646"/>
          </a:xfrm>
        </p:spPr>
        <p:txBody>
          <a:bodyPr numCol="2"/>
          <a:lstStyle/>
          <a:p>
            <a:pPr marL="252000" indent="-372600"/>
            <a:r>
              <a:rPr lang="en-US" sz="1800" b="1" dirty="0">
                <a:solidFill>
                  <a:srgbClr val="60215C"/>
                </a:solidFill>
              </a:rPr>
              <a:t>1</a:t>
            </a:r>
            <a:r>
              <a:rPr lang="en-US" sz="1800" dirty="0">
                <a:solidFill>
                  <a:srgbClr val="60215C"/>
                </a:solidFill>
              </a:rPr>
              <a:t> - Inspiration strikes and concept is formulated</a:t>
            </a:r>
          </a:p>
          <a:p>
            <a:pPr marL="252000" indent="-372600"/>
            <a:r>
              <a:rPr lang="en-US" sz="1800" b="1" dirty="0">
                <a:solidFill>
                  <a:srgbClr val="60215C"/>
                </a:solidFill>
              </a:rPr>
              <a:t>2</a:t>
            </a:r>
            <a:r>
              <a:rPr lang="en-US" sz="1800" dirty="0">
                <a:solidFill>
                  <a:srgbClr val="60215C"/>
                </a:solidFill>
              </a:rPr>
              <a:t> - Theorizing of practical applications begin</a:t>
            </a:r>
          </a:p>
          <a:p>
            <a:pPr marL="252000" indent="-372600"/>
            <a:r>
              <a:rPr lang="en-US" sz="1800" b="1" dirty="0">
                <a:solidFill>
                  <a:srgbClr val="60215C"/>
                </a:solidFill>
              </a:rPr>
              <a:t>3</a:t>
            </a:r>
            <a:r>
              <a:rPr lang="en-US" sz="1800" dirty="0">
                <a:solidFill>
                  <a:srgbClr val="60215C"/>
                </a:solidFill>
              </a:rPr>
              <a:t> - Active research and development is initiated</a:t>
            </a:r>
          </a:p>
          <a:p>
            <a:pPr marL="252000" indent="-372600"/>
            <a:r>
              <a:rPr lang="en-US" sz="1800" b="1" dirty="0">
                <a:solidFill>
                  <a:srgbClr val="60215C"/>
                </a:solidFill>
              </a:rPr>
              <a:t>4</a:t>
            </a:r>
            <a:r>
              <a:rPr lang="en-US" sz="1800" dirty="0">
                <a:solidFill>
                  <a:srgbClr val="60215C"/>
                </a:solidFill>
              </a:rPr>
              <a:t> - Components validated in a </a:t>
            </a:r>
            <a:r>
              <a:rPr lang="en-US" sz="1800" dirty="0" smtClean="0">
                <a:solidFill>
                  <a:srgbClr val="60215C"/>
                </a:solidFill>
              </a:rPr>
              <a:t>laboratory </a:t>
            </a:r>
            <a:r>
              <a:rPr lang="en-US" sz="1800" dirty="0">
                <a:solidFill>
                  <a:srgbClr val="60215C"/>
                </a:solidFill>
              </a:rPr>
              <a:t>environment</a:t>
            </a:r>
          </a:p>
          <a:p>
            <a:pPr marL="252000" indent="-372600"/>
            <a:r>
              <a:rPr lang="en-US" sz="1800" b="1" dirty="0">
                <a:solidFill>
                  <a:srgbClr val="60215C"/>
                </a:solidFill>
              </a:rPr>
              <a:t>5</a:t>
            </a:r>
            <a:r>
              <a:rPr lang="en-US" sz="1800" dirty="0">
                <a:solidFill>
                  <a:srgbClr val="60215C"/>
                </a:solidFill>
              </a:rPr>
              <a:t> - Basic solution components are integrated and tested</a:t>
            </a:r>
          </a:p>
          <a:p>
            <a:pPr marL="252000" indent="-372600"/>
            <a:r>
              <a:rPr lang="en-US" sz="1800" b="1" dirty="0">
                <a:solidFill>
                  <a:srgbClr val="60215C"/>
                </a:solidFill>
              </a:rPr>
              <a:t>6</a:t>
            </a:r>
            <a:r>
              <a:rPr lang="en-US" sz="1800" dirty="0">
                <a:solidFill>
                  <a:srgbClr val="60215C"/>
                </a:solidFill>
              </a:rPr>
              <a:t> - Prototype validated in a </a:t>
            </a:r>
            <a:r>
              <a:rPr lang="en-US" sz="1800" dirty="0" smtClean="0">
                <a:solidFill>
                  <a:srgbClr val="60215C"/>
                </a:solidFill>
              </a:rPr>
              <a:t>relevant </a:t>
            </a:r>
            <a:r>
              <a:rPr lang="en-US" sz="1800" dirty="0">
                <a:solidFill>
                  <a:srgbClr val="60215C"/>
                </a:solidFill>
              </a:rPr>
              <a:t>environment</a:t>
            </a:r>
          </a:p>
          <a:p>
            <a:pPr marL="252000" indent="-372600"/>
            <a:r>
              <a:rPr lang="en-US" sz="1800" b="1" dirty="0">
                <a:solidFill>
                  <a:srgbClr val="60215C"/>
                </a:solidFill>
              </a:rPr>
              <a:t>7</a:t>
            </a:r>
            <a:r>
              <a:rPr lang="en-US" sz="1800" dirty="0">
                <a:solidFill>
                  <a:srgbClr val="60215C"/>
                </a:solidFill>
              </a:rPr>
              <a:t> - Prototype demonstration in an operational environment</a:t>
            </a:r>
          </a:p>
          <a:p>
            <a:pPr marL="252000" indent="-372600"/>
            <a:r>
              <a:rPr lang="en-US" sz="1800" b="1" dirty="0">
                <a:solidFill>
                  <a:srgbClr val="60215C"/>
                </a:solidFill>
              </a:rPr>
              <a:t>8</a:t>
            </a:r>
            <a:r>
              <a:rPr lang="en-US" sz="1800" dirty="0">
                <a:solidFill>
                  <a:srgbClr val="60215C"/>
                </a:solidFill>
              </a:rPr>
              <a:t> - Actual system completed and qualified through test </a:t>
            </a:r>
            <a:br>
              <a:rPr lang="en-US" sz="1800" dirty="0">
                <a:solidFill>
                  <a:srgbClr val="60215C"/>
                </a:solidFill>
              </a:rPr>
            </a:br>
            <a:r>
              <a:rPr lang="en-US" sz="1800" dirty="0">
                <a:solidFill>
                  <a:srgbClr val="60215C"/>
                </a:solidFill>
              </a:rPr>
              <a:t>and demonstration</a:t>
            </a:r>
          </a:p>
          <a:p>
            <a:pPr marL="252000" indent="-372600"/>
            <a:r>
              <a:rPr lang="en-US" sz="1800" b="1" dirty="0">
                <a:solidFill>
                  <a:srgbClr val="60215C"/>
                </a:solidFill>
              </a:rPr>
              <a:t>9</a:t>
            </a:r>
            <a:r>
              <a:rPr lang="en-US" sz="1800" dirty="0">
                <a:solidFill>
                  <a:srgbClr val="60215C"/>
                </a:solidFill>
              </a:rPr>
              <a:t> - Solution Proven through successful mission operations</a:t>
            </a:r>
          </a:p>
        </p:txBody>
      </p:sp>
    </p:spTree>
    <p:extLst>
      <p:ext uri="{BB962C8B-B14F-4D97-AF65-F5344CB8AC3E}">
        <p14:creationId xmlns:p14="http://schemas.microsoft.com/office/powerpoint/2010/main" val="22594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52BE07C-DE68-D54A-9123-5671EED291B6}"/>
              </a:ext>
            </a:extLst>
          </p:cNvPr>
          <p:cNvSpPr>
            <a:spLocks noGrp="1"/>
          </p:cNvSpPr>
          <p:nvPr>
            <p:ph type="sldNum" sz="quarter" idx="12"/>
          </p:nvPr>
        </p:nvSpPr>
        <p:spPr/>
        <p:txBody>
          <a:bodyPr/>
          <a:lstStyle/>
          <a:p>
            <a:fld id="{FA4CBF3E-885C-C74D-B04D-9A899A49A54F}" type="slidenum">
              <a:rPr lang="en-US" smtClean="0"/>
              <a:pPr/>
              <a:t>3</a:t>
            </a:fld>
            <a:endParaRPr lang="en-US" dirty="0">
              <a:solidFill>
                <a:srgbClr val="51224F"/>
              </a:solidFill>
            </a:endParaRPr>
          </a:p>
        </p:txBody>
      </p:sp>
      <p:sp>
        <p:nvSpPr>
          <p:cNvPr id="4" name="Text Placeholder 3">
            <a:extLst>
              <a:ext uri="{FF2B5EF4-FFF2-40B4-BE49-F238E27FC236}">
                <a16:creationId xmlns="" xmlns:a16="http://schemas.microsoft.com/office/drawing/2014/main" id="{ED90C4BE-4DEE-254E-8D70-4A8E8BCA3F1D}"/>
              </a:ext>
            </a:extLst>
          </p:cNvPr>
          <p:cNvSpPr>
            <a:spLocks noGrp="1"/>
          </p:cNvSpPr>
          <p:nvPr>
            <p:ph type="body" sz="quarter" idx="13"/>
          </p:nvPr>
        </p:nvSpPr>
        <p:spPr>
          <a:xfrm>
            <a:off x="1089866" y="1909483"/>
            <a:ext cx="7812087" cy="632105"/>
          </a:xfrm>
        </p:spPr>
        <p:txBody>
          <a:bodyPr/>
          <a:lstStyle/>
          <a:p>
            <a:r>
              <a:rPr lang="en-US" dirty="0"/>
              <a:t>IDEaS is preparing for the next generation of threats and risks… to leap ahead of what’s next</a:t>
            </a:r>
          </a:p>
        </p:txBody>
      </p:sp>
      <p:sp>
        <p:nvSpPr>
          <p:cNvPr id="5" name="Text Placeholder 4">
            <a:extLst>
              <a:ext uri="{FF2B5EF4-FFF2-40B4-BE49-F238E27FC236}">
                <a16:creationId xmlns="" xmlns:a16="http://schemas.microsoft.com/office/drawing/2014/main" id="{07E68AB5-969F-F045-B6CF-480CCF30D729}"/>
              </a:ext>
            </a:extLst>
          </p:cNvPr>
          <p:cNvSpPr>
            <a:spLocks noGrp="1"/>
          </p:cNvSpPr>
          <p:nvPr>
            <p:ph type="body" sz="quarter" idx="14"/>
          </p:nvPr>
        </p:nvSpPr>
        <p:spPr>
          <a:xfrm>
            <a:off x="1075578" y="3119812"/>
            <a:ext cx="6845300" cy="2191778"/>
          </a:xfrm>
        </p:spPr>
        <p:txBody>
          <a:bodyPr lIns="90000" numCol="2"/>
          <a:lstStyle/>
          <a:p>
            <a:r>
              <a:rPr lang="en-US" b="1" dirty="0" smtClean="0"/>
              <a:t>Some of our areas </a:t>
            </a:r>
            <a:r>
              <a:rPr lang="en-US" b="1" dirty="0"/>
              <a:t>of </a:t>
            </a:r>
            <a:r>
              <a:rPr lang="en-US" b="1" dirty="0" smtClean="0"/>
              <a:t>interest:</a:t>
            </a:r>
            <a:endParaRPr lang="en-US" b="1" dirty="0"/>
          </a:p>
          <a:p>
            <a:pPr marL="114300" indent="-198900">
              <a:buClr>
                <a:srgbClr val="51224F"/>
              </a:buClr>
              <a:buFont typeface="Arial" panose="020B0604020202020204" pitchFamily="34" charset="0"/>
              <a:buChar char="•"/>
            </a:pPr>
            <a:r>
              <a:rPr lang="en-US" dirty="0"/>
              <a:t>Autonomous vehicles</a:t>
            </a:r>
          </a:p>
          <a:p>
            <a:pPr marL="114300" indent="-198900">
              <a:buClr>
                <a:srgbClr val="51224F"/>
              </a:buClr>
              <a:buFont typeface="Arial" panose="020B0604020202020204" pitchFamily="34" charset="0"/>
              <a:buChar char="•"/>
            </a:pPr>
            <a:r>
              <a:rPr lang="en-US" dirty="0"/>
              <a:t>Space </a:t>
            </a:r>
            <a:r>
              <a:rPr lang="en-US" dirty="0" err="1"/>
              <a:t>defence</a:t>
            </a:r>
            <a:endParaRPr lang="en-US" dirty="0"/>
          </a:p>
          <a:p>
            <a:pPr marL="114300" indent="-198900">
              <a:buClr>
                <a:srgbClr val="51224F"/>
              </a:buClr>
              <a:buFont typeface="Arial" panose="020B0604020202020204" pitchFamily="34" charset="0"/>
              <a:buChar char="•"/>
            </a:pPr>
            <a:r>
              <a:rPr lang="en-US" dirty="0"/>
              <a:t>Sustainable operations</a:t>
            </a:r>
          </a:p>
          <a:p>
            <a:pPr marL="114300" indent="-198900">
              <a:buClr>
                <a:srgbClr val="51224F"/>
              </a:buClr>
              <a:buFont typeface="Arial" panose="020B0604020202020204" pitchFamily="34" charset="0"/>
              <a:buChar char="•"/>
            </a:pPr>
            <a:r>
              <a:rPr lang="en-US" dirty="0"/>
              <a:t>Enhanced camouflage </a:t>
            </a:r>
          </a:p>
          <a:p>
            <a:pPr indent="0">
              <a:buClr>
                <a:srgbClr val="51224F"/>
              </a:buClr>
            </a:pPr>
            <a:endParaRPr lang="en-US" dirty="0"/>
          </a:p>
          <a:p>
            <a:pPr indent="0">
              <a:buClr>
                <a:srgbClr val="51224F"/>
              </a:buClr>
            </a:pPr>
            <a:r>
              <a:rPr lang="en-US" b="1" u="sng" dirty="0"/>
              <a:t>And many, many more… </a:t>
            </a:r>
          </a:p>
          <a:p>
            <a:pPr marL="114300" indent="-198900">
              <a:buClr>
                <a:srgbClr val="51224F"/>
              </a:buClr>
              <a:buFont typeface="Arial" panose="020B0604020202020204" pitchFamily="34" charset="0"/>
              <a:buChar char="•"/>
            </a:pPr>
            <a:endParaRPr lang="en-US" dirty="0"/>
          </a:p>
          <a:p>
            <a:pPr marL="114300" indent="-198900">
              <a:buClr>
                <a:srgbClr val="51224F"/>
              </a:buClr>
              <a:buFont typeface="Arial" panose="020B0604020202020204" pitchFamily="34" charset="0"/>
              <a:buChar char="•"/>
            </a:pPr>
            <a:r>
              <a:rPr lang="en-US" dirty="0"/>
              <a:t>Data analytics </a:t>
            </a:r>
          </a:p>
          <a:p>
            <a:pPr marL="114300" indent="-198900">
              <a:buClr>
                <a:srgbClr val="51224F"/>
              </a:buClr>
              <a:buFont typeface="Arial" panose="020B0604020202020204" pitchFamily="34" charset="0"/>
              <a:buChar char="•"/>
            </a:pPr>
            <a:r>
              <a:rPr lang="en-US" dirty="0"/>
              <a:t>Cyber </a:t>
            </a:r>
            <a:r>
              <a:rPr lang="en-US" dirty="0" err="1"/>
              <a:t>defence</a:t>
            </a:r>
            <a:endParaRPr lang="en-US" dirty="0"/>
          </a:p>
          <a:p>
            <a:pPr marL="114300" indent="-198900">
              <a:buClr>
                <a:srgbClr val="51224F"/>
              </a:buClr>
              <a:buFont typeface="Arial" panose="020B0604020202020204" pitchFamily="34" charset="0"/>
              <a:buChar char="•"/>
            </a:pPr>
            <a:r>
              <a:rPr lang="en-US" dirty="0"/>
              <a:t>Network security</a:t>
            </a:r>
          </a:p>
          <a:p>
            <a:pPr marL="114300" indent="-198900">
              <a:buClr>
                <a:srgbClr val="51224F"/>
              </a:buClr>
              <a:buFont typeface="Arial" panose="020B0604020202020204" pitchFamily="34" charset="0"/>
              <a:buChar char="•"/>
            </a:pPr>
            <a:r>
              <a:rPr lang="en-US" dirty="0"/>
              <a:t>Drone technology</a:t>
            </a:r>
          </a:p>
          <a:p>
            <a:endParaRPr lang="en-US" dirty="0"/>
          </a:p>
          <a:p>
            <a:endParaRPr lang="en-US" dirty="0"/>
          </a:p>
        </p:txBody>
      </p:sp>
      <p:pic>
        <p:nvPicPr>
          <p:cNvPr id="9" name="Picture 8" descr="Diagram&#10;&#10;Description automatically generated">
            <a:extLst>
              <a:ext uri="{FF2B5EF4-FFF2-40B4-BE49-F238E27FC236}">
                <a16:creationId xmlns="" xmlns:a16="http://schemas.microsoft.com/office/drawing/2014/main" id="{837275EE-225E-1C44-B7A7-11FDAA8758C1}"/>
              </a:ext>
            </a:extLst>
          </p:cNvPr>
          <p:cNvPicPr>
            <a:picLocks noChangeAspect="1"/>
          </p:cNvPicPr>
          <p:nvPr/>
        </p:nvPicPr>
        <p:blipFill>
          <a:blip r:embed="rId3"/>
          <a:stretch>
            <a:fillRect/>
          </a:stretch>
        </p:blipFill>
        <p:spPr>
          <a:xfrm>
            <a:off x="7239179" y="1391864"/>
            <a:ext cx="6327410" cy="6303800"/>
          </a:xfrm>
          <a:prstGeom prst="rect">
            <a:avLst/>
          </a:prstGeom>
        </p:spPr>
      </p:pic>
    </p:spTree>
    <p:extLst>
      <p:ext uri="{BB962C8B-B14F-4D97-AF65-F5344CB8AC3E}">
        <p14:creationId xmlns:p14="http://schemas.microsoft.com/office/powerpoint/2010/main" val="413235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C24B754-F250-D243-926C-138315FFE7E7}"/>
              </a:ext>
            </a:extLst>
          </p:cNvPr>
          <p:cNvSpPr>
            <a:spLocks noGrp="1"/>
          </p:cNvSpPr>
          <p:nvPr>
            <p:ph type="sldNum" sz="quarter" idx="12"/>
          </p:nvPr>
        </p:nvSpPr>
        <p:spPr/>
        <p:txBody>
          <a:bodyPr/>
          <a:lstStyle/>
          <a:p>
            <a:fld id="{FA4CBF3E-885C-C74D-B04D-9A899A49A54F}" type="slidenum">
              <a:rPr lang="en-US" smtClean="0"/>
              <a:pPr/>
              <a:t>4</a:t>
            </a:fld>
            <a:endParaRPr lang="en-US" dirty="0">
              <a:solidFill>
                <a:srgbClr val="51224F"/>
              </a:solidFill>
            </a:endParaRPr>
          </a:p>
        </p:txBody>
      </p:sp>
      <p:sp>
        <p:nvSpPr>
          <p:cNvPr id="4" name="Text Placeholder 3">
            <a:extLst>
              <a:ext uri="{FF2B5EF4-FFF2-40B4-BE49-F238E27FC236}">
                <a16:creationId xmlns="" xmlns:a16="http://schemas.microsoft.com/office/drawing/2014/main" id="{F52BA2D9-DE81-594B-A8A2-143E083AFEE2}"/>
              </a:ext>
            </a:extLst>
          </p:cNvPr>
          <p:cNvSpPr>
            <a:spLocks noGrp="1"/>
          </p:cNvSpPr>
          <p:nvPr>
            <p:ph type="body" sz="quarter" idx="13"/>
          </p:nvPr>
        </p:nvSpPr>
        <p:spPr>
          <a:xfrm>
            <a:off x="1089866" y="1310394"/>
            <a:ext cx="6816725" cy="537881"/>
          </a:xfrm>
        </p:spPr>
        <p:txBody>
          <a:bodyPr/>
          <a:lstStyle/>
          <a:p>
            <a:r>
              <a:rPr lang="en-CA" dirty="0">
                <a:solidFill>
                  <a:srgbClr val="611F5C"/>
                </a:solidFill>
                <a:latin typeface="Arial" panose="020B0604020202020204" pitchFamily="34" charset="0"/>
                <a:cs typeface="Arial" panose="020B0604020202020204" pitchFamily="34" charset="0"/>
              </a:rPr>
              <a:t>3 Pillars of </a:t>
            </a:r>
            <a:r>
              <a:rPr lang="en-CA" dirty="0" err="1">
                <a:solidFill>
                  <a:srgbClr val="611F5C"/>
                </a:solidFill>
                <a:latin typeface="Arial" panose="020B0604020202020204" pitchFamily="34" charset="0"/>
                <a:cs typeface="Arial" panose="020B0604020202020204" pitchFamily="34" charset="0"/>
              </a:rPr>
              <a:t>IDEaS</a:t>
            </a:r>
            <a:endParaRPr lang="en-CA" b="0" dirty="0">
              <a:solidFill>
                <a:srgbClr val="611F5C"/>
              </a:solidFill>
              <a:latin typeface="Arial" panose="020B0604020202020204" pitchFamily="34" charset="0"/>
              <a:cs typeface="Arial" panose="020B0604020202020204" pitchFamily="34" charset="0"/>
            </a:endParaRPr>
          </a:p>
          <a:p>
            <a:endParaRPr lang="en-US" dirty="0"/>
          </a:p>
          <a:p>
            <a:endParaRPr lang="en-US" dirty="0"/>
          </a:p>
        </p:txBody>
      </p:sp>
      <p:sp>
        <p:nvSpPr>
          <p:cNvPr id="5" name="Text Placeholder 4">
            <a:extLst>
              <a:ext uri="{FF2B5EF4-FFF2-40B4-BE49-F238E27FC236}">
                <a16:creationId xmlns="" xmlns:a16="http://schemas.microsoft.com/office/drawing/2014/main" id="{4B05C3D7-5C84-0445-9ABE-B49299A20BA7}"/>
              </a:ext>
            </a:extLst>
          </p:cNvPr>
          <p:cNvSpPr>
            <a:spLocks noGrp="1"/>
          </p:cNvSpPr>
          <p:nvPr>
            <p:ph type="body" sz="quarter" idx="14"/>
          </p:nvPr>
        </p:nvSpPr>
        <p:spPr>
          <a:xfrm>
            <a:off x="1230260" y="4528044"/>
            <a:ext cx="3267968" cy="1378770"/>
          </a:xfrm>
        </p:spPr>
        <p:txBody>
          <a:bodyPr/>
          <a:lstStyle/>
          <a:p>
            <a:r>
              <a:rPr lang="en-US" b="1" dirty="0"/>
              <a:t>Vibrant Innovation Community</a:t>
            </a:r>
            <a:br>
              <a:rPr lang="en-US" b="1" dirty="0"/>
            </a:br>
            <a:r>
              <a:rPr lang="en-US" dirty="0"/>
              <a:t>Bring industry, researchers and academics together.</a:t>
            </a:r>
          </a:p>
        </p:txBody>
      </p:sp>
      <p:pic>
        <p:nvPicPr>
          <p:cNvPr id="7" name="Picture 6" descr="A picture containing diagram&#10;&#10;Description automatically generated">
            <a:extLst>
              <a:ext uri="{FF2B5EF4-FFF2-40B4-BE49-F238E27FC236}">
                <a16:creationId xmlns="" xmlns:a16="http://schemas.microsoft.com/office/drawing/2014/main" id="{91C11BAA-6DF1-5749-8A43-0ABE1E879364}"/>
              </a:ext>
            </a:extLst>
          </p:cNvPr>
          <p:cNvPicPr>
            <a:picLocks noChangeAspect="1"/>
          </p:cNvPicPr>
          <p:nvPr/>
        </p:nvPicPr>
        <p:blipFill>
          <a:blip r:embed="rId3"/>
          <a:stretch>
            <a:fillRect/>
          </a:stretch>
        </p:blipFill>
        <p:spPr>
          <a:xfrm>
            <a:off x="989943" y="2148873"/>
            <a:ext cx="10212113" cy="2078572"/>
          </a:xfrm>
          <a:prstGeom prst="rect">
            <a:avLst/>
          </a:prstGeom>
        </p:spPr>
      </p:pic>
      <p:sp>
        <p:nvSpPr>
          <p:cNvPr id="9" name="Text Placeholder 4">
            <a:extLst>
              <a:ext uri="{FF2B5EF4-FFF2-40B4-BE49-F238E27FC236}">
                <a16:creationId xmlns="" xmlns:a16="http://schemas.microsoft.com/office/drawing/2014/main" id="{BE2F2821-118D-8A4D-A5F1-95A399DC9958}"/>
              </a:ext>
            </a:extLst>
          </p:cNvPr>
          <p:cNvSpPr txBox="1">
            <a:spLocks/>
          </p:cNvSpPr>
          <p:nvPr/>
        </p:nvSpPr>
        <p:spPr>
          <a:xfrm>
            <a:off x="4724400" y="4528044"/>
            <a:ext cx="3442138" cy="1378770"/>
          </a:xfrm>
          <a:prstGeom prst="rect">
            <a:avLst/>
          </a:prstGeom>
        </p:spPr>
        <p:txBody>
          <a:bodyPr vert="horz" lIns="91440" tIns="45720" rIns="91440" bIns="45720" rtlCol="0">
            <a:noAutofit/>
          </a:bodyPr>
          <a:lstStyle>
            <a:lvl1pPr marL="0" indent="-228600" algn="l" defTabSz="914400" rtl="0" eaLnBrk="1" latinLnBrk="0" hangingPunct="1">
              <a:lnSpc>
                <a:spcPct val="90000"/>
              </a:lnSpc>
              <a:spcBef>
                <a:spcPts val="1000"/>
              </a:spcBef>
              <a:buFont typeface="Arial" panose="020B0604020202020204" pitchFamily="34" charset="0"/>
              <a:buNone/>
              <a:defRPr sz="2000" b="0" i="0" kern="1200">
                <a:solidFill>
                  <a:srgbClr val="646566"/>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Open Competition of Ideas</a:t>
            </a:r>
            <a:br>
              <a:rPr lang="en-US" b="1" dirty="0"/>
            </a:br>
            <a:r>
              <a:rPr lang="en-US" dirty="0"/>
              <a:t>Find multiple solutions to challenges faced by DND/CAF.</a:t>
            </a:r>
          </a:p>
        </p:txBody>
      </p:sp>
      <p:sp>
        <p:nvSpPr>
          <p:cNvPr id="10" name="Text Placeholder 4">
            <a:extLst>
              <a:ext uri="{FF2B5EF4-FFF2-40B4-BE49-F238E27FC236}">
                <a16:creationId xmlns="" xmlns:a16="http://schemas.microsoft.com/office/drawing/2014/main" id="{5D01ACEF-D7BB-324B-A0F4-9E18E9FDD345}"/>
              </a:ext>
            </a:extLst>
          </p:cNvPr>
          <p:cNvSpPr txBox="1">
            <a:spLocks/>
          </p:cNvSpPr>
          <p:nvPr/>
        </p:nvSpPr>
        <p:spPr>
          <a:xfrm>
            <a:off x="8001184" y="4528044"/>
            <a:ext cx="3442138" cy="1378770"/>
          </a:xfrm>
          <a:prstGeom prst="rect">
            <a:avLst/>
          </a:prstGeom>
        </p:spPr>
        <p:txBody>
          <a:bodyPr vert="horz" lIns="91440" tIns="45720" rIns="91440" bIns="45720" rtlCol="0">
            <a:noAutofit/>
          </a:bodyPr>
          <a:lstStyle>
            <a:lvl1pPr marL="0" indent="-228600" algn="l" defTabSz="914400" rtl="0" eaLnBrk="1" latinLnBrk="0" hangingPunct="1">
              <a:lnSpc>
                <a:spcPct val="90000"/>
              </a:lnSpc>
              <a:spcBef>
                <a:spcPts val="1000"/>
              </a:spcBef>
              <a:buFont typeface="Arial" panose="020B0604020202020204" pitchFamily="34" charset="0"/>
              <a:buNone/>
              <a:defRPr sz="2000" b="0" i="0" kern="1200">
                <a:solidFill>
                  <a:srgbClr val="646566"/>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Validated Innovative Solutions</a:t>
            </a:r>
            <a:br>
              <a:rPr lang="en-US" b="1" dirty="0"/>
            </a:br>
            <a:r>
              <a:rPr lang="en-US" dirty="0"/>
              <a:t>Advance the most promising technologies along the innovation continuum.</a:t>
            </a:r>
          </a:p>
        </p:txBody>
      </p:sp>
    </p:spTree>
    <p:extLst>
      <p:ext uri="{BB962C8B-B14F-4D97-AF65-F5344CB8AC3E}">
        <p14:creationId xmlns:p14="http://schemas.microsoft.com/office/powerpoint/2010/main" val="23559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4EBC4B3-9DB1-5545-BEF9-585BF7D486C6}"/>
              </a:ext>
            </a:extLst>
          </p:cNvPr>
          <p:cNvSpPr>
            <a:spLocks noGrp="1"/>
          </p:cNvSpPr>
          <p:nvPr>
            <p:ph type="sldNum" sz="quarter" idx="12"/>
          </p:nvPr>
        </p:nvSpPr>
        <p:spPr/>
        <p:txBody>
          <a:bodyPr/>
          <a:lstStyle/>
          <a:p>
            <a:fld id="{FA4CBF3E-885C-C74D-B04D-9A899A49A54F}" type="slidenum">
              <a:rPr lang="en-US" smtClean="0"/>
              <a:pPr/>
              <a:t>5</a:t>
            </a:fld>
            <a:endParaRPr lang="en-US" dirty="0">
              <a:solidFill>
                <a:srgbClr val="51224F"/>
              </a:solidFill>
            </a:endParaRPr>
          </a:p>
        </p:txBody>
      </p:sp>
      <p:sp>
        <p:nvSpPr>
          <p:cNvPr id="4" name="Text Placeholder 3">
            <a:extLst>
              <a:ext uri="{FF2B5EF4-FFF2-40B4-BE49-F238E27FC236}">
                <a16:creationId xmlns="" xmlns:a16="http://schemas.microsoft.com/office/drawing/2014/main" id="{9FC3896A-6C0B-3041-B848-6FE4339E796D}"/>
              </a:ext>
            </a:extLst>
          </p:cNvPr>
          <p:cNvSpPr>
            <a:spLocks noGrp="1"/>
          </p:cNvSpPr>
          <p:nvPr>
            <p:ph type="body" sz="quarter" idx="13"/>
          </p:nvPr>
        </p:nvSpPr>
        <p:spPr>
          <a:xfrm>
            <a:off x="1089866" y="1390499"/>
            <a:ext cx="6816725" cy="537881"/>
          </a:xfrm>
        </p:spPr>
        <p:txBody>
          <a:bodyPr/>
          <a:lstStyle/>
          <a:p>
            <a:r>
              <a:rPr lang="en-US" dirty="0"/>
              <a:t>Building our Innovation Community</a:t>
            </a:r>
          </a:p>
        </p:txBody>
      </p:sp>
      <p:sp>
        <p:nvSpPr>
          <p:cNvPr id="5" name="TextBox 4">
            <a:extLst>
              <a:ext uri="{FF2B5EF4-FFF2-40B4-BE49-F238E27FC236}">
                <a16:creationId xmlns="" xmlns:a16="http://schemas.microsoft.com/office/drawing/2014/main" id="{223E07BD-B7BA-2747-8471-398F072C11A6}"/>
              </a:ext>
            </a:extLst>
          </p:cNvPr>
          <p:cNvSpPr txBox="1"/>
          <p:nvPr/>
        </p:nvSpPr>
        <p:spPr>
          <a:xfrm>
            <a:off x="3851036" y="1699292"/>
            <a:ext cx="1659615" cy="1569660"/>
          </a:xfrm>
          <a:prstGeom prst="rect">
            <a:avLst/>
          </a:prstGeom>
          <a:noFill/>
        </p:spPr>
        <p:txBody>
          <a:bodyPr wrap="square" rtlCol="0">
            <a:spAutoFit/>
          </a:bodyPr>
          <a:lstStyle/>
          <a:p>
            <a:r>
              <a:rPr lang="en-US" sz="9600" b="1" spc="-300" dirty="0">
                <a:solidFill>
                  <a:srgbClr val="60215C"/>
                </a:solidFill>
                <a:latin typeface="Arial" panose="020B0604020202020204" pitchFamily="34" charset="0"/>
                <a:cs typeface="Arial" panose="020B0604020202020204" pitchFamily="34" charset="0"/>
              </a:rPr>
              <a:t>12</a:t>
            </a:r>
          </a:p>
        </p:txBody>
      </p:sp>
      <p:sp>
        <p:nvSpPr>
          <p:cNvPr id="6" name="TextBox 5">
            <a:extLst>
              <a:ext uri="{FF2B5EF4-FFF2-40B4-BE49-F238E27FC236}">
                <a16:creationId xmlns="" xmlns:a16="http://schemas.microsoft.com/office/drawing/2014/main" id="{F14D7323-39D0-554D-B9F4-4DCA15D3B3A0}"/>
              </a:ext>
            </a:extLst>
          </p:cNvPr>
          <p:cNvSpPr txBox="1"/>
          <p:nvPr/>
        </p:nvSpPr>
        <p:spPr>
          <a:xfrm>
            <a:off x="3927333" y="3028154"/>
            <a:ext cx="1811961" cy="646331"/>
          </a:xfrm>
          <a:prstGeom prst="rect">
            <a:avLst/>
          </a:prstGeom>
          <a:noFill/>
        </p:spPr>
        <p:txBody>
          <a:bodyPr wrap="square" rtlCol="0">
            <a:spAutoFit/>
          </a:bodyPr>
          <a:lstStyle/>
          <a:p>
            <a:r>
              <a:rPr lang="en-US" sz="1200" b="1" cap="all" dirty="0">
                <a:solidFill>
                  <a:srgbClr val="51224F"/>
                </a:solidFill>
                <a:latin typeface="Arial Narrow" panose="020B0604020202020204" pitchFamily="34" charset="0"/>
                <a:cs typeface="Arial Narrow" panose="020B0604020202020204" pitchFamily="34" charset="0"/>
              </a:rPr>
              <a:t>Collaborative research networks developed</a:t>
            </a:r>
          </a:p>
        </p:txBody>
      </p:sp>
      <p:sp>
        <p:nvSpPr>
          <p:cNvPr id="8" name="TextBox 7">
            <a:extLst>
              <a:ext uri="{FF2B5EF4-FFF2-40B4-BE49-F238E27FC236}">
                <a16:creationId xmlns="" xmlns:a16="http://schemas.microsoft.com/office/drawing/2014/main" id="{FC1EB556-C276-1B46-9E1C-CDC9B8BB8108}"/>
              </a:ext>
            </a:extLst>
          </p:cNvPr>
          <p:cNvSpPr txBox="1"/>
          <p:nvPr/>
        </p:nvSpPr>
        <p:spPr>
          <a:xfrm>
            <a:off x="6031575" y="2195425"/>
            <a:ext cx="2315746" cy="338554"/>
          </a:xfrm>
          <a:prstGeom prst="rect">
            <a:avLst/>
          </a:prstGeom>
          <a:noFill/>
        </p:spPr>
        <p:txBody>
          <a:bodyPr wrap="square" rtlCol="0">
            <a:spAutoFit/>
          </a:bodyPr>
          <a:lstStyle/>
          <a:p>
            <a:r>
              <a:rPr lang="en-US" sz="1600" b="1" dirty="0">
                <a:solidFill>
                  <a:srgbClr val="25D5B3"/>
                </a:solidFill>
                <a:latin typeface="Arial Narrow" panose="020B0604020202020204" pitchFamily="34" charset="0"/>
                <a:cs typeface="Arial Narrow" panose="020B0604020202020204" pitchFamily="34" charset="0"/>
              </a:rPr>
              <a:t>1</a:t>
            </a:r>
            <a:r>
              <a:rPr lang="en-US" sz="1600" b="1" baseline="30000" dirty="0">
                <a:solidFill>
                  <a:srgbClr val="25D5B3"/>
                </a:solidFill>
                <a:latin typeface="Arial Narrow" panose="020B0604020202020204" pitchFamily="34" charset="0"/>
                <a:cs typeface="Arial Narrow" panose="020B0604020202020204" pitchFamily="34" charset="0"/>
              </a:rPr>
              <a:t>st</a:t>
            </a:r>
            <a:r>
              <a:rPr lang="en-US" sz="1600" b="1" dirty="0">
                <a:solidFill>
                  <a:srgbClr val="25D5B3"/>
                </a:solidFill>
                <a:latin typeface="Arial Narrow" panose="020B0604020202020204" pitchFamily="34" charset="0"/>
                <a:cs typeface="Arial Narrow" panose="020B0604020202020204" pitchFamily="34" charset="0"/>
              </a:rPr>
              <a:t> Test Drive contract of</a:t>
            </a:r>
          </a:p>
        </p:txBody>
      </p:sp>
      <p:sp>
        <p:nvSpPr>
          <p:cNvPr id="9" name="TextBox 8">
            <a:extLst>
              <a:ext uri="{FF2B5EF4-FFF2-40B4-BE49-F238E27FC236}">
                <a16:creationId xmlns="" xmlns:a16="http://schemas.microsoft.com/office/drawing/2014/main" id="{E3C0B1F5-4885-0A48-8BE0-F858992FFE48}"/>
              </a:ext>
            </a:extLst>
          </p:cNvPr>
          <p:cNvSpPr txBox="1"/>
          <p:nvPr/>
        </p:nvSpPr>
        <p:spPr>
          <a:xfrm>
            <a:off x="6000469" y="2345622"/>
            <a:ext cx="2231212" cy="923330"/>
          </a:xfrm>
          <a:prstGeom prst="rect">
            <a:avLst/>
          </a:prstGeom>
          <a:noFill/>
        </p:spPr>
        <p:txBody>
          <a:bodyPr wrap="square" rtlCol="0">
            <a:spAutoFit/>
          </a:bodyPr>
          <a:lstStyle/>
          <a:p>
            <a:r>
              <a:rPr lang="en-US" sz="4000" b="1" spc="-300" baseline="40000" dirty="0">
                <a:solidFill>
                  <a:srgbClr val="25D5B3"/>
                </a:solidFill>
                <a:latin typeface="Arial" panose="020B0604020202020204" pitchFamily="34" charset="0"/>
                <a:cs typeface="Arial" panose="020B0604020202020204" pitchFamily="34" charset="0"/>
              </a:rPr>
              <a:t>$</a:t>
            </a:r>
            <a:r>
              <a:rPr lang="en-US" sz="5400" b="1" spc="-300" dirty="0">
                <a:solidFill>
                  <a:srgbClr val="25D5B3"/>
                </a:solidFill>
                <a:latin typeface="Arial" panose="020B0604020202020204" pitchFamily="34" charset="0"/>
                <a:cs typeface="Arial" panose="020B0604020202020204" pitchFamily="34" charset="0"/>
              </a:rPr>
              <a:t>7.5M</a:t>
            </a:r>
          </a:p>
        </p:txBody>
      </p:sp>
      <p:sp>
        <p:nvSpPr>
          <p:cNvPr id="10" name="TextBox 9">
            <a:extLst>
              <a:ext uri="{FF2B5EF4-FFF2-40B4-BE49-F238E27FC236}">
                <a16:creationId xmlns="" xmlns:a16="http://schemas.microsoft.com/office/drawing/2014/main" id="{4929FB8E-6C95-1849-9D1A-817B475608F9}"/>
              </a:ext>
            </a:extLst>
          </p:cNvPr>
          <p:cNvSpPr txBox="1"/>
          <p:nvPr/>
        </p:nvSpPr>
        <p:spPr>
          <a:xfrm>
            <a:off x="6046251" y="3017100"/>
            <a:ext cx="1842343" cy="553998"/>
          </a:xfrm>
          <a:prstGeom prst="rect">
            <a:avLst/>
          </a:prstGeom>
          <a:noFill/>
        </p:spPr>
        <p:txBody>
          <a:bodyPr wrap="square" rtlCol="0">
            <a:spAutoFit/>
          </a:bodyPr>
          <a:lstStyle/>
          <a:p>
            <a:r>
              <a:rPr lang="en-US" sz="3000" b="1" dirty="0">
                <a:solidFill>
                  <a:srgbClr val="25D5B3"/>
                </a:solidFill>
                <a:latin typeface="Arial Narrow" panose="020B0604020202020204" pitchFamily="34" charset="0"/>
                <a:cs typeface="Arial Narrow" panose="020B0604020202020204" pitchFamily="34" charset="0"/>
              </a:rPr>
              <a:t>AWARDED</a:t>
            </a:r>
          </a:p>
        </p:txBody>
      </p:sp>
      <p:sp>
        <p:nvSpPr>
          <p:cNvPr id="11" name="TextBox 10">
            <a:extLst>
              <a:ext uri="{FF2B5EF4-FFF2-40B4-BE49-F238E27FC236}">
                <a16:creationId xmlns="" xmlns:a16="http://schemas.microsoft.com/office/drawing/2014/main" id="{8CEC0075-B3AE-DA40-B353-C07BA0738B82}"/>
              </a:ext>
            </a:extLst>
          </p:cNvPr>
          <p:cNvSpPr txBox="1"/>
          <p:nvPr/>
        </p:nvSpPr>
        <p:spPr>
          <a:xfrm>
            <a:off x="9283530" y="2022436"/>
            <a:ext cx="1232449" cy="1107996"/>
          </a:xfrm>
          <a:prstGeom prst="rect">
            <a:avLst/>
          </a:prstGeom>
          <a:noFill/>
        </p:spPr>
        <p:txBody>
          <a:bodyPr wrap="square" rtlCol="0">
            <a:spAutoFit/>
          </a:bodyPr>
          <a:lstStyle/>
          <a:p>
            <a:r>
              <a:rPr lang="en-US" sz="6600" b="1" spc="-300" dirty="0" smtClean="0">
                <a:solidFill>
                  <a:srgbClr val="60215C"/>
                </a:solidFill>
                <a:latin typeface="Arial" panose="020B0604020202020204" pitchFamily="34" charset="0"/>
                <a:cs typeface="Arial" panose="020B0604020202020204" pitchFamily="34" charset="0"/>
              </a:rPr>
              <a:t>63</a:t>
            </a:r>
            <a:endParaRPr lang="en-US" sz="6600" b="1" spc="-300" dirty="0">
              <a:solidFill>
                <a:srgbClr val="60215C"/>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7DB9E1AA-B39A-A740-87AB-D7A9A919F2CD}"/>
              </a:ext>
            </a:extLst>
          </p:cNvPr>
          <p:cNvSpPr txBox="1"/>
          <p:nvPr/>
        </p:nvSpPr>
        <p:spPr>
          <a:xfrm>
            <a:off x="9346916" y="2912772"/>
            <a:ext cx="1511674" cy="692497"/>
          </a:xfrm>
          <a:prstGeom prst="rect">
            <a:avLst/>
          </a:prstGeom>
          <a:noFill/>
        </p:spPr>
        <p:txBody>
          <a:bodyPr wrap="square" rtlCol="0">
            <a:spAutoFit/>
          </a:bodyPr>
          <a:lstStyle/>
          <a:p>
            <a:r>
              <a:rPr lang="en-US" sz="1300" b="1" dirty="0">
                <a:solidFill>
                  <a:srgbClr val="51224F"/>
                </a:solidFill>
                <a:latin typeface="Arial Narrow" panose="020B0604020202020204" pitchFamily="34" charset="0"/>
                <a:cs typeface="Arial Narrow" panose="020B0604020202020204" pitchFamily="34" charset="0"/>
              </a:rPr>
              <a:t>DEFENCE</a:t>
            </a:r>
          </a:p>
          <a:p>
            <a:r>
              <a:rPr lang="en-US" sz="1300" b="1" dirty="0">
                <a:solidFill>
                  <a:srgbClr val="51224F"/>
                </a:solidFill>
                <a:latin typeface="Arial Narrow" panose="020B0604020202020204" pitchFamily="34" charset="0"/>
                <a:cs typeface="Arial Narrow" panose="020B0604020202020204" pitchFamily="34" charset="0"/>
              </a:rPr>
              <a:t>CHALLENGES</a:t>
            </a:r>
          </a:p>
          <a:p>
            <a:r>
              <a:rPr lang="en-US" sz="1300" b="1" dirty="0">
                <a:solidFill>
                  <a:srgbClr val="51224F"/>
                </a:solidFill>
                <a:latin typeface="Arial Narrow" panose="020B0604020202020204" pitchFamily="34" charset="0"/>
                <a:cs typeface="Arial Narrow" panose="020B0604020202020204" pitchFamily="34" charset="0"/>
              </a:rPr>
              <a:t>ISSUED</a:t>
            </a:r>
          </a:p>
        </p:txBody>
      </p:sp>
      <p:sp>
        <p:nvSpPr>
          <p:cNvPr id="13" name="TextBox 12">
            <a:extLst>
              <a:ext uri="{FF2B5EF4-FFF2-40B4-BE49-F238E27FC236}">
                <a16:creationId xmlns="" xmlns:a16="http://schemas.microsoft.com/office/drawing/2014/main" id="{7A722B08-2C50-2845-970A-3CB03D4F839E}"/>
              </a:ext>
            </a:extLst>
          </p:cNvPr>
          <p:cNvSpPr txBox="1"/>
          <p:nvPr/>
        </p:nvSpPr>
        <p:spPr>
          <a:xfrm>
            <a:off x="5523191" y="3982803"/>
            <a:ext cx="1326817" cy="1159292"/>
          </a:xfrm>
          <a:prstGeom prst="rect">
            <a:avLst/>
          </a:prstGeom>
          <a:noFill/>
        </p:spPr>
        <p:txBody>
          <a:bodyPr wrap="square" rtlCol="0">
            <a:spAutoFit/>
          </a:bodyPr>
          <a:lstStyle/>
          <a:p>
            <a:r>
              <a:rPr lang="en-US" sz="1200" b="1" dirty="0">
                <a:solidFill>
                  <a:srgbClr val="FD8368"/>
                </a:solidFill>
                <a:latin typeface="Arial Narrow" panose="020B0604020202020204" pitchFamily="34" charset="0"/>
                <a:cs typeface="Arial Narrow" panose="020B0604020202020204" pitchFamily="34" charset="0"/>
              </a:rPr>
              <a:t>MORE THAN</a:t>
            </a:r>
          </a:p>
          <a:p>
            <a:pPr>
              <a:lnSpc>
                <a:spcPts val="4040"/>
              </a:lnSpc>
            </a:pPr>
            <a:r>
              <a:rPr lang="en-US" sz="3700" b="1" dirty="0">
                <a:solidFill>
                  <a:srgbClr val="FD8368"/>
                </a:solidFill>
                <a:latin typeface="Arial Narrow" panose="020B0604020202020204" pitchFamily="34" charset="0"/>
                <a:cs typeface="Arial Narrow" panose="020B0604020202020204" pitchFamily="34" charset="0"/>
              </a:rPr>
              <a:t>5500</a:t>
            </a:r>
          </a:p>
          <a:p>
            <a:r>
              <a:rPr lang="en-US" sz="1200" b="1" dirty="0">
                <a:solidFill>
                  <a:srgbClr val="FD8368"/>
                </a:solidFill>
                <a:latin typeface="Arial Narrow" panose="020B0604020202020204" pitchFamily="34" charset="0"/>
                <a:cs typeface="Arial Narrow" panose="020B0604020202020204" pitchFamily="34" charset="0"/>
              </a:rPr>
              <a:t>INNOVATORS IN </a:t>
            </a:r>
          </a:p>
          <a:p>
            <a:r>
              <a:rPr lang="en-US" sz="1200" b="1" dirty="0">
                <a:solidFill>
                  <a:srgbClr val="FD8368"/>
                </a:solidFill>
                <a:latin typeface="Arial Narrow" panose="020B0604020202020204" pitchFamily="34" charset="0"/>
                <a:cs typeface="Arial Narrow" panose="020B0604020202020204" pitchFamily="34" charset="0"/>
              </a:rPr>
              <a:t>OUR ECOSYSTEM</a:t>
            </a:r>
          </a:p>
        </p:txBody>
      </p:sp>
      <p:sp>
        <p:nvSpPr>
          <p:cNvPr id="16" name="TextBox 15">
            <a:extLst>
              <a:ext uri="{FF2B5EF4-FFF2-40B4-BE49-F238E27FC236}">
                <a16:creationId xmlns="" xmlns:a16="http://schemas.microsoft.com/office/drawing/2014/main" id="{6C37AADD-C1F0-2744-ABFF-E4BFFAF3120D}"/>
              </a:ext>
            </a:extLst>
          </p:cNvPr>
          <p:cNvSpPr txBox="1"/>
          <p:nvPr/>
        </p:nvSpPr>
        <p:spPr>
          <a:xfrm>
            <a:off x="6969277" y="3761935"/>
            <a:ext cx="4408269" cy="1323439"/>
          </a:xfrm>
          <a:prstGeom prst="rect">
            <a:avLst/>
          </a:prstGeom>
          <a:noFill/>
        </p:spPr>
        <p:txBody>
          <a:bodyPr wrap="square" rtlCol="0">
            <a:spAutoFit/>
          </a:bodyPr>
          <a:lstStyle/>
          <a:p>
            <a:r>
              <a:rPr lang="en-US" sz="7000" b="1" baseline="30000" dirty="0">
                <a:solidFill>
                  <a:srgbClr val="60215C"/>
                </a:solidFill>
                <a:latin typeface="Arial Narrow" panose="020B0604020202020204" pitchFamily="34" charset="0"/>
                <a:cs typeface="Arial Narrow" panose="020B0604020202020204" pitchFamily="34" charset="0"/>
              </a:rPr>
              <a:t>$</a:t>
            </a:r>
            <a:r>
              <a:rPr lang="en-US" sz="8000" b="1" dirty="0" smtClean="0">
                <a:solidFill>
                  <a:srgbClr val="60215C"/>
                </a:solidFill>
                <a:latin typeface="Arial Narrow" panose="020B0604020202020204" pitchFamily="34" charset="0"/>
                <a:cs typeface="Arial Narrow" panose="020B0604020202020204" pitchFamily="34" charset="0"/>
              </a:rPr>
              <a:t>179.6M</a:t>
            </a:r>
            <a:endParaRPr lang="en-US" sz="8000" b="1" dirty="0">
              <a:solidFill>
                <a:srgbClr val="60215C"/>
              </a:solidFill>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 xmlns:a16="http://schemas.microsoft.com/office/drawing/2014/main" id="{1FB04F37-1F91-C44E-898D-D759D77D2AFD}"/>
              </a:ext>
            </a:extLst>
          </p:cNvPr>
          <p:cNvSpPr txBox="1"/>
          <p:nvPr/>
        </p:nvSpPr>
        <p:spPr>
          <a:xfrm>
            <a:off x="7566140" y="4770145"/>
            <a:ext cx="2932981" cy="430887"/>
          </a:xfrm>
          <a:prstGeom prst="rect">
            <a:avLst/>
          </a:prstGeom>
          <a:noFill/>
        </p:spPr>
        <p:txBody>
          <a:bodyPr wrap="square" rtlCol="0">
            <a:spAutoFit/>
          </a:bodyPr>
          <a:lstStyle/>
          <a:p>
            <a:r>
              <a:rPr lang="en-US" sz="2200" b="1" dirty="0">
                <a:solidFill>
                  <a:srgbClr val="51224F"/>
                </a:solidFill>
                <a:latin typeface="Arial Narrow" panose="020B0604020202020204" pitchFamily="34" charset="0"/>
                <a:cs typeface="Arial Narrow" panose="020B0604020202020204" pitchFamily="34" charset="0"/>
              </a:rPr>
              <a:t>committed and spent</a:t>
            </a:r>
          </a:p>
        </p:txBody>
      </p:sp>
      <p:sp>
        <p:nvSpPr>
          <p:cNvPr id="18" name="TextBox 17">
            <a:extLst>
              <a:ext uri="{FF2B5EF4-FFF2-40B4-BE49-F238E27FC236}">
                <a16:creationId xmlns="" xmlns:a16="http://schemas.microsoft.com/office/drawing/2014/main" id="{20A2E49C-DBC5-B24B-A398-E7A813E8AC8E}"/>
              </a:ext>
            </a:extLst>
          </p:cNvPr>
          <p:cNvSpPr txBox="1"/>
          <p:nvPr/>
        </p:nvSpPr>
        <p:spPr>
          <a:xfrm>
            <a:off x="4433623" y="5393673"/>
            <a:ext cx="6237808" cy="615553"/>
          </a:xfrm>
          <a:prstGeom prst="rect">
            <a:avLst/>
          </a:prstGeom>
          <a:noFill/>
        </p:spPr>
        <p:txBody>
          <a:bodyPr wrap="square" rtlCol="0">
            <a:spAutoFit/>
          </a:bodyPr>
          <a:lstStyle/>
          <a:p>
            <a:pPr>
              <a:spcBef>
                <a:spcPts val="600"/>
              </a:spcBef>
            </a:pPr>
            <a:r>
              <a:rPr lang="en-US" sz="3400" b="1" dirty="0" smtClean="0">
                <a:solidFill>
                  <a:srgbClr val="F7A618"/>
                </a:solidFill>
                <a:latin typeface="Arial" panose="020B0604020202020204" pitchFamily="34" charset="0"/>
                <a:cs typeface="Arial" panose="020B0604020202020204" pitchFamily="34" charset="0"/>
              </a:rPr>
              <a:t>New </a:t>
            </a:r>
            <a:r>
              <a:rPr lang="en-US" sz="3400" b="1" dirty="0">
                <a:solidFill>
                  <a:srgbClr val="F7A618"/>
                </a:solidFill>
                <a:latin typeface="Arial" panose="020B0604020202020204" pitchFamily="34" charset="0"/>
                <a:cs typeface="Arial" panose="020B0604020202020204" pitchFamily="34" charset="0"/>
              </a:rPr>
              <a:t>u</a:t>
            </a:r>
            <a:r>
              <a:rPr lang="en-US" sz="3400" b="1" dirty="0" smtClean="0">
                <a:solidFill>
                  <a:srgbClr val="F7A618"/>
                </a:solidFill>
                <a:latin typeface="Arial" panose="020B0604020202020204" pitchFamily="34" charset="0"/>
                <a:cs typeface="Arial" panose="020B0604020202020204" pitchFamily="34" charset="0"/>
              </a:rPr>
              <a:t>pcoming challenges</a:t>
            </a:r>
            <a:endParaRPr lang="en-US" sz="3400" b="1" dirty="0">
              <a:solidFill>
                <a:srgbClr val="F7A618"/>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 xmlns:a16="http://schemas.microsoft.com/office/drawing/2014/main" id="{4C2A6620-2F5D-8E4F-886F-3E5ED322B4B3}"/>
              </a:ext>
            </a:extLst>
          </p:cNvPr>
          <p:cNvPicPr>
            <a:picLocks noChangeAspect="1"/>
          </p:cNvPicPr>
          <p:nvPr/>
        </p:nvPicPr>
        <p:blipFill>
          <a:blip r:embed="rId3"/>
          <a:stretch>
            <a:fillRect/>
          </a:stretch>
        </p:blipFill>
        <p:spPr>
          <a:xfrm>
            <a:off x="762334" y="2546858"/>
            <a:ext cx="2921000" cy="3060700"/>
          </a:xfrm>
          <a:prstGeom prst="rect">
            <a:avLst/>
          </a:prstGeom>
        </p:spPr>
      </p:pic>
      <p:cxnSp>
        <p:nvCxnSpPr>
          <p:cNvPr id="23" name="Straight Connector 22">
            <a:extLst>
              <a:ext uri="{FF2B5EF4-FFF2-40B4-BE49-F238E27FC236}">
                <a16:creationId xmlns="" xmlns:a16="http://schemas.microsoft.com/office/drawing/2014/main" id="{585E9ACB-13A7-8043-9475-49E57D655A1B}"/>
              </a:ext>
            </a:extLst>
          </p:cNvPr>
          <p:cNvCxnSpPr>
            <a:cxnSpLocks/>
          </p:cNvCxnSpPr>
          <p:nvPr/>
        </p:nvCxnSpPr>
        <p:spPr>
          <a:xfrm>
            <a:off x="5523191" y="2150265"/>
            <a:ext cx="0" cy="1420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0BFB0047-19BD-2742-8A63-BF8559CC9A0F}"/>
              </a:ext>
            </a:extLst>
          </p:cNvPr>
          <p:cNvCxnSpPr>
            <a:cxnSpLocks/>
          </p:cNvCxnSpPr>
          <p:nvPr/>
        </p:nvCxnSpPr>
        <p:spPr>
          <a:xfrm>
            <a:off x="3856850" y="2158875"/>
            <a:ext cx="0" cy="3820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CF957E94-0D7C-A946-9322-4CC8F2E0CF3F}"/>
              </a:ext>
            </a:extLst>
          </p:cNvPr>
          <p:cNvCxnSpPr/>
          <p:nvPr/>
        </p:nvCxnSpPr>
        <p:spPr>
          <a:xfrm>
            <a:off x="4257628" y="3761935"/>
            <a:ext cx="63904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AC2013FE-88DE-F240-ACAE-DF1C25578769}"/>
              </a:ext>
            </a:extLst>
          </p:cNvPr>
          <p:cNvCxnSpPr/>
          <p:nvPr/>
        </p:nvCxnSpPr>
        <p:spPr>
          <a:xfrm>
            <a:off x="9173300" y="2192337"/>
            <a:ext cx="0" cy="1420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2194870-52D3-5B47-9A1F-3896D8C55CD9}"/>
              </a:ext>
            </a:extLst>
          </p:cNvPr>
          <p:cNvCxnSpPr>
            <a:cxnSpLocks/>
          </p:cNvCxnSpPr>
          <p:nvPr/>
        </p:nvCxnSpPr>
        <p:spPr>
          <a:xfrm>
            <a:off x="6890190" y="3849414"/>
            <a:ext cx="0" cy="1420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A4867083-1D04-D640-B0EC-87DACD2CC3D7}"/>
              </a:ext>
            </a:extLst>
          </p:cNvPr>
          <p:cNvCxnSpPr>
            <a:cxnSpLocks/>
          </p:cNvCxnSpPr>
          <p:nvPr/>
        </p:nvCxnSpPr>
        <p:spPr>
          <a:xfrm>
            <a:off x="4257628" y="5355711"/>
            <a:ext cx="6600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D73B507D-3712-5547-A7C3-445E3D88CC5E}"/>
              </a:ext>
            </a:extLst>
          </p:cNvPr>
          <p:cNvSpPr txBox="1"/>
          <p:nvPr/>
        </p:nvSpPr>
        <p:spPr>
          <a:xfrm>
            <a:off x="1235254" y="2783254"/>
            <a:ext cx="2008865" cy="1575688"/>
          </a:xfrm>
          <a:prstGeom prst="rect">
            <a:avLst/>
          </a:prstGeom>
          <a:noFill/>
        </p:spPr>
        <p:txBody>
          <a:bodyPr wrap="square" rtlCol="0">
            <a:spAutoFit/>
          </a:bodyPr>
          <a:lstStyle/>
          <a:p>
            <a:pPr algn="ctr">
              <a:lnSpc>
                <a:spcPts val="4500"/>
              </a:lnSpc>
            </a:pPr>
            <a:r>
              <a:rPr lang="en-US" sz="2800" b="1" dirty="0">
                <a:solidFill>
                  <a:schemeClr val="bg1"/>
                </a:solidFill>
                <a:latin typeface="Arial Narrow" panose="020B0604020202020204" pitchFamily="34" charset="0"/>
                <a:cs typeface="Arial Narrow" panose="020B0604020202020204" pitchFamily="34" charset="0"/>
              </a:rPr>
              <a:t>More than</a:t>
            </a:r>
          </a:p>
          <a:p>
            <a:pPr algn="ctr">
              <a:lnSpc>
                <a:spcPts val="5500"/>
              </a:lnSpc>
            </a:pPr>
            <a:r>
              <a:rPr lang="en-US" sz="6000" b="1" dirty="0" smtClean="0">
                <a:solidFill>
                  <a:schemeClr val="bg1"/>
                </a:solidFill>
                <a:latin typeface="Arial Narrow" panose="020B0604020202020204" pitchFamily="34" charset="0"/>
                <a:cs typeface="Arial Narrow" panose="020B0604020202020204" pitchFamily="34" charset="0"/>
              </a:rPr>
              <a:t>506</a:t>
            </a:r>
            <a:endParaRPr lang="en-US" sz="6000" b="1" dirty="0">
              <a:solidFill>
                <a:schemeClr val="bg1"/>
              </a:solidFill>
              <a:latin typeface="Arial Narrow" panose="020B0604020202020204" pitchFamily="34" charset="0"/>
              <a:cs typeface="Arial Narrow" panose="020B0604020202020204" pitchFamily="34" charset="0"/>
            </a:endParaRPr>
          </a:p>
          <a:p>
            <a:pPr algn="ctr">
              <a:lnSpc>
                <a:spcPts val="1500"/>
              </a:lnSpc>
            </a:pPr>
            <a:r>
              <a:rPr lang="en-US" sz="2000" b="1" dirty="0">
                <a:solidFill>
                  <a:schemeClr val="bg1"/>
                </a:solidFill>
                <a:latin typeface="Arial Narrow" panose="020B0604020202020204" pitchFamily="34" charset="0"/>
                <a:cs typeface="Arial Narrow" panose="020B0604020202020204" pitchFamily="34" charset="0"/>
              </a:rPr>
              <a:t>Innovators funded</a:t>
            </a:r>
          </a:p>
        </p:txBody>
      </p:sp>
      <p:pic>
        <p:nvPicPr>
          <p:cNvPr id="43" name="Picture 42" descr="Chart, bubble chart&#10;&#10;Description automatically generated">
            <a:extLst>
              <a:ext uri="{FF2B5EF4-FFF2-40B4-BE49-F238E27FC236}">
                <a16:creationId xmlns="" xmlns:a16="http://schemas.microsoft.com/office/drawing/2014/main" id="{AF7B8ED8-565E-4D4D-9970-346DA6F30225}"/>
              </a:ext>
            </a:extLst>
          </p:cNvPr>
          <p:cNvPicPr>
            <a:picLocks noChangeAspect="1"/>
          </p:cNvPicPr>
          <p:nvPr/>
        </p:nvPicPr>
        <p:blipFill>
          <a:blip r:embed="rId4"/>
          <a:stretch>
            <a:fillRect/>
          </a:stretch>
        </p:blipFill>
        <p:spPr>
          <a:xfrm>
            <a:off x="4202551" y="3923238"/>
            <a:ext cx="1308100" cy="1308100"/>
          </a:xfrm>
          <a:prstGeom prst="rect">
            <a:avLst/>
          </a:prstGeom>
        </p:spPr>
      </p:pic>
      <p:pic>
        <p:nvPicPr>
          <p:cNvPr id="44" name="Picture 43">
            <a:extLst>
              <a:ext uri="{FF2B5EF4-FFF2-40B4-BE49-F238E27FC236}">
                <a16:creationId xmlns="" xmlns:a16="http://schemas.microsoft.com/office/drawing/2014/main" id="{A850FBA5-DECA-8B44-B99A-837713F5C44C}"/>
              </a:ext>
            </a:extLst>
          </p:cNvPr>
          <p:cNvPicPr>
            <a:picLocks noChangeAspect="1"/>
          </p:cNvPicPr>
          <p:nvPr/>
        </p:nvPicPr>
        <p:blipFill>
          <a:blip r:embed="rId5"/>
          <a:stretch>
            <a:fillRect/>
          </a:stretch>
        </p:blipFill>
        <p:spPr>
          <a:xfrm>
            <a:off x="7824798" y="2550467"/>
            <a:ext cx="940538" cy="940538"/>
          </a:xfrm>
          <a:prstGeom prst="rect">
            <a:avLst/>
          </a:prstGeom>
        </p:spPr>
      </p:pic>
    </p:spTree>
    <p:extLst>
      <p:ext uri="{BB962C8B-B14F-4D97-AF65-F5344CB8AC3E}">
        <p14:creationId xmlns:p14="http://schemas.microsoft.com/office/powerpoint/2010/main" val="305890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E96B877-FB37-E54E-A978-3607EAE235F3}"/>
              </a:ext>
            </a:extLst>
          </p:cNvPr>
          <p:cNvSpPr>
            <a:spLocks noGrp="1"/>
          </p:cNvSpPr>
          <p:nvPr>
            <p:ph type="sldNum" sz="quarter" idx="12"/>
          </p:nvPr>
        </p:nvSpPr>
        <p:spPr/>
        <p:txBody>
          <a:bodyPr/>
          <a:lstStyle/>
          <a:p>
            <a:fld id="{FA4CBF3E-885C-C74D-B04D-9A899A49A54F}" type="slidenum">
              <a:rPr lang="en-US" smtClean="0"/>
              <a:pPr/>
              <a:t>6</a:t>
            </a:fld>
            <a:endParaRPr lang="en-US" dirty="0">
              <a:solidFill>
                <a:srgbClr val="51224F"/>
              </a:solidFill>
            </a:endParaRPr>
          </a:p>
        </p:txBody>
      </p:sp>
      <p:sp>
        <p:nvSpPr>
          <p:cNvPr id="4" name="Text Placeholder 3">
            <a:extLst>
              <a:ext uri="{FF2B5EF4-FFF2-40B4-BE49-F238E27FC236}">
                <a16:creationId xmlns="" xmlns:a16="http://schemas.microsoft.com/office/drawing/2014/main" id="{7D0EA04C-3271-1543-A8F0-FD2F491BDF27}"/>
              </a:ext>
            </a:extLst>
          </p:cNvPr>
          <p:cNvSpPr>
            <a:spLocks noGrp="1"/>
          </p:cNvSpPr>
          <p:nvPr>
            <p:ph type="body" sz="quarter" idx="13"/>
          </p:nvPr>
        </p:nvSpPr>
        <p:spPr>
          <a:xfrm>
            <a:off x="758790" y="1909483"/>
            <a:ext cx="6816725" cy="537881"/>
          </a:xfrm>
        </p:spPr>
        <p:txBody>
          <a:bodyPr/>
          <a:lstStyle/>
          <a:p>
            <a:r>
              <a:rPr lang="en-US" dirty="0"/>
              <a:t>How IDEaS Delivers</a:t>
            </a:r>
          </a:p>
          <a:p>
            <a:endParaRPr lang="en-US" dirty="0"/>
          </a:p>
        </p:txBody>
      </p:sp>
      <p:sp>
        <p:nvSpPr>
          <p:cNvPr id="5" name="Text Placeholder 4">
            <a:extLst>
              <a:ext uri="{FF2B5EF4-FFF2-40B4-BE49-F238E27FC236}">
                <a16:creationId xmlns="" xmlns:a16="http://schemas.microsoft.com/office/drawing/2014/main" id="{08BB7392-DBF5-4F4A-8255-69619796744D}"/>
              </a:ext>
            </a:extLst>
          </p:cNvPr>
          <p:cNvSpPr>
            <a:spLocks noGrp="1"/>
          </p:cNvSpPr>
          <p:nvPr>
            <p:ph type="body" sz="quarter" idx="14"/>
          </p:nvPr>
        </p:nvSpPr>
        <p:spPr>
          <a:xfrm>
            <a:off x="744502" y="2541588"/>
            <a:ext cx="4127044" cy="3428906"/>
          </a:xfrm>
        </p:spPr>
        <p:txBody>
          <a:bodyPr/>
          <a:lstStyle/>
          <a:p>
            <a:r>
              <a:rPr lang="en-US" dirty="0"/>
              <a:t>IDEaS is intended to help foster solutions at any stage of development that have potential </a:t>
            </a:r>
            <a:r>
              <a:rPr lang="en-US" dirty="0" err="1"/>
              <a:t>defence</a:t>
            </a:r>
            <a:r>
              <a:rPr lang="en-US" dirty="0"/>
              <a:t> and security focus and align with DND/CAF priorities.  ​</a:t>
            </a:r>
          </a:p>
          <a:p>
            <a:endParaRPr lang="en-US" dirty="0"/>
          </a:p>
          <a:p>
            <a:r>
              <a:rPr lang="en-US" dirty="0"/>
              <a:t>From early research and development to prototyping and testing your concepts, we help advance your technology. </a:t>
            </a:r>
          </a:p>
          <a:p>
            <a:endParaRPr lang="en-US" dirty="0"/>
          </a:p>
        </p:txBody>
      </p:sp>
      <p:pic>
        <p:nvPicPr>
          <p:cNvPr id="7" name="Picture 6">
            <a:extLst>
              <a:ext uri="{FF2B5EF4-FFF2-40B4-BE49-F238E27FC236}">
                <a16:creationId xmlns="" xmlns:a16="http://schemas.microsoft.com/office/drawing/2014/main" id="{5DE65E37-35DF-244C-BED6-A520F62E0473}"/>
              </a:ext>
            </a:extLst>
          </p:cNvPr>
          <p:cNvPicPr>
            <a:picLocks noChangeAspect="1"/>
          </p:cNvPicPr>
          <p:nvPr/>
        </p:nvPicPr>
        <p:blipFill>
          <a:blip r:embed="rId3"/>
          <a:srcRect/>
          <a:stretch/>
        </p:blipFill>
        <p:spPr>
          <a:xfrm>
            <a:off x="5189812" y="1992019"/>
            <a:ext cx="6762750" cy="3606800"/>
          </a:xfrm>
          <a:prstGeom prst="rect">
            <a:avLst/>
          </a:prstGeom>
        </p:spPr>
      </p:pic>
    </p:spTree>
    <p:extLst>
      <p:ext uri="{BB962C8B-B14F-4D97-AF65-F5344CB8AC3E}">
        <p14:creationId xmlns:p14="http://schemas.microsoft.com/office/powerpoint/2010/main" val="273078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ECD3630-A18D-864F-814B-19F87071A179}"/>
              </a:ext>
            </a:extLst>
          </p:cNvPr>
          <p:cNvSpPr>
            <a:spLocks noGrp="1"/>
          </p:cNvSpPr>
          <p:nvPr>
            <p:ph type="sldNum" sz="quarter" idx="12"/>
          </p:nvPr>
        </p:nvSpPr>
        <p:spPr/>
        <p:txBody>
          <a:bodyPr/>
          <a:lstStyle/>
          <a:p>
            <a:fld id="{FA4CBF3E-885C-C74D-B04D-9A899A49A54F}" type="slidenum">
              <a:rPr lang="en-US" smtClean="0"/>
              <a:pPr/>
              <a:t>7</a:t>
            </a:fld>
            <a:endParaRPr lang="en-US" dirty="0">
              <a:solidFill>
                <a:srgbClr val="51224F"/>
              </a:solidFill>
            </a:endParaRPr>
          </a:p>
        </p:txBody>
      </p:sp>
      <p:sp>
        <p:nvSpPr>
          <p:cNvPr id="4" name="Text Placeholder 3">
            <a:extLst>
              <a:ext uri="{FF2B5EF4-FFF2-40B4-BE49-F238E27FC236}">
                <a16:creationId xmlns="" xmlns:a16="http://schemas.microsoft.com/office/drawing/2014/main" id="{5E4D6271-BA29-D143-BB92-936FABA1015A}"/>
              </a:ext>
            </a:extLst>
          </p:cNvPr>
          <p:cNvSpPr>
            <a:spLocks noGrp="1"/>
          </p:cNvSpPr>
          <p:nvPr>
            <p:ph type="body" sz="quarter" idx="13"/>
          </p:nvPr>
        </p:nvSpPr>
        <p:spPr>
          <a:xfrm>
            <a:off x="638255" y="1106816"/>
            <a:ext cx="6816725" cy="537881"/>
          </a:xfrm>
        </p:spPr>
        <p:txBody>
          <a:bodyPr/>
          <a:lstStyle/>
          <a:p>
            <a:r>
              <a:rPr lang="en-US" dirty="0"/>
              <a:t>Benefits to you: Funding and Support</a:t>
            </a:r>
          </a:p>
        </p:txBody>
      </p:sp>
      <p:sp>
        <p:nvSpPr>
          <p:cNvPr id="5" name="Text Placeholder 4">
            <a:extLst>
              <a:ext uri="{FF2B5EF4-FFF2-40B4-BE49-F238E27FC236}">
                <a16:creationId xmlns="" xmlns:a16="http://schemas.microsoft.com/office/drawing/2014/main" id="{0733B31F-F352-B944-A25C-F0FB5A684267}"/>
              </a:ext>
            </a:extLst>
          </p:cNvPr>
          <p:cNvSpPr>
            <a:spLocks noGrp="1"/>
          </p:cNvSpPr>
          <p:nvPr>
            <p:ph type="body" sz="quarter" idx="14"/>
          </p:nvPr>
        </p:nvSpPr>
        <p:spPr>
          <a:xfrm>
            <a:off x="496957" y="1719476"/>
            <a:ext cx="9780104" cy="2316743"/>
          </a:xfrm>
        </p:spPr>
        <p:txBody>
          <a:bodyPr/>
          <a:lstStyle/>
          <a:p>
            <a:pPr marL="198000" indent="-198000">
              <a:buClr>
                <a:srgbClr val="51224F"/>
              </a:buClr>
              <a:buFont typeface="Arial" panose="020B0604020202020204" pitchFamily="34" charset="0"/>
              <a:buChar char="•"/>
            </a:pPr>
            <a:r>
              <a:rPr lang="en-US" dirty="0"/>
              <a:t>IDEaS has around $80 million in funding annually to develop, test or build your concepts</a:t>
            </a:r>
          </a:p>
          <a:p>
            <a:pPr marL="198000" indent="-198000">
              <a:buClr>
                <a:srgbClr val="51224F"/>
              </a:buClr>
              <a:buFont typeface="Arial" panose="020B0604020202020204" pitchFamily="34" charset="0"/>
              <a:buChar char="•"/>
            </a:pPr>
            <a:r>
              <a:rPr lang="en-US" dirty="0"/>
              <a:t>Post-IDEaS support: Partnerships with other government funding organizations </a:t>
            </a:r>
            <a:r>
              <a:rPr lang="en-US" dirty="0" smtClean="0"/>
              <a:t>enables </a:t>
            </a:r>
            <a:r>
              <a:rPr lang="en-US" dirty="0"/>
              <a:t>referrals of IDEaS projects</a:t>
            </a:r>
          </a:p>
        </p:txBody>
      </p:sp>
      <p:pic>
        <p:nvPicPr>
          <p:cNvPr id="7" name="Picture 6">
            <a:extLst>
              <a:ext uri="{FF2B5EF4-FFF2-40B4-BE49-F238E27FC236}">
                <a16:creationId xmlns="" xmlns:a16="http://schemas.microsoft.com/office/drawing/2014/main" id="{B4F8EE30-E6E2-AC49-AA26-6FE2B01F8303}"/>
              </a:ext>
            </a:extLst>
          </p:cNvPr>
          <p:cNvPicPr>
            <a:picLocks noChangeAspect="1"/>
          </p:cNvPicPr>
          <p:nvPr/>
        </p:nvPicPr>
        <p:blipFill>
          <a:blip r:embed="rId3"/>
          <a:srcRect/>
          <a:stretch/>
        </p:blipFill>
        <p:spPr>
          <a:xfrm>
            <a:off x="514166" y="3061855"/>
            <a:ext cx="11677834" cy="3184863"/>
          </a:xfrm>
          <a:prstGeom prst="rect">
            <a:avLst/>
          </a:prstGeom>
        </p:spPr>
      </p:pic>
      <p:sp>
        <p:nvSpPr>
          <p:cNvPr id="6" name="TextBox 5">
            <a:extLst>
              <a:ext uri="{FF2B5EF4-FFF2-40B4-BE49-F238E27FC236}">
                <a16:creationId xmlns="" xmlns:a16="http://schemas.microsoft.com/office/drawing/2014/main" id="{00D5C8C9-0562-E642-A541-B858280FF06F}"/>
              </a:ext>
            </a:extLst>
          </p:cNvPr>
          <p:cNvSpPr txBox="1"/>
          <p:nvPr/>
        </p:nvSpPr>
        <p:spPr>
          <a:xfrm>
            <a:off x="3260101" y="4855105"/>
            <a:ext cx="1485863" cy="896079"/>
          </a:xfrm>
          <a:prstGeom prst="rect">
            <a:avLst/>
          </a:prstGeom>
          <a:noFill/>
        </p:spPr>
        <p:txBody>
          <a:bodyPr wrap="square" rtlCol="0">
            <a:spAutoFit/>
          </a:bodyPr>
          <a:lstStyle/>
          <a:p>
            <a:pPr>
              <a:lnSpc>
                <a:spcPts val="1600"/>
              </a:lnSpc>
            </a:pPr>
            <a:r>
              <a:rPr lang="en-US" sz="1200" dirty="0">
                <a:solidFill>
                  <a:srgbClr val="51224F"/>
                </a:solidFill>
                <a:latin typeface="Arial Narrow" panose="020B0604020202020204" pitchFamily="34" charset="0"/>
                <a:cs typeface="Arial Narrow" panose="020B0604020202020204" pitchFamily="34" charset="0"/>
              </a:rPr>
              <a:t>Phased procurement advances your technology through </a:t>
            </a:r>
            <a:br>
              <a:rPr lang="en-US" sz="1200" dirty="0">
                <a:solidFill>
                  <a:srgbClr val="51224F"/>
                </a:solidFill>
                <a:latin typeface="Arial Narrow" panose="020B0604020202020204" pitchFamily="34" charset="0"/>
                <a:cs typeface="Arial Narrow" panose="020B0604020202020204" pitchFamily="34" charset="0"/>
              </a:rPr>
            </a:br>
            <a:r>
              <a:rPr lang="en-US" sz="1200" dirty="0">
                <a:solidFill>
                  <a:srgbClr val="51224F"/>
                </a:solidFill>
                <a:latin typeface="Arial Narrow" panose="020B0604020202020204" pitchFamily="34" charset="0"/>
                <a:cs typeface="Arial Narrow" panose="020B0604020202020204" pitchFamily="34" charset="0"/>
              </a:rPr>
              <a:t>the innovation pipeline.</a:t>
            </a:r>
          </a:p>
        </p:txBody>
      </p:sp>
      <p:sp>
        <p:nvSpPr>
          <p:cNvPr id="8" name="TextBox 7">
            <a:extLst>
              <a:ext uri="{FF2B5EF4-FFF2-40B4-BE49-F238E27FC236}">
                <a16:creationId xmlns="" xmlns:a16="http://schemas.microsoft.com/office/drawing/2014/main" id="{8DC953D8-01BE-2940-8102-871848660824}"/>
              </a:ext>
            </a:extLst>
          </p:cNvPr>
          <p:cNvSpPr txBox="1"/>
          <p:nvPr/>
        </p:nvSpPr>
        <p:spPr>
          <a:xfrm>
            <a:off x="4941804" y="4855105"/>
            <a:ext cx="1485865" cy="896079"/>
          </a:xfrm>
          <a:prstGeom prst="rect">
            <a:avLst/>
          </a:prstGeom>
          <a:noFill/>
        </p:spPr>
        <p:txBody>
          <a:bodyPr wrap="square" rtlCol="0">
            <a:spAutoFit/>
          </a:bodyPr>
          <a:lstStyle/>
          <a:p>
            <a:pPr>
              <a:lnSpc>
                <a:spcPts val="1600"/>
              </a:lnSpc>
            </a:pPr>
            <a:r>
              <a:rPr lang="en-US" sz="1200" dirty="0">
                <a:solidFill>
                  <a:srgbClr val="51224F"/>
                </a:solidFill>
                <a:latin typeface="Arial Narrow" panose="020B0604020202020204" pitchFamily="34" charset="0"/>
                <a:cs typeface="Arial Narrow" panose="020B0604020202020204" pitchFamily="34" charset="0"/>
              </a:rPr>
              <a:t>Collaborate with academic and private sector partners to build a network of expertise.</a:t>
            </a:r>
          </a:p>
        </p:txBody>
      </p:sp>
      <p:sp>
        <p:nvSpPr>
          <p:cNvPr id="9" name="TextBox 8">
            <a:extLst>
              <a:ext uri="{FF2B5EF4-FFF2-40B4-BE49-F238E27FC236}">
                <a16:creationId xmlns="" xmlns:a16="http://schemas.microsoft.com/office/drawing/2014/main" id="{10FF44A2-38C0-E34E-B1D1-6BE48331BF0C}"/>
              </a:ext>
            </a:extLst>
          </p:cNvPr>
          <p:cNvSpPr txBox="1"/>
          <p:nvPr/>
        </p:nvSpPr>
        <p:spPr>
          <a:xfrm>
            <a:off x="10205278" y="4855105"/>
            <a:ext cx="1704223" cy="896079"/>
          </a:xfrm>
          <a:prstGeom prst="rect">
            <a:avLst/>
          </a:prstGeom>
          <a:noFill/>
        </p:spPr>
        <p:txBody>
          <a:bodyPr wrap="square" rtlCol="0">
            <a:spAutoFit/>
          </a:bodyPr>
          <a:lstStyle/>
          <a:p>
            <a:pPr>
              <a:lnSpc>
                <a:spcPts val="1600"/>
              </a:lnSpc>
            </a:pPr>
            <a:r>
              <a:rPr lang="en-US" sz="1200" dirty="0">
                <a:solidFill>
                  <a:srgbClr val="51224F"/>
                </a:solidFill>
                <a:latin typeface="Arial Narrow" panose="020B0604020202020204" pitchFamily="34" charset="0"/>
                <a:cs typeface="Arial Narrow" panose="020B0604020202020204" pitchFamily="34" charset="0"/>
              </a:rPr>
              <a:t>Take your product through the final stage of the innovation journey towards commercialization</a:t>
            </a:r>
          </a:p>
        </p:txBody>
      </p:sp>
      <p:sp>
        <p:nvSpPr>
          <p:cNvPr id="10" name="TextBox 9">
            <a:extLst>
              <a:ext uri="{FF2B5EF4-FFF2-40B4-BE49-F238E27FC236}">
                <a16:creationId xmlns="" xmlns:a16="http://schemas.microsoft.com/office/drawing/2014/main" id="{88950D12-5884-A149-BA65-14FF7DC56E91}"/>
              </a:ext>
            </a:extLst>
          </p:cNvPr>
          <p:cNvSpPr txBox="1"/>
          <p:nvPr/>
        </p:nvSpPr>
        <p:spPr>
          <a:xfrm>
            <a:off x="8305214" y="4855105"/>
            <a:ext cx="1704223" cy="896079"/>
          </a:xfrm>
          <a:prstGeom prst="rect">
            <a:avLst/>
          </a:prstGeom>
          <a:noFill/>
        </p:spPr>
        <p:txBody>
          <a:bodyPr wrap="square" rtlCol="0">
            <a:spAutoFit/>
          </a:bodyPr>
          <a:lstStyle/>
          <a:p>
            <a:pPr>
              <a:lnSpc>
                <a:spcPts val="1600"/>
              </a:lnSpc>
            </a:pPr>
            <a:r>
              <a:rPr lang="en-US" sz="1200" dirty="0">
                <a:solidFill>
                  <a:srgbClr val="51224F"/>
                </a:solidFill>
                <a:latin typeface="Arial Narrow" panose="020B0604020202020204" pitchFamily="34" charset="0"/>
                <a:cs typeface="Arial Narrow" panose="020B0604020202020204" pitchFamily="34" charset="0"/>
              </a:rPr>
              <a:t>Get your product in </a:t>
            </a:r>
            <a:br>
              <a:rPr lang="en-US" sz="1200" dirty="0">
                <a:solidFill>
                  <a:srgbClr val="51224F"/>
                </a:solidFill>
                <a:latin typeface="Arial Narrow" panose="020B0604020202020204" pitchFamily="34" charset="0"/>
                <a:cs typeface="Arial Narrow" panose="020B0604020202020204" pitchFamily="34" charset="0"/>
              </a:rPr>
            </a:br>
            <a:r>
              <a:rPr lang="en-US" sz="1200" dirty="0">
                <a:solidFill>
                  <a:srgbClr val="51224F"/>
                </a:solidFill>
                <a:latin typeface="Arial Narrow" panose="020B0604020202020204" pitchFamily="34" charset="0"/>
                <a:cs typeface="Arial Narrow" panose="020B0604020202020204" pitchFamily="34" charset="0"/>
              </a:rPr>
              <a:t>front of national </a:t>
            </a:r>
            <a:r>
              <a:rPr lang="en-US" sz="1200" dirty="0" err="1">
                <a:solidFill>
                  <a:srgbClr val="51224F"/>
                </a:solidFill>
                <a:latin typeface="Arial Narrow" panose="020B0604020202020204" pitchFamily="34" charset="0"/>
                <a:cs typeface="Arial Narrow" panose="020B0604020202020204" pitchFamily="34" charset="0"/>
              </a:rPr>
              <a:t>defence</a:t>
            </a:r>
            <a:r>
              <a:rPr lang="en-US" sz="1200" dirty="0">
                <a:solidFill>
                  <a:srgbClr val="51224F"/>
                </a:solidFill>
                <a:latin typeface="Arial Narrow" panose="020B0604020202020204" pitchFamily="34" charset="0"/>
                <a:cs typeface="Arial Narrow" panose="020B0604020202020204" pitchFamily="34" charset="0"/>
              </a:rPr>
              <a:t> experts and demonstrate its capabilities. </a:t>
            </a:r>
          </a:p>
        </p:txBody>
      </p:sp>
      <p:sp>
        <p:nvSpPr>
          <p:cNvPr id="11" name="TextBox 10">
            <a:extLst>
              <a:ext uri="{FF2B5EF4-FFF2-40B4-BE49-F238E27FC236}">
                <a16:creationId xmlns="" xmlns:a16="http://schemas.microsoft.com/office/drawing/2014/main" id="{F0BC4A50-5DC4-EB48-BFB4-9ADBACDD9F03}"/>
              </a:ext>
            </a:extLst>
          </p:cNvPr>
          <p:cNvSpPr txBox="1"/>
          <p:nvPr/>
        </p:nvSpPr>
        <p:spPr>
          <a:xfrm>
            <a:off x="6623509" y="4855105"/>
            <a:ext cx="1485865" cy="690895"/>
          </a:xfrm>
          <a:prstGeom prst="rect">
            <a:avLst/>
          </a:prstGeom>
          <a:noFill/>
        </p:spPr>
        <p:txBody>
          <a:bodyPr wrap="square" rtlCol="0">
            <a:spAutoFit/>
          </a:bodyPr>
          <a:lstStyle/>
          <a:p>
            <a:pPr>
              <a:lnSpc>
                <a:spcPts val="1600"/>
              </a:lnSpc>
            </a:pPr>
            <a:r>
              <a:rPr lang="en-US" sz="1200" dirty="0">
                <a:solidFill>
                  <a:srgbClr val="51224F"/>
                </a:solidFill>
                <a:latin typeface="Arial Narrow" panose="020B0604020202020204" pitchFamily="34" charset="0"/>
                <a:cs typeface="Arial Narrow" panose="020B0604020202020204" pitchFamily="34" charset="0"/>
              </a:rPr>
              <a:t>Compete against your peers for prizes while building your network.</a:t>
            </a:r>
          </a:p>
        </p:txBody>
      </p:sp>
    </p:spTree>
    <p:extLst>
      <p:ext uri="{BB962C8B-B14F-4D97-AF65-F5344CB8AC3E}">
        <p14:creationId xmlns:p14="http://schemas.microsoft.com/office/powerpoint/2010/main" val="77137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D8AE6A1-597B-364F-9D5E-B5B09E864545}"/>
              </a:ext>
            </a:extLst>
          </p:cNvPr>
          <p:cNvSpPr>
            <a:spLocks noGrp="1"/>
          </p:cNvSpPr>
          <p:nvPr>
            <p:ph type="sldNum" sz="quarter" idx="12"/>
          </p:nvPr>
        </p:nvSpPr>
        <p:spPr/>
        <p:txBody>
          <a:bodyPr/>
          <a:lstStyle/>
          <a:p>
            <a:fld id="{FA4CBF3E-885C-C74D-B04D-9A899A49A54F}" type="slidenum">
              <a:rPr lang="en-US" smtClean="0"/>
              <a:pPr/>
              <a:t>8</a:t>
            </a:fld>
            <a:endParaRPr lang="en-US" dirty="0">
              <a:solidFill>
                <a:srgbClr val="51224F"/>
              </a:solidFill>
            </a:endParaRPr>
          </a:p>
        </p:txBody>
      </p:sp>
      <p:sp>
        <p:nvSpPr>
          <p:cNvPr id="4" name="Text Placeholder 3">
            <a:extLst>
              <a:ext uri="{FF2B5EF4-FFF2-40B4-BE49-F238E27FC236}">
                <a16:creationId xmlns="" xmlns:a16="http://schemas.microsoft.com/office/drawing/2014/main" id="{6BA57CD3-131E-2B45-8BEA-08FDBC047FB6}"/>
              </a:ext>
            </a:extLst>
          </p:cNvPr>
          <p:cNvSpPr>
            <a:spLocks noGrp="1"/>
          </p:cNvSpPr>
          <p:nvPr>
            <p:ph type="body" sz="quarter" idx="13"/>
          </p:nvPr>
        </p:nvSpPr>
        <p:spPr>
          <a:xfrm>
            <a:off x="529227" y="1450436"/>
            <a:ext cx="5337735" cy="1085965"/>
          </a:xfrm>
        </p:spPr>
        <p:txBody>
          <a:bodyPr/>
          <a:lstStyle/>
          <a:p>
            <a:r>
              <a:rPr lang="en-US" dirty="0"/>
              <a:t>Pushing Technology Forward: Cyber Attribution</a:t>
            </a:r>
          </a:p>
        </p:txBody>
      </p:sp>
      <p:sp>
        <p:nvSpPr>
          <p:cNvPr id="5" name="Text Placeholder 4">
            <a:extLst>
              <a:ext uri="{FF2B5EF4-FFF2-40B4-BE49-F238E27FC236}">
                <a16:creationId xmlns="" xmlns:a16="http://schemas.microsoft.com/office/drawing/2014/main" id="{1812D851-88ED-2947-8EB1-17A9FB79F1EF}"/>
              </a:ext>
            </a:extLst>
          </p:cNvPr>
          <p:cNvSpPr>
            <a:spLocks noGrp="1"/>
          </p:cNvSpPr>
          <p:nvPr>
            <p:ph type="body" sz="quarter" idx="14"/>
          </p:nvPr>
        </p:nvSpPr>
        <p:spPr>
          <a:xfrm>
            <a:off x="529227" y="2620412"/>
            <a:ext cx="4861931" cy="3735938"/>
          </a:xfrm>
        </p:spPr>
        <p:txBody>
          <a:bodyPr/>
          <a:lstStyle/>
          <a:p>
            <a:r>
              <a:rPr lang="en-US" b="1" dirty="0"/>
              <a:t>Attributing Cyber Threats:</a:t>
            </a:r>
          </a:p>
          <a:p>
            <a:r>
              <a:rPr lang="en-US" dirty="0"/>
              <a:t>DND launched a challenge using Competitive Projects to find innovative approaches to access, interpret, and compare all available evidence (e.g. technical, all-source intelligence) on how current cyberspace activities get attributed.</a:t>
            </a:r>
          </a:p>
          <a:p>
            <a:pPr marL="114300" indent="-198000">
              <a:buClr>
                <a:srgbClr val="51224F"/>
              </a:buClr>
              <a:buFont typeface="Arial" panose="020B0604020202020204" pitchFamily="34" charset="0"/>
              <a:buChar char="•"/>
            </a:pPr>
            <a:r>
              <a:rPr lang="en-US" dirty="0"/>
              <a:t>7 Innovators awarded Component 1a Funding</a:t>
            </a:r>
          </a:p>
          <a:p>
            <a:pPr marL="114300" indent="-198000">
              <a:buClr>
                <a:srgbClr val="51224F"/>
              </a:buClr>
              <a:buFont typeface="Arial" panose="020B0604020202020204" pitchFamily="34" charset="0"/>
              <a:buChar char="•"/>
            </a:pPr>
            <a:r>
              <a:rPr lang="en-US" dirty="0"/>
              <a:t>1 Innovator awarded Component 1b Funding</a:t>
            </a:r>
          </a:p>
          <a:p>
            <a:pPr marL="114300" indent="-198000">
              <a:buClr>
                <a:srgbClr val="51224F"/>
              </a:buClr>
              <a:buFont typeface="Arial" panose="020B0604020202020204" pitchFamily="34" charset="0"/>
              <a:buChar char="•"/>
            </a:pPr>
            <a:r>
              <a:rPr lang="en-US" dirty="0"/>
              <a:t>1 Innovator selected for funded Test Drive</a:t>
            </a:r>
          </a:p>
          <a:p>
            <a:endParaRPr lang="en-US" dirty="0"/>
          </a:p>
        </p:txBody>
      </p:sp>
      <p:pic>
        <p:nvPicPr>
          <p:cNvPr id="12" name="Picture 11">
            <a:extLst>
              <a:ext uri="{FF2B5EF4-FFF2-40B4-BE49-F238E27FC236}">
                <a16:creationId xmlns="" xmlns:a16="http://schemas.microsoft.com/office/drawing/2014/main" id="{A79EC1EA-6663-B547-86B8-CF895E750DE8}"/>
              </a:ext>
            </a:extLst>
          </p:cNvPr>
          <p:cNvPicPr>
            <a:picLocks noChangeAspect="1"/>
          </p:cNvPicPr>
          <p:nvPr/>
        </p:nvPicPr>
        <p:blipFill>
          <a:blip r:embed="rId3"/>
          <a:srcRect/>
          <a:stretch/>
        </p:blipFill>
        <p:spPr>
          <a:xfrm>
            <a:off x="5565130" y="2159180"/>
            <a:ext cx="6241219" cy="3924119"/>
          </a:xfrm>
          <a:prstGeom prst="rect">
            <a:avLst/>
          </a:prstGeom>
        </p:spPr>
      </p:pic>
    </p:spTree>
    <p:extLst>
      <p:ext uri="{BB962C8B-B14F-4D97-AF65-F5344CB8AC3E}">
        <p14:creationId xmlns:p14="http://schemas.microsoft.com/office/powerpoint/2010/main" val="356337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D76AF00-06CD-8442-99C9-E2F8973FFE80}"/>
              </a:ext>
            </a:extLst>
          </p:cNvPr>
          <p:cNvSpPr>
            <a:spLocks noGrp="1"/>
          </p:cNvSpPr>
          <p:nvPr>
            <p:ph type="sldNum" sz="quarter" idx="12"/>
          </p:nvPr>
        </p:nvSpPr>
        <p:spPr/>
        <p:txBody>
          <a:bodyPr/>
          <a:lstStyle/>
          <a:p>
            <a:fld id="{FA4CBF3E-885C-C74D-B04D-9A899A49A54F}" type="slidenum">
              <a:rPr lang="en-US" smtClean="0"/>
              <a:pPr/>
              <a:t>9</a:t>
            </a:fld>
            <a:endParaRPr lang="en-US" dirty="0">
              <a:solidFill>
                <a:srgbClr val="51224F"/>
              </a:solidFill>
            </a:endParaRPr>
          </a:p>
        </p:txBody>
      </p:sp>
      <p:sp>
        <p:nvSpPr>
          <p:cNvPr id="4" name="Text Placeholder 3">
            <a:extLst>
              <a:ext uri="{FF2B5EF4-FFF2-40B4-BE49-F238E27FC236}">
                <a16:creationId xmlns="" xmlns:a16="http://schemas.microsoft.com/office/drawing/2014/main" id="{B62E9A8D-971C-B346-BC21-F7C052111C50}"/>
              </a:ext>
            </a:extLst>
          </p:cNvPr>
          <p:cNvSpPr>
            <a:spLocks noGrp="1"/>
          </p:cNvSpPr>
          <p:nvPr>
            <p:ph type="body" sz="quarter" idx="13"/>
          </p:nvPr>
        </p:nvSpPr>
        <p:spPr>
          <a:xfrm>
            <a:off x="806087" y="1909483"/>
            <a:ext cx="6816725" cy="537881"/>
          </a:xfrm>
        </p:spPr>
        <p:txBody>
          <a:bodyPr/>
          <a:lstStyle/>
          <a:p>
            <a:r>
              <a:rPr lang="en-US" dirty="0"/>
              <a:t>Pushing Technology Forward: Drones</a:t>
            </a:r>
          </a:p>
        </p:txBody>
      </p:sp>
      <p:sp>
        <p:nvSpPr>
          <p:cNvPr id="5" name="Text Placeholder 4">
            <a:extLst>
              <a:ext uri="{FF2B5EF4-FFF2-40B4-BE49-F238E27FC236}">
                <a16:creationId xmlns="" xmlns:a16="http://schemas.microsoft.com/office/drawing/2014/main" id="{55579E9E-42E2-A149-B26A-37C58E2FA7E5}"/>
              </a:ext>
            </a:extLst>
          </p:cNvPr>
          <p:cNvSpPr>
            <a:spLocks noGrp="1"/>
          </p:cNvSpPr>
          <p:nvPr>
            <p:ph type="body" sz="quarter" idx="14"/>
          </p:nvPr>
        </p:nvSpPr>
        <p:spPr>
          <a:xfrm>
            <a:off x="791799" y="2541588"/>
            <a:ext cx="5352023" cy="3428906"/>
          </a:xfrm>
        </p:spPr>
        <p:txBody>
          <a:bodyPr/>
          <a:lstStyle/>
          <a:p>
            <a:r>
              <a:rPr lang="en-US" b="1" dirty="0"/>
              <a:t>Drone Wars:</a:t>
            </a:r>
          </a:p>
          <a:p>
            <a:r>
              <a:rPr lang="en-US" i="1" dirty="0"/>
              <a:t>Countering Unmanned Aerial Systems Sandbox</a:t>
            </a:r>
          </a:p>
          <a:p>
            <a:r>
              <a:rPr lang="en-US" dirty="0"/>
              <a:t>CAF needs new technologies and approaches to detect and defeat various threats from drones. </a:t>
            </a:r>
          </a:p>
          <a:p>
            <a:endParaRPr lang="en-US" dirty="0"/>
          </a:p>
          <a:p>
            <a:r>
              <a:rPr lang="en-US" dirty="0"/>
              <a:t>This Sandbox gave an opportunity for innovators to test and demonstrate their solutions to potential government and military clients in a real world environment. </a:t>
            </a:r>
          </a:p>
        </p:txBody>
      </p:sp>
      <p:pic>
        <p:nvPicPr>
          <p:cNvPr id="15" name="Picture 14" descr="Diagram&#10;&#10;Description automatically generated">
            <a:extLst>
              <a:ext uri="{FF2B5EF4-FFF2-40B4-BE49-F238E27FC236}">
                <a16:creationId xmlns="" xmlns:a16="http://schemas.microsoft.com/office/drawing/2014/main" id="{35110022-2A83-D64D-B5E5-ED1222677EB3}"/>
              </a:ext>
            </a:extLst>
          </p:cNvPr>
          <p:cNvPicPr>
            <a:picLocks noChangeAspect="1"/>
          </p:cNvPicPr>
          <p:nvPr/>
        </p:nvPicPr>
        <p:blipFill>
          <a:blip r:embed="rId3"/>
          <a:stretch>
            <a:fillRect/>
          </a:stretch>
        </p:blipFill>
        <p:spPr>
          <a:xfrm>
            <a:off x="6096000" y="1265191"/>
            <a:ext cx="7086600" cy="5981700"/>
          </a:xfrm>
          <a:prstGeom prst="rect">
            <a:avLst/>
          </a:prstGeom>
        </p:spPr>
      </p:pic>
    </p:spTree>
    <p:extLst>
      <p:ext uri="{BB962C8B-B14F-4D97-AF65-F5344CB8AC3E}">
        <p14:creationId xmlns:p14="http://schemas.microsoft.com/office/powerpoint/2010/main" val="318827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14043</TotalTime>
  <Words>3329</Words>
  <Application>Microsoft Office PowerPoint</Application>
  <PresentationFormat>Widescreen</PresentationFormat>
  <Paragraphs>362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Tucker</dc:creator>
  <cp:lastModifiedBy>wang.c4</cp:lastModifiedBy>
  <cp:revision>202</cp:revision>
  <dcterms:created xsi:type="dcterms:W3CDTF">2021-03-16T18:22:54Z</dcterms:created>
  <dcterms:modified xsi:type="dcterms:W3CDTF">2021-10-20T12:53:00Z</dcterms:modified>
</cp:coreProperties>
</file>