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62" r:id="rId2"/>
    <p:sldId id="259" r:id="rId3"/>
    <p:sldId id="260" r:id="rId4"/>
    <p:sldId id="261" r:id="rId5"/>
  </p:sldIdLst>
  <p:sldSz cx="9144000" cy="6858000" type="screen4x3"/>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000000"/>
          </p15:clr>
        </p15:guide>
        <p15:guide id="2" pos="216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gFwuN5IvEhKiT6AYHdWCj2vWsxF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460" y="48"/>
      </p:cViewPr>
      <p:guideLst>
        <p:guide orient="horz" pos="2880"/>
        <p:guide pos="2160"/>
      </p:guideLst>
    </p:cSldViewPr>
  </p:slideViewPr>
  <p:notesTextViewPr>
    <p:cViewPr>
      <p:scale>
        <a:sx n="1" d="1"/>
        <a:sy n="1" d="1"/>
      </p:scale>
      <p:origin x="0" y="0"/>
    </p:cViewPr>
  </p:notesTextViewPr>
  <p:sorterViewPr>
    <p:cViewPr>
      <p:scale>
        <a:sx n="100" d="100"/>
        <a:sy n="100" d="100"/>
      </p:scale>
      <p:origin x="0" y="-20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524300" y="514350"/>
            <a:ext cx="60963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9600398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0327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913336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 name="Google Shape;43;p1: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45849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 name="Google Shape;43;p1: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5404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userDrawn="1">
  <p:cSld name="OBJECT">
    <p:spTree>
      <p:nvGrpSpPr>
        <p:cNvPr id="1" name="Shape 13"/>
        <p:cNvGrpSpPr/>
        <p:nvPr/>
      </p:nvGrpSpPr>
      <p:grpSpPr>
        <a:xfrm>
          <a:off x="0" y="0"/>
          <a:ext cx="0" cy="0"/>
          <a:chOff x="0" y="0"/>
          <a:chExt cx="0" cy="0"/>
        </a:xfrm>
      </p:grpSpPr>
      <p:sp>
        <p:nvSpPr>
          <p:cNvPr id="4" name="Title 3"/>
          <p:cNvSpPr>
            <a:spLocks noGrp="1"/>
          </p:cNvSpPr>
          <p:nvPr>
            <p:ph type="title"/>
          </p:nvPr>
        </p:nvSpPr>
        <p:spPr>
          <a:xfrm>
            <a:off x="214604" y="136651"/>
            <a:ext cx="6593231" cy="299720"/>
          </a:xfrm>
        </p:spPr>
        <p:txBody>
          <a:bodyPr/>
          <a:lstStyle/>
          <a:p>
            <a:r>
              <a:rPr lang="en-US" dirty="0"/>
              <a:t>Click to edit Master title style</a:t>
            </a:r>
            <a:endParaRPr lang="en-CA" dirty="0"/>
          </a:p>
        </p:txBody>
      </p:sp>
      <p:sp>
        <p:nvSpPr>
          <p:cNvPr id="10" name="Footer Placeholder 2"/>
          <p:cNvSpPr>
            <a:spLocks noGrp="1"/>
          </p:cNvSpPr>
          <p:nvPr>
            <p:ph type="ftr" sz="quarter" idx="3"/>
          </p:nvPr>
        </p:nvSpPr>
        <p:spPr>
          <a:xfrm>
            <a:off x="457200" y="6424596"/>
            <a:ext cx="6209521" cy="365125"/>
          </a:xfrm>
          <a:prstGeom prst="rect">
            <a:avLst/>
          </a:prstGeom>
        </p:spPr>
        <p:txBody>
          <a:bodyPr vert="horz" lIns="91440" tIns="45720" rIns="91440" bIns="45720" rtlCol="0" anchor="ctr"/>
          <a:lstStyle>
            <a:lvl1pPr algn="l">
              <a:defRPr sz="1800">
                <a:solidFill>
                  <a:schemeClr val="bg1"/>
                </a:solidFill>
              </a:defRPr>
            </a:lvl1pPr>
          </a:lstStyle>
          <a:p>
            <a:r>
              <a:rPr lang="en-CA"/>
              <a:t>IDEaS Sandbox</a:t>
            </a:r>
            <a:endParaRPr lang="en-CA" dirty="0"/>
          </a:p>
        </p:txBody>
      </p:sp>
      <p:sp>
        <p:nvSpPr>
          <p:cNvPr id="11" name="Slide Number Placeholder 3"/>
          <p:cNvSpPr>
            <a:spLocks noGrp="1"/>
          </p:cNvSpPr>
          <p:nvPr>
            <p:ph type="sldNum" sz="quarter" idx="4"/>
          </p:nvPr>
        </p:nvSpPr>
        <p:spPr>
          <a:xfrm>
            <a:off x="6985129" y="6424595"/>
            <a:ext cx="2057400" cy="365125"/>
          </a:xfrm>
          <a:prstGeom prst="rect">
            <a:avLst/>
          </a:prstGeom>
        </p:spPr>
        <p:txBody>
          <a:bodyPr vert="horz" lIns="91440" tIns="45720" rIns="91440" bIns="45720" rtlCol="0" anchor="ctr"/>
          <a:lstStyle>
            <a:lvl1pPr algn="r">
              <a:defRPr sz="1200">
                <a:solidFill>
                  <a:schemeClr val="bg1"/>
                </a:solidFill>
              </a:defRPr>
            </a:lvl1pPr>
          </a:lstStyle>
          <a:p>
            <a:fld id="{98D04B7E-04BC-4B99-BA45-EF748EC9B8F0}"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p:nvPr/>
        </p:nvSpPr>
        <p:spPr>
          <a:xfrm>
            <a:off x="0" y="6356353"/>
            <a:ext cx="9144000" cy="501650"/>
          </a:xfrm>
          <a:custGeom>
            <a:avLst/>
            <a:gdLst/>
            <a:ahLst/>
            <a:cxnLst/>
            <a:rect l="l" t="t" r="r" b="b"/>
            <a:pathLst>
              <a:path w="9144000" h="501650" extrusionOk="0">
                <a:moveTo>
                  <a:pt x="9144000" y="0"/>
                </a:moveTo>
                <a:lnTo>
                  <a:pt x="0" y="0"/>
                </a:lnTo>
                <a:lnTo>
                  <a:pt x="0" y="501649"/>
                </a:lnTo>
                <a:lnTo>
                  <a:pt x="9144000" y="501649"/>
                </a:lnTo>
                <a:lnTo>
                  <a:pt x="9144000" y="0"/>
                </a:lnTo>
                <a:close/>
              </a:path>
            </a:pathLst>
          </a:custGeom>
          <a:solidFill>
            <a:srgbClr val="4E004A"/>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7" name="Google Shape;7;p2"/>
          <p:cNvPicPr preferRelativeResize="0"/>
          <p:nvPr/>
        </p:nvPicPr>
        <p:blipFill rotWithShape="1">
          <a:blip r:embed="rId3">
            <a:alphaModFix/>
          </a:blip>
          <a:srcRect/>
          <a:stretch/>
        </p:blipFill>
        <p:spPr>
          <a:xfrm>
            <a:off x="0" y="0"/>
            <a:ext cx="9144000" cy="1036320"/>
          </a:xfrm>
          <a:prstGeom prst="rect">
            <a:avLst/>
          </a:prstGeom>
          <a:noFill/>
          <a:ln>
            <a:noFill/>
          </a:ln>
        </p:spPr>
      </p:pic>
      <p:sp>
        <p:nvSpPr>
          <p:cNvPr id="8" name="Google Shape;8;p2"/>
          <p:cNvSpPr txBox="1">
            <a:spLocks noGrp="1"/>
          </p:cNvSpPr>
          <p:nvPr>
            <p:ph type="title"/>
          </p:nvPr>
        </p:nvSpPr>
        <p:spPr>
          <a:xfrm>
            <a:off x="457201" y="136651"/>
            <a:ext cx="6350634" cy="299720"/>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9" name="Google Shape;9;p2"/>
          <p:cNvSpPr txBox="1">
            <a:spLocks noGrp="1"/>
          </p:cNvSpPr>
          <p:nvPr>
            <p:ph type="body" idx="1"/>
          </p:nvPr>
        </p:nvSpPr>
        <p:spPr>
          <a:xfrm>
            <a:off x="424543" y="1057907"/>
            <a:ext cx="8229600" cy="276999"/>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dirty="0"/>
          </a:p>
        </p:txBody>
      </p:sp>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930" y="6363693"/>
            <a:ext cx="486932" cy="486932"/>
          </a:xfrm>
          <a:prstGeom prst="rect">
            <a:avLst/>
          </a:prstGeom>
        </p:spPr>
      </p:pic>
      <p:sp>
        <p:nvSpPr>
          <p:cNvPr id="3" name="Footer Placeholder 2"/>
          <p:cNvSpPr>
            <a:spLocks noGrp="1"/>
          </p:cNvSpPr>
          <p:nvPr>
            <p:ph type="ftr" sz="quarter" idx="3"/>
          </p:nvPr>
        </p:nvSpPr>
        <p:spPr>
          <a:xfrm>
            <a:off x="457201" y="6424596"/>
            <a:ext cx="3086100" cy="365125"/>
          </a:xfrm>
          <a:prstGeom prst="rect">
            <a:avLst/>
          </a:prstGeom>
        </p:spPr>
        <p:txBody>
          <a:bodyPr vert="horz" lIns="91440" tIns="45720" rIns="91440" bIns="45720" rtlCol="0" anchor="ctr"/>
          <a:lstStyle>
            <a:lvl1pPr algn="l">
              <a:defRPr sz="1200">
                <a:solidFill>
                  <a:schemeClr val="bg1"/>
                </a:solidFill>
              </a:defRPr>
            </a:lvl1pPr>
          </a:lstStyle>
          <a:p>
            <a:r>
              <a:rPr lang="en-CA" dirty="0"/>
              <a:t>IDEaS Sandbox</a:t>
            </a:r>
          </a:p>
        </p:txBody>
      </p:sp>
      <p:sp>
        <p:nvSpPr>
          <p:cNvPr id="4" name="Slide Number Placeholder 3"/>
          <p:cNvSpPr>
            <a:spLocks noGrp="1"/>
          </p:cNvSpPr>
          <p:nvPr>
            <p:ph type="sldNum" sz="quarter" idx="4"/>
          </p:nvPr>
        </p:nvSpPr>
        <p:spPr>
          <a:xfrm>
            <a:off x="6985129" y="6424595"/>
            <a:ext cx="2057400" cy="365125"/>
          </a:xfrm>
          <a:prstGeom prst="rect">
            <a:avLst/>
          </a:prstGeom>
        </p:spPr>
        <p:txBody>
          <a:bodyPr vert="horz" lIns="91440" tIns="45720" rIns="91440" bIns="45720" rtlCol="0" anchor="ctr"/>
          <a:lstStyle>
            <a:lvl1pPr algn="r">
              <a:defRPr sz="1200">
                <a:solidFill>
                  <a:schemeClr val="bg1"/>
                </a:solidFill>
              </a:defRPr>
            </a:lvl1pPr>
          </a:lstStyle>
          <a:p>
            <a:fld id="{98D04B7E-04BC-4B99-BA45-EF748EC9B8F0}" type="slidenum">
              <a:rPr lang="en-CA" smtClean="0"/>
              <a:pPr/>
              <a:t>‹#›</a:t>
            </a:fld>
            <a:endParaRPr lang="en-CA"/>
          </a:p>
        </p:txBody>
      </p:sp>
    </p:spTree>
  </p:cSld>
  <p:clrMap bg1="lt1" tx1="dk1" bg2="dk2" tx2="lt2" accent1="accent1" accent2="accent2" accent3="accent3" accent4="accent4" accent5="accent5" accent6="accent6" hlink="hlink" folHlink="folHlink"/>
  <p:sldLayoutIdLst>
    <p:sldLayoutId id="2147483649" r:id="rId1"/>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2233268-56F1-6A95-22C8-26DF6B0A8F83}"/>
              </a:ext>
            </a:extLst>
          </p:cNvPr>
          <p:cNvSpPr>
            <a:spLocks noGrp="1"/>
          </p:cNvSpPr>
          <p:nvPr>
            <p:ph type="ftr" sz="quarter" idx="3"/>
          </p:nvPr>
        </p:nvSpPr>
        <p:spPr/>
        <p:txBody>
          <a:bodyPr/>
          <a:lstStyle/>
          <a:p>
            <a:r>
              <a:rPr lang="en-CA" dirty="0"/>
              <a:t>Banc d’essai </a:t>
            </a:r>
            <a:r>
              <a:rPr lang="en-CA" dirty="0" err="1"/>
              <a:t>IDEeS</a:t>
            </a:r>
            <a:r>
              <a:rPr lang="en-CA" dirty="0"/>
              <a:t> CUAS 2026</a:t>
            </a:r>
          </a:p>
        </p:txBody>
      </p:sp>
      <p:sp>
        <p:nvSpPr>
          <p:cNvPr id="4" name="Slide Number Placeholder 3">
            <a:extLst>
              <a:ext uri="{FF2B5EF4-FFF2-40B4-BE49-F238E27FC236}">
                <a16:creationId xmlns:a16="http://schemas.microsoft.com/office/drawing/2014/main" id="{029F0608-0629-0985-4BDB-8783103D2F05}"/>
              </a:ext>
            </a:extLst>
          </p:cNvPr>
          <p:cNvSpPr>
            <a:spLocks noGrp="1"/>
          </p:cNvSpPr>
          <p:nvPr>
            <p:ph type="sldNum" sz="quarter" idx="4"/>
          </p:nvPr>
        </p:nvSpPr>
        <p:spPr/>
        <p:txBody>
          <a:bodyPr/>
          <a:lstStyle/>
          <a:p>
            <a:fld id="{98D04B7E-04BC-4B99-BA45-EF748EC9B8F0}" type="slidenum">
              <a:rPr lang="en-CA" smtClean="0"/>
              <a:pPr/>
              <a:t>1</a:t>
            </a:fld>
            <a:endParaRPr lang="en-CA"/>
          </a:p>
        </p:txBody>
      </p:sp>
      <p:sp>
        <p:nvSpPr>
          <p:cNvPr id="11" name="TextBox 10">
            <a:extLst>
              <a:ext uri="{FF2B5EF4-FFF2-40B4-BE49-F238E27FC236}">
                <a16:creationId xmlns:a16="http://schemas.microsoft.com/office/drawing/2014/main" id="{3A4BA378-CEA3-1B69-9D34-8AD563C1296B}"/>
              </a:ext>
            </a:extLst>
          </p:cNvPr>
          <p:cNvSpPr txBox="1"/>
          <p:nvPr/>
        </p:nvSpPr>
        <p:spPr>
          <a:xfrm>
            <a:off x="457200" y="1355983"/>
            <a:ext cx="8341970" cy="2308324"/>
          </a:xfrm>
          <a:prstGeom prst="rect">
            <a:avLst/>
          </a:prstGeom>
          <a:noFill/>
        </p:spPr>
        <p:txBody>
          <a:bodyPr wrap="square">
            <a:spAutoFit/>
          </a:bodyPr>
          <a:lstStyle/>
          <a:p>
            <a:r>
              <a:rPr lang="fr-FR" sz="1600" b="1" u="sng" dirty="0"/>
              <a:t>Modèle de description d'une entreprise en une page</a:t>
            </a:r>
          </a:p>
          <a:p>
            <a:endParaRPr lang="en-CA" sz="1600" dirty="0"/>
          </a:p>
          <a:p>
            <a:r>
              <a:rPr lang="fr-FR" sz="1600" dirty="0"/>
              <a:t>Chaque entreprise soumet une description d'une page de son entreprise et de sa solution à l'aide de ce modèle PowerPoint. </a:t>
            </a:r>
            <a:r>
              <a:rPr lang="fr-FR" sz="1600" dirty="0" err="1"/>
              <a:t>IDEeS</a:t>
            </a:r>
            <a:r>
              <a:rPr lang="fr-FR" sz="1600" dirty="0"/>
              <a:t> crée ensuite un dossier d'information sur tous les candidats.</a:t>
            </a:r>
          </a:p>
          <a:p>
            <a:endParaRPr lang="fr-FR" sz="1600" dirty="0"/>
          </a:p>
          <a:p>
            <a:pPr marL="285750" indent="-285750">
              <a:buFont typeface="Arial" panose="020B0604020202020204" pitchFamily="34" charset="0"/>
              <a:buChar char="•"/>
            </a:pPr>
            <a:r>
              <a:rPr lang="en-CA" sz="1600" b="1" dirty="0"/>
              <a:t>Instructions </a:t>
            </a:r>
            <a:r>
              <a:rPr lang="en-CA" sz="1600" dirty="0"/>
              <a:t>:	page 2</a:t>
            </a:r>
          </a:p>
          <a:p>
            <a:pPr marL="285750" indent="-285750">
              <a:buFont typeface="Arial" panose="020B0604020202020204" pitchFamily="34" charset="0"/>
              <a:buChar char="•"/>
            </a:pPr>
            <a:r>
              <a:rPr lang="en-CA" sz="1600" b="1" dirty="0"/>
              <a:t>Example </a:t>
            </a:r>
            <a:r>
              <a:rPr lang="en-CA" sz="1600" dirty="0"/>
              <a:t>:	page 3</a:t>
            </a:r>
          </a:p>
          <a:p>
            <a:pPr marL="285750" indent="-285750">
              <a:buFont typeface="Arial" panose="020B0604020202020204" pitchFamily="34" charset="0"/>
              <a:buChar char="•"/>
            </a:pPr>
            <a:r>
              <a:rPr lang="fr-FR" sz="1600" b="1" dirty="0"/>
              <a:t>Modèle </a:t>
            </a:r>
            <a:r>
              <a:rPr lang="en-CA" sz="1600" dirty="0"/>
              <a:t>:	page 4</a:t>
            </a:r>
          </a:p>
        </p:txBody>
      </p:sp>
    </p:spTree>
    <p:extLst>
      <p:ext uri="{BB962C8B-B14F-4D97-AF65-F5344CB8AC3E}">
        <p14:creationId xmlns:p14="http://schemas.microsoft.com/office/powerpoint/2010/main" val="702694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372406" y="940647"/>
            <a:ext cx="8229600" cy="5401479"/>
          </a:xfrm>
        </p:spPr>
        <p:txBody>
          <a:bodyPr/>
          <a:lstStyle/>
          <a:p>
            <a:pPr marL="179388" indent="0"/>
            <a:r>
              <a:rPr lang="fr-FR" sz="1300" b="1" u="sng" dirty="0"/>
              <a:t>Objectif : </a:t>
            </a:r>
            <a:r>
              <a:rPr lang="fr-FR" sz="1300" dirty="0"/>
              <a:t>Afin d'informer les différents publics sur les entreprises et les technologies qui se sont portées candidates à un Environnements protégés, IDEeS utilise un recueil de descriptions d'une page et de photos de toutes les entreprises et de toutes les solutions. Il est important que ces descriptions soient fournies et approuvées par les entreprises pour en garantir l'exactitude. C'est l'occasion pour l'entreprise de communiquer ses messages clés, en utilisant un modèle de présentation commun à toutes les entreprises.</a:t>
            </a:r>
          </a:p>
          <a:p>
            <a:pPr marL="179388" indent="0"/>
            <a:endParaRPr lang="fr-FR" sz="1300" dirty="0"/>
          </a:p>
          <a:p>
            <a:pPr marL="179388" indent="0"/>
            <a:r>
              <a:rPr lang="fr-FR" sz="1300" b="1" u="sng" dirty="0"/>
              <a:t>Instructions :</a:t>
            </a:r>
          </a:p>
          <a:p>
            <a:pPr marL="179388" indent="0"/>
            <a:endParaRPr lang="fr-FR" sz="1300" dirty="0"/>
          </a:p>
          <a:p>
            <a:pPr marL="522288" indent="-342900">
              <a:buFont typeface="+mj-lt"/>
              <a:buAutoNum type="arabicPeriod"/>
            </a:pPr>
            <a:r>
              <a:rPr lang="fr-FR" sz="1300" b="1" dirty="0"/>
              <a:t>Examinez l'exemple de la page 3.</a:t>
            </a:r>
          </a:p>
          <a:p>
            <a:pPr marL="522288" indent="-342900">
              <a:buFont typeface="+mj-lt"/>
              <a:buAutoNum type="arabicPeriod"/>
            </a:pPr>
            <a:r>
              <a:rPr lang="fr-FR" sz="1300" b="1" dirty="0"/>
              <a:t>Complétez le modèle de la page 4 :</a:t>
            </a:r>
          </a:p>
          <a:p>
            <a:pPr marL="979488" lvl="1" indent="-342900">
              <a:buFont typeface="+mj-lt"/>
              <a:buAutoNum type="alphaLcParenR"/>
            </a:pPr>
            <a:r>
              <a:rPr lang="fr-FR" sz="1300" dirty="0">
                <a:solidFill>
                  <a:srgbClr val="FF0000"/>
                </a:solidFill>
              </a:rPr>
              <a:t>Toutes vos informations doivent tenir sur une seule page</a:t>
            </a:r>
            <a:r>
              <a:rPr lang="fr-FR" sz="1300" dirty="0"/>
              <a:t>, même si votre solution comporte plusieurs éléments.</a:t>
            </a:r>
          </a:p>
          <a:p>
            <a:pPr marL="979488" lvl="1" indent="-342900">
              <a:buFont typeface="+mj-lt"/>
              <a:buAutoNum type="alphaLcParenR"/>
            </a:pPr>
            <a:r>
              <a:rPr lang="fr-FR" sz="1300" dirty="0"/>
              <a:t>Si votre entreprise soumet plusieurs candidatures au Environnements protégés, chaque dossier de candidature doit avoir sa propre page.</a:t>
            </a:r>
          </a:p>
          <a:p>
            <a:pPr marL="979488" lvl="1" indent="-342900">
              <a:buFont typeface="+mj-lt"/>
              <a:buAutoNum type="alphaLcParenR"/>
            </a:pPr>
            <a:r>
              <a:rPr lang="fr-FR" sz="1300" dirty="0"/>
              <a:t>Utilisez le modèle tel qu'il est présenté. Les autres mises en page ne seront pas acceptées.</a:t>
            </a:r>
          </a:p>
          <a:p>
            <a:pPr marL="979488" lvl="1" indent="-342900">
              <a:buFont typeface="+mj-lt"/>
              <a:buAutoNum type="alphaLcParenR"/>
            </a:pPr>
            <a:r>
              <a:rPr lang="fr-FR" sz="1300" dirty="0"/>
              <a:t>Ne modifiez pas la police ou la taille de la police. Utilisez Calibri 10.</a:t>
            </a:r>
          </a:p>
          <a:p>
            <a:pPr marL="979488" lvl="1" indent="-342900">
              <a:buFont typeface="+mj-lt"/>
              <a:buAutoNum type="alphaLcParenR"/>
            </a:pPr>
            <a:r>
              <a:rPr lang="fr-FR" sz="1300" dirty="0"/>
              <a:t>Vous pouvez ajuster la hauteur des cases pour la description de l'entreprise, la description de la solution et la zone pour les photos à votre convenance, mais les trois zones doivent être utilisées.</a:t>
            </a:r>
          </a:p>
          <a:p>
            <a:pPr marL="979488" lvl="1" indent="-342900">
              <a:buFont typeface="+mj-lt"/>
              <a:buAutoNum type="alphaLcParenR"/>
            </a:pPr>
            <a:r>
              <a:rPr lang="fr-FR" sz="1300" dirty="0"/>
              <a:t>Vous devez inclure au moins une photographie. Les légendes sont autorisées et encouragées.</a:t>
            </a:r>
          </a:p>
          <a:p>
            <a:pPr marL="979488" lvl="1" indent="-342900">
              <a:buFont typeface="+mj-lt"/>
              <a:buAutoNum type="alphaLcParenR"/>
            </a:pPr>
            <a:r>
              <a:rPr lang="fr-FR" sz="1300" dirty="0"/>
              <a:t>N'intégrez pas de fichiers vidéo ou d'animations.</a:t>
            </a:r>
          </a:p>
          <a:p>
            <a:pPr marL="522288" indent="-342900">
              <a:buFont typeface="+mj-lt"/>
              <a:buAutoNum type="arabicPeriod"/>
            </a:pPr>
            <a:r>
              <a:rPr lang="fr-FR" sz="1300" dirty="0"/>
              <a:t>Soumettez le fichier sous la forme d'un fichier PowerPoint (et non d'un fichier PDF) avec votre dossier de candidature :</a:t>
            </a:r>
          </a:p>
          <a:p>
            <a:pPr marL="979488" lvl="1" indent="-342900">
              <a:buFont typeface="+mj-lt"/>
              <a:buAutoNum type="alphaLcParenR"/>
            </a:pPr>
            <a:r>
              <a:rPr lang="fr-FR" sz="1300" dirty="0"/>
              <a:t>Votre diapositive sera fusionnée avec toutes les autres pour créer un recueil de tous les candidats au Environnements protégés.</a:t>
            </a:r>
          </a:p>
          <a:p>
            <a:pPr marL="979488" lvl="1" indent="-342900">
              <a:buFont typeface="+mj-lt"/>
              <a:buAutoNum type="alphaLcParenR"/>
            </a:pPr>
            <a:r>
              <a:rPr lang="fr-FR" sz="1300" dirty="0"/>
              <a:t>Lors de la fusion, nous validerons et ajusterons éventuellement la mise en forme pour garantir la cohérence.</a:t>
            </a:r>
          </a:p>
          <a:p>
            <a:pPr marL="979488" lvl="1" indent="-342900">
              <a:buFont typeface="+mj-lt"/>
              <a:buAutoNum type="alphaLcParenR"/>
            </a:pPr>
            <a:r>
              <a:rPr lang="fr-FR" sz="1300" dirty="0"/>
              <a:t>Nous ne modifions pas votre texte au cours de ce processus.</a:t>
            </a:r>
            <a:endParaRPr lang="en-CA" sz="1300" dirty="0"/>
          </a:p>
        </p:txBody>
      </p:sp>
      <p:sp>
        <p:nvSpPr>
          <p:cNvPr id="11" name="Slide Number Placeholder 10"/>
          <p:cNvSpPr>
            <a:spLocks noGrp="1"/>
          </p:cNvSpPr>
          <p:nvPr>
            <p:ph type="sldNum" sz="quarter" idx="4"/>
          </p:nvPr>
        </p:nvSpPr>
        <p:spPr/>
        <p:txBody>
          <a:bodyPr/>
          <a:lstStyle/>
          <a:p>
            <a:fld id="{98D04B7E-04BC-4B99-BA45-EF748EC9B8F0}" type="slidenum">
              <a:rPr lang="en-CA" smtClean="0"/>
              <a:pPr/>
              <a:t>2</a:t>
            </a:fld>
            <a:endParaRPr lang="en-CA"/>
          </a:p>
        </p:txBody>
      </p:sp>
      <p:sp>
        <p:nvSpPr>
          <p:cNvPr id="7" name="Title 5"/>
          <p:cNvSpPr>
            <a:spLocks noGrp="1"/>
          </p:cNvSpPr>
          <p:nvPr>
            <p:ph type="title"/>
          </p:nvPr>
        </p:nvSpPr>
        <p:spPr>
          <a:xfrm>
            <a:off x="214604" y="136651"/>
            <a:ext cx="6593231" cy="276999"/>
          </a:xfrm>
        </p:spPr>
        <p:txBody>
          <a:bodyPr/>
          <a:lstStyle/>
          <a:p>
            <a:r>
              <a:rPr lang="en-CA" dirty="0"/>
              <a:t>Instructions</a:t>
            </a:r>
          </a:p>
        </p:txBody>
      </p:sp>
      <p:sp>
        <p:nvSpPr>
          <p:cNvPr id="9" name="Footer Placeholder 2">
            <a:extLst>
              <a:ext uri="{FF2B5EF4-FFF2-40B4-BE49-F238E27FC236}">
                <a16:creationId xmlns:a16="http://schemas.microsoft.com/office/drawing/2014/main" id="{298A1120-8747-4891-B9EF-31941262E576}"/>
              </a:ext>
            </a:extLst>
          </p:cNvPr>
          <p:cNvSpPr>
            <a:spLocks noGrp="1"/>
          </p:cNvSpPr>
          <p:nvPr>
            <p:ph type="ftr" sz="quarter" idx="3"/>
          </p:nvPr>
        </p:nvSpPr>
        <p:spPr>
          <a:xfrm>
            <a:off x="457200" y="6424596"/>
            <a:ext cx="6209521" cy="365125"/>
          </a:xfrm>
        </p:spPr>
        <p:txBody>
          <a:bodyPr/>
          <a:lstStyle/>
          <a:p>
            <a:r>
              <a:rPr lang="en-CA" dirty="0"/>
              <a:t>Banc d’essai </a:t>
            </a:r>
            <a:r>
              <a:rPr lang="en-CA" dirty="0" err="1"/>
              <a:t>IDEeS</a:t>
            </a:r>
            <a:r>
              <a:rPr lang="en-CA" dirty="0"/>
              <a:t> CUAS 2026</a:t>
            </a:r>
          </a:p>
        </p:txBody>
      </p:sp>
    </p:spTree>
    <p:extLst>
      <p:ext uri="{BB962C8B-B14F-4D97-AF65-F5344CB8AC3E}">
        <p14:creationId xmlns:p14="http://schemas.microsoft.com/office/powerpoint/2010/main" val="238656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fld id="{98D04B7E-04BC-4B99-BA45-EF748EC9B8F0}" type="slidenum">
              <a:rPr lang="en-CA" smtClean="0"/>
              <a:pPr/>
              <a:t>3</a:t>
            </a:fld>
            <a:endParaRPr lang="en-CA"/>
          </a:p>
        </p:txBody>
      </p:sp>
      <p:sp>
        <p:nvSpPr>
          <p:cNvPr id="113" name="Google Shape;113;p1"/>
          <p:cNvSpPr txBox="1"/>
          <p:nvPr/>
        </p:nvSpPr>
        <p:spPr>
          <a:xfrm>
            <a:off x="181460" y="1579962"/>
            <a:ext cx="8738920" cy="1169511"/>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fr-FR" sz="1000" b="1" i="0" u="sng" strike="noStrike" cap="none" dirty="0">
                <a:solidFill>
                  <a:schemeClr val="dk1"/>
                </a:solidFill>
                <a:latin typeface="Calibri"/>
                <a:ea typeface="Calibri"/>
                <a:cs typeface="Calibri"/>
                <a:sym typeface="Calibri"/>
              </a:rPr>
              <a:t>Description de l'entreprise : </a:t>
            </a:r>
          </a:p>
          <a:p>
            <a:pPr marL="0" marR="0" lvl="0" indent="0" algn="l" rtl="0">
              <a:lnSpc>
                <a:spcPct val="100000"/>
              </a:lnSpc>
              <a:spcBef>
                <a:spcPts val="0"/>
              </a:spcBef>
              <a:spcAft>
                <a:spcPts val="0"/>
              </a:spcAft>
              <a:buClr>
                <a:srgbClr val="000000"/>
              </a:buClr>
              <a:buSzPts val="1100"/>
              <a:buFont typeface="Arial"/>
              <a:buNone/>
            </a:pPr>
            <a:r>
              <a:rPr lang="fr-FR" sz="1000" i="0" strike="noStrike" cap="none" dirty="0" err="1">
                <a:solidFill>
                  <a:schemeClr val="dk1"/>
                </a:solidFill>
                <a:latin typeface="Calibri"/>
                <a:ea typeface="Calibri"/>
                <a:cs typeface="Calibri"/>
                <a:sym typeface="Calibri"/>
              </a:rPr>
              <a:t>InspecTerra</a:t>
            </a:r>
            <a:r>
              <a:rPr lang="fr-FR" sz="1000" i="0" strike="noStrike" cap="none" dirty="0">
                <a:solidFill>
                  <a:schemeClr val="dk1"/>
                </a:solidFill>
                <a:latin typeface="Calibri"/>
                <a:ea typeface="Calibri"/>
                <a:cs typeface="Calibri"/>
                <a:sym typeface="Calibri"/>
              </a:rPr>
              <a:t> est une petite entreprise issue de l'Université de Waterloo qui fournit des services d'essais non destructifs pour l'évaluation de l'état des infrastructures, telles que les structures en béton armé. Notre objectif est de développer et d'utiliser des technologies innovantes de contrôle et de surveillance non destructifs, tout en soutenant le monde universitaire, la recherche et l'innovation, ainsi que l'industrie. Nous fournissons une expertise de pointe en matière d'inspection et de surveillance de la corrosion, d'évaluation des risques et de gestion du cycle de vie, ainsi que de formation technique. Nos solutions uniques et exclusives de contrôle non destructif réduisent l'impact économique et financier du vieillissement des infrastructures dans un large éventail d'applications, tout en améliorant la sécurité et la durabilité environnementale.</a:t>
            </a:r>
            <a:endParaRPr sz="1000" i="0" strike="noStrike" cap="none" dirty="0">
              <a:solidFill>
                <a:srgbClr val="000000"/>
              </a:solidFill>
              <a:latin typeface="Calibri"/>
              <a:ea typeface="Calibri"/>
              <a:cs typeface="Calibri"/>
              <a:sym typeface="Calibri"/>
            </a:endParaRPr>
          </a:p>
        </p:txBody>
      </p:sp>
      <p:sp>
        <p:nvSpPr>
          <p:cNvPr id="115" name="Google Shape;115;p1"/>
          <p:cNvSpPr/>
          <p:nvPr/>
        </p:nvSpPr>
        <p:spPr>
          <a:xfrm>
            <a:off x="181450" y="806624"/>
            <a:ext cx="6741073" cy="736951"/>
          </a:xfrm>
          <a:prstGeom prst="rect">
            <a:avLst/>
          </a:prstGeom>
          <a:solidFill>
            <a:srgbClr val="601F5B"/>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lvl="0">
              <a:buSzPts val="1200"/>
            </a:pPr>
            <a:r>
              <a:rPr lang="en-US" sz="1000" b="1" dirty="0" err="1">
                <a:solidFill>
                  <a:srgbClr val="FFFFFF"/>
                </a:solidFill>
                <a:latin typeface="Calibri"/>
                <a:ea typeface="Calibri"/>
                <a:cs typeface="Calibri"/>
                <a:sym typeface="Calibri"/>
              </a:rPr>
              <a:t>Entreprise</a:t>
            </a:r>
            <a:r>
              <a:rPr lang="en-US" sz="1000" b="1" dirty="0">
                <a:solidFill>
                  <a:srgbClr val="FFFFFF"/>
                </a:solidFill>
                <a:latin typeface="Calibri"/>
                <a:ea typeface="Calibri"/>
                <a:cs typeface="Calibri"/>
                <a:sym typeface="Calibri"/>
              </a:rPr>
              <a:t> </a:t>
            </a:r>
            <a:r>
              <a:rPr lang="en-US" sz="1000" b="1" i="0" u="none" strike="noStrike" cap="none" dirty="0">
                <a:solidFill>
                  <a:srgbClr val="FFFFFF"/>
                </a:solidFill>
                <a:latin typeface="Calibri"/>
                <a:ea typeface="Calibri"/>
                <a:cs typeface="Calibri"/>
                <a:sym typeface="Calibri"/>
              </a:rPr>
              <a:t>: 		</a:t>
            </a:r>
            <a:r>
              <a:rPr lang="en-US" sz="1000" b="1" dirty="0">
                <a:solidFill>
                  <a:srgbClr val="FFFFFF"/>
                </a:solidFill>
                <a:latin typeface="Calibri"/>
                <a:ea typeface="Calibri"/>
                <a:cs typeface="Calibri"/>
                <a:sym typeface="Calibri"/>
              </a:rPr>
              <a:t>InspecTerra Inc.</a:t>
            </a:r>
            <a:br>
              <a:rPr lang="en-US" sz="1000" b="1" i="0" u="none" strike="noStrike" cap="none" dirty="0">
                <a:solidFill>
                  <a:srgbClr val="000000"/>
                </a:solidFill>
                <a:latin typeface="Calibri"/>
                <a:ea typeface="Calibri"/>
                <a:cs typeface="Calibri"/>
                <a:sym typeface="Calibri"/>
              </a:rPr>
            </a:br>
            <a:r>
              <a:rPr lang="en-US" sz="1000" b="1" i="0" u="none" strike="noStrike" cap="none" dirty="0">
                <a:solidFill>
                  <a:schemeClr val="lt1"/>
                </a:solidFill>
                <a:latin typeface="Calibri"/>
                <a:ea typeface="Calibri"/>
                <a:cs typeface="Calibri"/>
                <a:sym typeface="Calibri"/>
              </a:rPr>
              <a:t>Solution : 		</a:t>
            </a:r>
            <a:r>
              <a:rPr lang="en-CA" sz="1000" b="1" dirty="0">
                <a:solidFill>
                  <a:schemeClr val="lt1"/>
                </a:solidFill>
                <a:latin typeface="Calibri"/>
                <a:ea typeface="Calibri"/>
                <a:cs typeface="Calibri"/>
                <a:sym typeface="Calibri"/>
              </a:rPr>
              <a:t>Steel Infrastructure Corrosion Assessment Magnetic Method (</a:t>
            </a:r>
            <a:r>
              <a:rPr lang="en-CA" sz="1000" b="1" dirty="0" err="1">
                <a:solidFill>
                  <a:schemeClr val="lt1"/>
                </a:solidFill>
                <a:latin typeface="Calibri"/>
                <a:ea typeface="Calibri"/>
                <a:cs typeface="Calibri"/>
                <a:sym typeface="Calibri"/>
              </a:rPr>
              <a:t>iCAMM</a:t>
            </a:r>
            <a:r>
              <a:rPr lang="en-CA" sz="1000" b="1" dirty="0">
                <a:solidFill>
                  <a:schemeClr val="lt1"/>
                </a:solidFill>
                <a:latin typeface="Calibri"/>
                <a:ea typeface="Calibri"/>
                <a:cs typeface="Calibri"/>
                <a:sym typeface="Calibri"/>
              </a:rPr>
              <a:t>)</a:t>
            </a:r>
            <a:r>
              <a:rPr lang="en-US" sz="1000" b="1" i="0" u="none" strike="noStrike" cap="none" dirty="0" err="1">
                <a:solidFill>
                  <a:schemeClr val="lt1"/>
                </a:solidFill>
                <a:latin typeface="Calibri"/>
                <a:ea typeface="Calibri"/>
                <a:cs typeface="Calibri"/>
                <a:sym typeface="Calibri"/>
              </a:rPr>
              <a:t>ert</a:t>
            </a:r>
            <a:endParaRPr sz="1000" b="1" i="0" u="none" strike="noStrike" cap="none" dirty="0">
              <a:solidFill>
                <a:schemeClr val="lt1"/>
              </a:solidFill>
              <a:latin typeface="Calibri"/>
              <a:ea typeface="Calibri"/>
              <a:cs typeface="Calibri"/>
              <a:sym typeface="Calibri"/>
            </a:endParaRPr>
          </a:p>
          <a:p>
            <a:pPr lvl="0">
              <a:lnSpc>
                <a:spcPct val="115000"/>
              </a:lnSpc>
              <a:buClr>
                <a:schemeClr val="dk1"/>
              </a:buClr>
              <a:buSzPts val="1100"/>
            </a:pPr>
            <a:r>
              <a:rPr lang="en-US" sz="1000" b="1" i="0" u="none" strike="noStrike" cap="none" dirty="0">
                <a:solidFill>
                  <a:schemeClr val="lt1"/>
                </a:solidFill>
                <a:latin typeface="Calibri"/>
                <a:ea typeface="Calibri"/>
                <a:cs typeface="Calibri"/>
                <a:sym typeface="Calibri"/>
              </a:rPr>
              <a:t>Province/Pays :	 	</a:t>
            </a:r>
            <a:r>
              <a:rPr lang="en-US" sz="1000" b="1" dirty="0">
                <a:solidFill>
                  <a:schemeClr val="lt1"/>
                </a:solidFill>
                <a:latin typeface="Calibri"/>
                <a:ea typeface="Calibri"/>
                <a:cs typeface="Calibri"/>
                <a:sym typeface="Calibri"/>
              </a:rPr>
              <a:t>Ontario, Canada</a:t>
            </a:r>
            <a:endParaRPr sz="1000" b="1" i="0" u="none" strike="noStrike" cap="none" dirty="0">
              <a:solidFill>
                <a:schemeClr val="lt1"/>
              </a:solidFill>
              <a:latin typeface="Calibri"/>
              <a:ea typeface="Calibri"/>
              <a:cs typeface="Calibri"/>
              <a:sym typeface="Calibri"/>
            </a:endParaRPr>
          </a:p>
          <a:p>
            <a:pPr lvl="0">
              <a:buSzPts val="1200"/>
            </a:pPr>
            <a:r>
              <a:rPr lang="en-US" sz="1000" b="1" dirty="0">
                <a:solidFill>
                  <a:schemeClr val="lt1"/>
                </a:solidFill>
                <a:latin typeface="Calibri"/>
                <a:ea typeface="Calibri"/>
                <a:cs typeface="Calibri"/>
                <a:sym typeface="Calibri"/>
              </a:rPr>
              <a:t>Site web </a:t>
            </a:r>
            <a:r>
              <a:rPr lang="en-US" sz="1000" b="1" i="0" u="none" strike="noStrike" cap="none" dirty="0">
                <a:solidFill>
                  <a:schemeClr val="lt1"/>
                </a:solidFill>
                <a:latin typeface="Calibri"/>
                <a:ea typeface="Calibri"/>
                <a:cs typeface="Calibri"/>
                <a:sym typeface="Calibri"/>
              </a:rPr>
              <a:t>:		</a:t>
            </a:r>
            <a:r>
              <a:rPr lang="en-US" sz="1000" b="1" dirty="0">
                <a:solidFill>
                  <a:schemeClr val="lt1"/>
                </a:solidFill>
                <a:latin typeface="Calibri"/>
                <a:ea typeface="Calibri"/>
                <a:cs typeface="Calibri"/>
                <a:sym typeface="Calibri"/>
              </a:rPr>
              <a:t>www.inspecterra.com</a:t>
            </a:r>
            <a:endParaRPr sz="1000" b="1" i="0" u="none" strike="noStrike" cap="none" dirty="0">
              <a:solidFill>
                <a:srgbClr val="000000"/>
              </a:solidFill>
              <a:sym typeface="Arial"/>
            </a:endParaRPr>
          </a:p>
        </p:txBody>
      </p:sp>
      <p:sp>
        <p:nvSpPr>
          <p:cNvPr id="10" name="Google Shape;47;p1"/>
          <p:cNvSpPr txBox="1">
            <a:spLocks noGrp="1"/>
          </p:cNvSpPr>
          <p:nvPr>
            <p:ph type="title"/>
          </p:nvPr>
        </p:nvSpPr>
        <p:spPr>
          <a:xfrm>
            <a:off x="214604" y="136651"/>
            <a:ext cx="6593231" cy="276999"/>
          </a:xfrm>
        </p:spPr>
        <p:txBody>
          <a:bodyPr/>
          <a:lstStyle/>
          <a:p>
            <a:pPr lvl="0"/>
            <a:r>
              <a:rPr lang="en-CA" dirty="0"/>
              <a:t>EXAMPLE</a:t>
            </a:r>
          </a:p>
        </p:txBody>
      </p:sp>
      <p:sp>
        <p:nvSpPr>
          <p:cNvPr id="5" name="Footer Placeholder 2">
            <a:extLst>
              <a:ext uri="{FF2B5EF4-FFF2-40B4-BE49-F238E27FC236}">
                <a16:creationId xmlns:a16="http://schemas.microsoft.com/office/drawing/2014/main" id="{40118AD2-314F-E748-9643-EA1FAD040E54}"/>
              </a:ext>
            </a:extLst>
          </p:cNvPr>
          <p:cNvSpPr>
            <a:spLocks noGrp="1"/>
          </p:cNvSpPr>
          <p:nvPr>
            <p:ph type="ftr" sz="quarter" idx="3"/>
          </p:nvPr>
        </p:nvSpPr>
        <p:spPr>
          <a:xfrm>
            <a:off x="457200" y="6424596"/>
            <a:ext cx="6209521" cy="365125"/>
          </a:xfrm>
        </p:spPr>
        <p:txBody>
          <a:bodyPr/>
          <a:lstStyle/>
          <a:p>
            <a:r>
              <a:rPr lang="en-CA" dirty="0"/>
              <a:t>Banc d’essai </a:t>
            </a:r>
            <a:r>
              <a:rPr lang="en-CA" dirty="0" err="1"/>
              <a:t>IDEeS</a:t>
            </a:r>
            <a:r>
              <a:rPr lang="en-CA" dirty="0"/>
              <a:t> CUAS 2026</a:t>
            </a:r>
          </a:p>
        </p:txBody>
      </p:sp>
      <p:sp>
        <p:nvSpPr>
          <p:cNvPr id="2" name="Google Shape;114;p1">
            <a:extLst>
              <a:ext uri="{FF2B5EF4-FFF2-40B4-BE49-F238E27FC236}">
                <a16:creationId xmlns:a16="http://schemas.microsoft.com/office/drawing/2014/main" id="{BDCC31EE-65D7-0388-D1B6-83A84CD11E6D}"/>
              </a:ext>
            </a:extLst>
          </p:cNvPr>
          <p:cNvSpPr txBox="1"/>
          <p:nvPr/>
        </p:nvSpPr>
        <p:spPr>
          <a:xfrm>
            <a:off x="181450" y="2793245"/>
            <a:ext cx="8738920" cy="1323399"/>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fr-FR" sz="1000" b="1" i="0" u="sng" strike="noStrike" cap="none" dirty="0">
                <a:solidFill>
                  <a:srgbClr val="000000"/>
                </a:solidFill>
                <a:latin typeface="Calibri"/>
                <a:ea typeface="Calibri"/>
                <a:cs typeface="Calibri"/>
                <a:sym typeface="Calibri"/>
              </a:rPr>
              <a:t>Description de la solution </a:t>
            </a:r>
            <a:r>
              <a:rPr lang="fr-FR" sz="1000" i="0" strike="noStrike" cap="none" dirty="0">
                <a:solidFill>
                  <a:srgbClr val="000000"/>
                </a:solidFill>
                <a:latin typeface="Calibri"/>
                <a:ea typeface="Calibri"/>
                <a:cs typeface="Calibri"/>
                <a:sym typeface="Calibri"/>
              </a:rPr>
              <a:t>: </a:t>
            </a:r>
            <a:r>
              <a:rPr lang="fr-FR" sz="1000" i="0" strike="noStrike" cap="none" dirty="0" err="1">
                <a:solidFill>
                  <a:srgbClr val="000000"/>
                </a:solidFill>
                <a:latin typeface="Calibri"/>
                <a:ea typeface="Calibri"/>
                <a:cs typeface="Calibri"/>
                <a:sym typeface="Calibri"/>
              </a:rPr>
              <a:t>iCAMM</a:t>
            </a:r>
            <a:r>
              <a:rPr lang="fr-FR" sz="1000" i="0" strike="noStrike" cap="none" dirty="0">
                <a:solidFill>
                  <a:srgbClr val="000000"/>
                </a:solidFill>
                <a:latin typeface="Calibri"/>
                <a:ea typeface="Calibri"/>
                <a:cs typeface="Calibri"/>
                <a:sym typeface="Calibri"/>
              </a:rPr>
              <a:t> (Infrastructure Corrosion </a:t>
            </a:r>
            <a:r>
              <a:rPr lang="fr-FR" sz="1000" i="0" strike="noStrike" cap="none" dirty="0" err="1">
                <a:solidFill>
                  <a:srgbClr val="000000"/>
                </a:solidFill>
                <a:latin typeface="Calibri"/>
                <a:ea typeface="Calibri"/>
                <a:cs typeface="Calibri"/>
                <a:sym typeface="Calibri"/>
              </a:rPr>
              <a:t>Assessment</a:t>
            </a:r>
            <a:r>
              <a:rPr lang="fr-FR" sz="1000" i="0" strike="noStrike" cap="none" dirty="0">
                <a:solidFill>
                  <a:srgbClr val="000000"/>
                </a:solidFill>
                <a:latin typeface="Calibri"/>
                <a:ea typeface="Calibri"/>
                <a:cs typeface="Calibri"/>
                <a:sym typeface="Calibri"/>
              </a:rPr>
              <a:t> Magnetic Method) est une méthode d'essai non destructif (END) inventée et développée par </a:t>
            </a:r>
            <a:r>
              <a:rPr lang="fr-FR" sz="1000" i="0" strike="noStrike" cap="none" dirty="0" err="1">
                <a:solidFill>
                  <a:srgbClr val="000000"/>
                </a:solidFill>
                <a:latin typeface="Calibri"/>
                <a:ea typeface="Calibri"/>
                <a:cs typeface="Calibri"/>
                <a:sym typeface="Calibri"/>
              </a:rPr>
              <a:t>InspecTerra</a:t>
            </a:r>
            <a:r>
              <a:rPr lang="fr-FR" sz="1000" i="0" strike="noStrike" cap="none" dirty="0">
                <a:solidFill>
                  <a:srgbClr val="000000"/>
                </a:solidFill>
                <a:latin typeface="Calibri"/>
                <a:ea typeface="Calibri"/>
                <a:cs typeface="Calibri"/>
                <a:sym typeface="Calibri"/>
              </a:rPr>
              <a:t> Inc. pour l'évaluation de l'état des objets ferromagnétiques. La plate-forme d'inspection se compose d'un ensemble de capteurs magnétiques synchronisés très sensibles montés sur un appareil portable et déplaçable à la main, ainsi que du logiciel de traitement et d'analyse des signaux associé. Le dispositif de balayage détecte les changements dans les propriétés magnétiques des objets ferromagnétiques causés par des discontinuités, telles que la corrosion et la fissuration (défauts). La méthode n'est pas affectée par les conditions environnementales, telles que la température ou la salinité, et peut détecter la corrosion et les défauts sous n'importe quel type de couverture (non ferromagnétique) (par exemple, la peinture, le revêtement, l'isolation ou l'eau). Cette méthode peut également être appliquée sous l'eau. La technologie </a:t>
            </a:r>
            <a:r>
              <a:rPr lang="fr-FR" sz="1000" i="0" strike="noStrike" cap="none" dirty="0" err="1">
                <a:solidFill>
                  <a:srgbClr val="000000"/>
                </a:solidFill>
                <a:latin typeface="Calibri"/>
                <a:ea typeface="Calibri"/>
                <a:cs typeface="Calibri"/>
                <a:sym typeface="Calibri"/>
              </a:rPr>
              <a:t>iCAMM</a:t>
            </a:r>
            <a:r>
              <a:rPr lang="fr-FR" sz="1000" i="0" strike="noStrike" cap="none" dirty="0">
                <a:solidFill>
                  <a:srgbClr val="000000"/>
                </a:solidFill>
                <a:latin typeface="Calibri"/>
                <a:ea typeface="Calibri"/>
                <a:cs typeface="Calibri"/>
                <a:sym typeface="Calibri"/>
              </a:rPr>
              <a:t> a été utilisée avec succès dans de nombreux projets pour identifier et mesurer le degré de corrosion (par exemple, armature en acier encastrée dans le béton, inspection de chaudières à vapeur, plaque d'acier sous l'eau, etc.)</a:t>
            </a:r>
            <a:endParaRPr lang="en-US" sz="1000" i="0" strike="noStrike" cap="none" dirty="0">
              <a:solidFill>
                <a:srgbClr val="000000"/>
              </a:solidFill>
              <a:latin typeface="Calibri"/>
              <a:ea typeface="Calibri"/>
              <a:cs typeface="Calibri"/>
              <a:sym typeface="Calibri"/>
            </a:endParaRPr>
          </a:p>
        </p:txBody>
      </p:sp>
      <p:pic>
        <p:nvPicPr>
          <p:cNvPr id="4" name="Picture 3">
            <a:extLst>
              <a:ext uri="{FF2B5EF4-FFF2-40B4-BE49-F238E27FC236}">
                <a16:creationId xmlns:a16="http://schemas.microsoft.com/office/drawing/2014/main" id="{23C3D59D-C6AC-3645-ED7D-6BF68C22029A}"/>
              </a:ext>
            </a:extLst>
          </p:cNvPr>
          <p:cNvPicPr>
            <a:picLocks noChangeAspect="1"/>
          </p:cNvPicPr>
          <p:nvPr/>
        </p:nvPicPr>
        <p:blipFill>
          <a:blip r:embed="rId3"/>
          <a:stretch>
            <a:fillRect/>
          </a:stretch>
        </p:blipFill>
        <p:spPr>
          <a:xfrm>
            <a:off x="1490358" y="4227743"/>
            <a:ext cx="5481862" cy="2066931"/>
          </a:xfrm>
          <a:prstGeom prst="rect">
            <a:avLst/>
          </a:prstGeom>
        </p:spPr>
      </p:pic>
    </p:spTree>
    <p:extLst>
      <p:ext uri="{BB962C8B-B14F-4D97-AF65-F5344CB8AC3E}">
        <p14:creationId xmlns:p14="http://schemas.microsoft.com/office/powerpoint/2010/main" val="19650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fld id="{98D04B7E-04BC-4B99-BA45-EF748EC9B8F0}" type="slidenum">
              <a:rPr lang="en-CA" smtClean="0"/>
              <a:pPr/>
              <a:t>4</a:t>
            </a:fld>
            <a:endParaRPr lang="en-CA"/>
          </a:p>
        </p:txBody>
      </p:sp>
      <p:sp>
        <p:nvSpPr>
          <p:cNvPr id="52" name="Google Shape;52;p1"/>
          <p:cNvSpPr txBox="1"/>
          <p:nvPr/>
        </p:nvSpPr>
        <p:spPr>
          <a:xfrm>
            <a:off x="2293120" y="4723836"/>
            <a:ext cx="4515579" cy="474489"/>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Clr>
                <a:srgbClr val="000000"/>
              </a:buClr>
              <a:buSzPts val="1000"/>
              <a:buFont typeface="Arial"/>
              <a:buNone/>
            </a:pPr>
            <a:r>
              <a:rPr lang="fr-FR" sz="1000" b="1" i="0" strike="noStrike" cap="none" dirty="0">
                <a:solidFill>
                  <a:srgbClr val="000000"/>
                </a:solidFill>
                <a:latin typeface="Calibri"/>
                <a:ea typeface="Calibri"/>
                <a:cs typeface="Calibri"/>
                <a:sym typeface="Calibri"/>
              </a:rPr>
              <a:t>Inclure au moins une image dans cette zone</a:t>
            </a:r>
            <a:r>
              <a:rPr lang="en-US" sz="1000" b="1" i="0" strike="noStrike" cap="none" dirty="0">
                <a:solidFill>
                  <a:srgbClr val="000000"/>
                </a:solidFill>
                <a:latin typeface="Calibri"/>
                <a:ea typeface="Calibri"/>
                <a:cs typeface="Calibri"/>
                <a:sym typeface="Calibri"/>
              </a:rPr>
              <a:t>. </a:t>
            </a:r>
          </a:p>
          <a:p>
            <a:pPr marL="12700" marR="0" lvl="0" indent="0" algn="ctr" rtl="0">
              <a:lnSpc>
                <a:spcPct val="100000"/>
              </a:lnSpc>
              <a:spcBef>
                <a:spcPts val="0"/>
              </a:spcBef>
              <a:spcAft>
                <a:spcPts val="0"/>
              </a:spcAft>
              <a:buClr>
                <a:srgbClr val="000000"/>
              </a:buClr>
              <a:buSzPts val="1000"/>
              <a:buFont typeface="Arial"/>
              <a:buNone/>
            </a:pPr>
            <a:endParaRPr lang="en-US" sz="1000" b="1" dirty="0">
              <a:latin typeface="Calibri"/>
              <a:ea typeface="Calibri"/>
              <a:cs typeface="Calibri"/>
              <a:sym typeface="Calibri"/>
            </a:endParaRPr>
          </a:p>
          <a:p>
            <a:pPr marL="12700" marR="0" lvl="0" indent="0" algn="ctr" rtl="0">
              <a:lnSpc>
                <a:spcPct val="100000"/>
              </a:lnSpc>
              <a:spcBef>
                <a:spcPts val="0"/>
              </a:spcBef>
              <a:spcAft>
                <a:spcPts val="0"/>
              </a:spcAft>
              <a:buClr>
                <a:srgbClr val="000000"/>
              </a:buClr>
              <a:buSzPts val="1000"/>
              <a:buFont typeface="Arial"/>
              <a:buNone/>
            </a:pPr>
            <a:r>
              <a:rPr lang="fr-FR" sz="1000" b="1" i="0" strike="noStrike" cap="none" dirty="0">
                <a:solidFill>
                  <a:srgbClr val="000000"/>
                </a:solidFill>
                <a:latin typeface="Calibri"/>
                <a:ea typeface="Calibri"/>
                <a:cs typeface="Calibri"/>
                <a:sym typeface="Calibri"/>
              </a:rPr>
              <a:t>NE PAS insérer de vidéos ou d'animations.</a:t>
            </a:r>
            <a:endParaRPr sz="1000" b="0" i="0" strike="noStrike" cap="none" dirty="0">
              <a:solidFill>
                <a:srgbClr val="000000"/>
              </a:solidFill>
              <a:latin typeface="Calibri"/>
              <a:ea typeface="Calibri"/>
              <a:cs typeface="Calibri"/>
              <a:sym typeface="Calibri"/>
            </a:endParaRPr>
          </a:p>
        </p:txBody>
      </p:sp>
      <p:sp>
        <p:nvSpPr>
          <p:cNvPr id="113" name="Google Shape;113;p1"/>
          <p:cNvSpPr txBox="1"/>
          <p:nvPr/>
        </p:nvSpPr>
        <p:spPr>
          <a:xfrm>
            <a:off x="181460" y="1559414"/>
            <a:ext cx="8738920" cy="1015622"/>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000" b="1" i="0" u="sng" strike="noStrike" cap="none" dirty="0">
                <a:solidFill>
                  <a:schemeClr val="dk1"/>
                </a:solidFill>
                <a:latin typeface="Calibri"/>
                <a:ea typeface="Calibri"/>
                <a:cs typeface="Calibri"/>
                <a:sym typeface="Calibri"/>
              </a:rPr>
              <a:t>Description de </a:t>
            </a:r>
            <a:r>
              <a:rPr lang="en-US" sz="1000" b="1" i="0" u="sng" strike="noStrike" cap="none" dirty="0" err="1">
                <a:solidFill>
                  <a:schemeClr val="dk1"/>
                </a:solidFill>
                <a:latin typeface="Calibri"/>
                <a:ea typeface="Calibri"/>
                <a:cs typeface="Calibri"/>
                <a:sym typeface="Calibri"/>
              </a:rPr>
              <a:t>l'entreprise</a:t>
            </a:r>
            <a:r>
              <a:rPr lang="en-US" sz="1000" i="0" strike="noStrike" cap="none" dirty="0">
                <a:solidFill>
                  <a:schemeClr val="dk1"/>
                </a:solidFill>
                <a:latin typeface="Calibri"/>
                <a:ea typeface="Calibri"/>
                <a:cs typeface="Calibri"/>
                <a:sym typeface="Calibri"/>
              </a:rPr>
              <a:t>:</a:t>
            </a:r>
            <a:r>
              <a:rPr lang="en-US" sz="1000" i="0" u="sng" strike="noStrike" cap="none" dirty="0">
                <a:solidFill>
                  <a:schemeClr val="dk1"/>
                </a:solidFill>
                <a:latin typeface="Calibri"/>
                <a:ea typeface="Calibri"/>
                <a:cs typeface="Calibri"/>
                <a:sym typeface="Calibri"/>
              </a:rPr>
              <a:t> </a:t>
            </a:r>
            <a:endParaRPr sz="1000" i="0" u="sng"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sz="1000" i="0" u="none" strike="noStrike" cap="none" dirty="0">
              <a:solidFill>
                <a:srgbClr val="000000"/>
              </a:solidFill>
              <a:latin typeface="Calibri"/>
              <a:ea typeface="Calibri"/>
              <a:cs typeface="Calibri"/>
              <a:sym typeface="Calibri"/>
            </a:endParaRPr>
          </a:p>
        </p:txBody>
      </p:sp>
      <p:sp>
        <p:nvSpPr>
          <p:cNvPr id="114" name="Google Shape;114;p1"/>
          <p:cNvSpPr txBox="1"/>
          <p:nvPr/>
        </p:nvSpPr>
        <p:spPr>
          <a:xfrm>
            <a:off x="181450" y="2625080"/>
            <a:ext cx="8738920" cy="1169511"/>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US" sz="1000" b="1" i="0" u="sng" strike="noStrike" cap="none" dirty="0">
                <a:solidFill>
                  <a:srgbClr val="000000"/>
                </a:solidFill>
                <a:latin typeface="Calibri"/>
                <a:ea typeface="Calibri"/>
                <a:cs typeface="Calibri"/>
                <a:sym typeface="Calibri"/>
              </a:rPr>
              <a:t>Description de la solution </a:t>
            </a:r>
            <a:r>
              <a:rPr lang="en-US" sz="1000" i="0" strike="noStrike" cap="none" dirty="0">
                <a:solidFill>
                  <a:srgbClr val="000000"/>
                </a:solidFill>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000"/>
              <a:buFont typeface="Arial"/>
              <a:buNone/>
            </a:pPr>
            <a:endParaRPr lang="en-US"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i="0"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i="0"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sz="1000" i="0" strike="noStrike" cap="none" dirty="0">
              <a:solidFill>
                <a:srgbClr val="000000"/>
              </a:solidFill>
              <a:latin typeface="Calibri"/>
              <a:ea typeface="Calibri"/>
              <a:cs typeface="Calibri"/>
              <a:sym typeface="Calibri"/>
            </a:endParaRPr>
          </a:p>
        </p:txBody>
      </p:sp>
      <p:sp>
        <p:nvSpPr>
          <p:cNvPr id="115" name="Google Shape;115;p1"/>
          <p:cNvSpPr/>
          <p:nvPr/>
        </p:nvSpPr>
        <p:spPr>
          <a:xfrm>
            <a:off x="181450" y="786076"/>
            <a:ext cx="6741073" cy="736951"/>
          </a:xfrm>
          <a:prstGeom prst="rect">
            <a:avLst/>
          </a:prstGeom>
          <a:solidFill>
            <a:srgbClr val="601F5B"/>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tabLst>
                <a:tab pos="1163638" algn="l"/>
              </a:tabLst>
            </a:pPr>
            <a:r>
              <a:rPr lang="en-CA" sz="1000" b="1" i="0" u="none" strike="noStrike" cap="none" dirty="0" err="1">
                <a:solidFill>
                  <a:srgbClr val="FFFFFF"/>
                </a:solidFill>
                <a:latin typeface="Calibri"/>
                <a:ea typeface="Calibri"/>
                <a:cs typeface="Calibri"/>
                <a:sym typeface="Calibri"/>
              </a:rPr>
              <a:t>Entreprise</a:t>
            </a:r>
            <a:r>
              <a:rPr lang="en-CA" sz="1000" b="1" i="0" u="none" strike="noStrike" cap="none" dirty="0">
                <a:solidFill>
                  <a:srgbClr val="FFFFFF"/>
                </a:solidFill>
                <a:latin typeface="Calibri"/>
                <a:ea typeface="Calibri"/>
                <a:cs typeface="Calibri"/>
                <a:sym typeface="Calibri"/>
              </a:rPr>
              <a:t> :	</a:t>
            </a:r>
            <a:r>
              <a:rPr lang="en-CA" sz="1000" b="1" i="0" u="none" strike="noStrike" cap="none" dirty="0" err="1">
                <a:solidFill>
                  <a:srgbClr val="FFFFFF"/>
                </a:solidFill>
                <a:latin typeface="Calibri"/>
                <a:ea typeface="Calibri"/>
                <a:cs typeface="Calibri"/>
                <a:sym typeface="Calibri"/>
              </a:rPr>
              <a:t>insérer</a:t>
            </a:r>
            <a:br>
              <a:rPr lang="en-CA" sz="1000" b="1" i="0" u="none" strike="noStrike" cap="none" dirty="0">
                <a:solidFill>
                  <a:srgbClr val="000000"/>
                </a:solidFill>
                <a:latin typeface="Calibri"/>
                <a:ea typeface="Calibri"/>
                <a:cs typeface="Calibri"/>
                <a:sym typeface="Calibri"/>
              </a:rPr>
            </a:br>
            <a:r>
              <a:rPr lang="en-CA" sz="1000" b="1" i="0" u="none" strike="noStrike" cap="none" dirty="0">
                <a:solidFill>
                  <a:schemeClr val="lt1"/>
                </a:solidFill>
                <a:latin typeface="Calibri"/>
                <a:ea typeface="Calibri"/>
                <a:cs typeface="Calibri"/>
                <a:sym typeface="Calibri"/>
              </a:rPr>
              <a:t>Solution : 	</a:t>
            </a:r>
            <a:r>
              <a:rPr lang="en-CA" sz="1000" b="1" i="0" u="none" strike="noStrike" cap="none" dirty="0" err="1">
                <a:solidFill>
                  <a:schemeClr val="lt1"/>
                </a:solidFill>
                <a:latin typeface="Calibri"/>
                <a:ea typeface="Calibri"/>
                <a:cs typeface="Calibri"/>
                <a:sym typeface="Calibri"/>
              </a:rPr>
              <a:t>insérer</a:t>
            </a:r>
            <a:endParaRPr lang="en-CA" sz="1000" b="1" i="0" u="none" strike="noStrike" cap="none" dirty="0">
              <a:solidFill>
                <a:schemeClr val="lt1"/>
              </a:solidFill>
              <a:latin typeface="Calibri"/>
              <a:ea typeface="Calibri"/>
              <a:cs typeface="Calibri"/>
              <a:sym typeface="Calibri"/>
            </a:endParaRPr>
          </a:p>
          <a:p>
            <a:pPr>
              <a:buSzPts val="1200"/>
              <a:tabLst>
                <a:tab pos="1163638" algn="l"/>
              </a:tabLst>
            </a:pPr>
            <a:r>
              <a:rPr lang="en-CA" sz="1000" b="1" dirty="0">
                <a:solidFill>
                  <a:srgbClr val="FFFFFF"/>
                </a:solidFill>
                <a:latin typeface="Calibri"/>
                <a:ea typeface="Calibri"/>
                <a:cs typeface="Calibri"/>
                <a:sym typeface="Calibri"/>
              </a:rPr>
              <a:t>Province/Pays : 	</a:t>
            </a:r>
            <a:r>
              <a:rPr lang="en-CA" sz="1000" b="1" dirty="0" err="1">
                <a:solidFill>
                  <a:srgbClr val="FFFFFF"/>
                </a:solidFill>
                <a:latin typeface="Calibri"/>
                <a:ea typeface="Calibri"/>
                <a:cs typeface="Calibri"/>
                <a:sym typeface="Calibri"/>
              </a:rPr>
              <a:t>insérer</a:t>
            </a:r>
            <a:endParaRPr lang="en-CA" sz="1000" b="1" dirty="0">
              <a:solidFill>
                <a:srgbClr val="FFFFFF"/>
              </a:solidFill>
              <a:latin typeface="Calibri"/>
              <a:ea typeface="Calibri"/>
              <a:cs typeface="Calibri"/>
              <a:sym typeface="Calibri"/>
            </a:endParaRPr>
          </a:p>
          <a:p>
            <a:pPr>
              <a:buSzPts val="1200"/>
              <a:tabLst>
                <a:tab pos="1163638" algn="l"/>
              </a:tabLst>
            </a:pPr>
            <a:r>
              <a:rPr lang="en-CA" sz="1000" b="1" dirty="0">
                <a:solidFill>
                  <a:srgbClr val="FFFFFF"/>
                </a:solidFill>
                <a:latin typeface="Calibri"/>
                <a:ea typeface="Calibri"/>
                <a:cs typeface="Calibri"/>
                <a:sym typeface="Calibri"/>
              </a:rPr>
              <a:t>Site web :	</a:t>
            </a:r>
            <a:r>
              <a:rPr lang="en-CA" sz="1000" b="1" dirty="0" err="1">
                <a:solidFill>
                  <a:srgbClr val="FFFFFF"/>
                </a:solidFill>
                <a:latin typeface="Calibri"/>
                <a:ea typeface="Calibri"/>
                <a:cs typeface="Calibri"/>
                <a:sym typeface="Calibri"/>
              </a:rPr>
              <a:t>insérer</a:t>
            </a:r>
            <a:endParaRPr lang="en-CA" sz="1000" b="1" dirty="0">
              <a:solidFill>
                <a:srgbClr val="FFFFFF"/>
              </a:solidFill>
              <a:latin typeface="Calibri"/>
              <a:ea typeface="Calibri"/>
              <a:cs typeface="Calibri"/>
            </a:endParaRPr>
          </a:p>
        </p:txBody>
      </p:sp>
      <p:sp>
        <p:nvSpPr>
          <p:cNvPr id="3" name="Footer Placeholder 2">
            <a:extLst>
              <a:ext uri="{FF2B5EF4-FFF2-40B4-BE49-F238E27FC236}">
                <a16:creationId xmlns:a16="http://schemas.microsoft.com/office/drawing/2014/main" id="{C7A9EF74-4F67-1670-0B6C-075D644281AC}"/>
              </a:ext>
            </a:extLst>
          </p:cNvPr>
          <p:cNvSpPr>
            <a:spLocks noGrp="1"/>
          </p:cNvSpPr>
          <p:nvPr>
            <p:ph type="ftr" sz="quarter" idx="3"/>
          </p:nvPr>
        </p:nvSpPr>
        <p:spPr>
          <a:xfrm>
            <a:off x="457200" y="6424596"/>
            <a:ext cx="6209521" cy="365125"/>
          </a:xfrm>
        </p:spPr>
        <p:txBody>
          <a:bodyPr/>
          <a:lstStyle/>
          <a:p>
            <a:r>
              <a:rPr lang="en-CA" dirty="0"/>
              <a:t>Banc d’essai </a:t>
            </a:r>
            <a:r>
              <a:rPr lang="en-CA" dirty="0" err="1"/>
              <a:t>IDEeS</a:t>
            </a:r>
            <a:r>
              <a:rPr lang="en-CA" dirty="0"/>
              <a:t> CUAS 2026</a:t>
            </a:r>
          </a:p>
        </p:txBody>
      </p:sp>
    </p:spTree>
    <p:extLst>
      <p:ext uri="{BB962C8B-B14F-4D97-AF65-F5344CB8AC3E}">
        <p14:creationId xmlns:p14="http://schemas.microsoft.com/office/powerpoint/2010/main" val="305187753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TotalTime>
  <Words>817</Words>
  <Application>Microsoft Office PowerPoint</Application>
  <PresentationFormat>On-screen Show (4:3)</PresentationFormat>
  <Paragraphs>55</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Instructions</vt:lpstr>
      <vt:lpstr>EXAMPLE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 UAS Sandbox Participant Synopsis</dc:title>
  <dc:creator>Hughes TF@ADM(DRDC) DRDIO@Ottawa-Hull</dc:creator>
  <cp:lastModifiedBy>McCoy LA@ADM(DRDC) DRDIO@Defence365</cp:lastModifiedBy>
  <cp:revision>44</cp:revision>
  <dcterms:created xsi:type="dcterms:W3CDTF">2022-07-06T15:25:32Z</dcterms:created>
  <dcterms:modified xsi:type="dcterms:W3CDTF">2025-02-25T19:58:09Z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2022-07-03T00:00:00Z</vt:filetime>
  </property>
  <property fmtid="{D5CDD505-2E9C-101B-9397-08002B2CF9AE}" pid="3" name="LastSaved">
    <vt:filetime>2022-07-06T00:00:00Z</vt:filetime>
  </property>
  <property fmtid="{D5CDD505-2E9C-101B-9397-08002B2CF9AE}" pid="4" name="Producer">
    <vt:lpwstr>macOS Version 12.4 (Build 21F79) Quartz PDFContext</vt:lpwstr>
  </property>
</Properties>
</file>