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7" r:id="rId3"/>
    <p:sldId id="336" r:id="rId4"/>
    <p:sldId id="263" r:id="rId5"/>
    <p:sldId id="308" r:id="rId6"/>
    <p:sldId id="309" r:id="rId7"/>
    <p:sldId id="324" r:id="rId8"/>
    <p:sldId id="330" r:id="rId9"/>
    <p:sldId id="316" r:id="rId10"/>
    <p:sldId id="331" r:id="rId11"/>
    <p:sldId id="318" r:id="rId12"/>
    <p:sldId id="332" r:id="rId13"/>
    <p:sldId id="335" r:id="rId14"/>
    <p:sldId id="334" r:id="rId15"/>
    <p:sldId id="337" r:id="rId16"/>
    <p:sldId id="273" r:id="rId17"/>
    <p:sldId id="274" r:id="rId18"/>
    <p:sldId id="277" r:id="rId19"/>
    <p:sldId id="342" r:id="rId20"/>
    <p:sldId id="325" r:id="rId21"/>
    <p:sldId id="340" r:id="rId22"/>
    <p:sldId id="341" r:id="rId23"/>
    <p:sldId id="289"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24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74" autoAdjust="0"/>
  </p:normalViewPr>
  <p:slideViewPr>
    <p:cSldViewPr snapToGrid="0">
      <p:cViewPr varScale="1">
        <p:scale>
          <a:sx n="53" d="100"/>
          <a:sy n="53" d="100"/>
        </p:scale>
        <p:origin x="11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91734-26A9-426F-8F2D-83F6BCEA090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7EAFD600-D048-45BF-8039-2476AADFCD26}">
      <dgm:prSet phldrT="[Text]"/>
      <dgm:spPr>
        <a:solidFill>
          <a:schemeClr val="bg2">
            <a:lumMod val="50000"/>
          </a:schemeClr>
        </a:solidFill>
      </dgm:spPr>
      <dgm:t>
        <a:bodyPr/>
        <a:lstStyle/>
        <a:p>
          <a:r>
            <a:rPr lang="en-CA" dirty="0"/>
            <a:t>CDS</a:t>
          </a:r>
        </a:p>
      </dgm:t>
    </dgm:pt>
    <dgm:pt modelId="{F1812067-3028-4F0F-A8C1-CB187161CB9D}" type="parTrans" cxnId="{D0110B63-C569-4A66-A3FB-4DBDA668656B}">
      <dgm:prSet/>
      <dgm:spPr/>
      <dgm:t>
        <a:bodyPr/>
        <a:lstStyle/>
        <a:p>
          <a:endParaRPr lang="en-CA"/>
        </a:p>
      </dgm:t>
    </dgm:pt>
    <dgm:pt modelId="{F416C97C-DBCD-4796-ABBC-E4F8A104A456}" type="sibTrans" cxnId="{D0110B63-C569-4A66-A3FB-4DBDA668656B}">
      <dgm:prSet/>
      <dgm:spPr/>
      <dgm:t>
        <a:bodyPr/>
        <a:lstStyle/>
        <a:p>
          <a:endParaRPr lang="en-CA"/>
        </a:p>
      </dgm:t>
    </dgm:pt>
    <dgm:pt modelId="{963AD14D-F9B4-4DA4-BA4D-877DF0162AB1}" type="pres">
      <dgm:prSet presAssocID="{6BE91734-26A9-426F-8F2D-83F6BCEA0900}" presName="CompostProcess" presStyleCnt="0">
        <dgm:presLayoutVars>
          <dgm:dir/>
          <dgm:resizeHandles val="exact"/>
        </dgm:presLayoutVars>
      </dgm:prSet>
      <dgm:spPr/>
      <dgm:t>
        <a:bodyPr/>
        <a:lstStyle/>
        <a:p>
          <a:endParaRPr lang="en-CA"/>
        </a:p>
      </dgm:t>
    </dgm:pt>
    <dgm:pt modelId="{4B60721D-35F5-41D5-973F-84C8FD566F63}" type="pres">
      <dgm:prSet presAssocID="{6BE91734-26A9-426F-8F2D-83F6BCEA0900}" presName="arrow" presStyleLbl="bgShp" presStyleIdx="0" presStyleCnt="1" custScaleX="117647" custLinFactNeighborX="-652"/>
      <dgm:spPr>
        <a:solidFill>
          <a:schemeClr val="bg2">
            <a:lumMod val="90000"/>
          </a:schemeClr>
        </a:solidFill>
        <a:ln>
          <a:solidFill>
            <a:schemeClr val="lt1">
              <a:hueOff val="0"/>
              <a:satOff val="0"/>
              <a:lumOff val="0"/>
              <a:alpha val="85000"/>
            </a:schemeClr>
          </a:solidFill>
        </a:ln>
      </dgm:spPr>
    </dgm:pt>
    <dgm:pt modelId="{31FE064C-4D4E-4522-8DD5-F30B61051221}" type="pres">
      <dgm:prSet presAssocID="{6BE91734-26A9-426F-8F2D-83F6BCEA0900}" presName="linearProcess" presStyleCnt="0"/>
      <dgm:spPr/>
    </dgm:pt>
    <dgm:pt modelId="{67182C60-3EC7-488A-8CBD-7F887CAEE001}" type="pres">
      <dgm:prSet presAssocID="{7EAFD600-D048-45BF-8039-2476AADFCD26}" presName="textNode" presStyleLbl="node1" presStyleIdx="0" presStyleCnt="1" custScaleX="168483" custScaleY="57142" custLinFactNeighborX="-16362">
        <dgm:presLayoutVars>
          <dgm:bulletEnabled val="1"/>
        </dgm:presLayoutVars>
      </dgm:prSet>
      <dgm:spPr/>
      <dgm:t>
        <a:bodyPr/>
        <a:lstStyle/>
        <a:p>
          <a:endParaRPr lang="en-CA"/>
        </a:p>
      </dgm:t>
    </dgm:pt>
  </dgm:ptLst>
  <dgm:cxnLst>
    <dgm:cxn modelId="{D0110B63-C569-4A66-A3FB-4DBDA668656B}" srcId="{6BE91734-26A9-426F-8F2D-83F6BCEA0900}" destId="{7EAFD600-D048-45BF-8039-2476AADFCD26}" srcOrd="0" destOrd="0" parTransId="{F1812067-3028-4F0F-A8C1-CB187161CB9D}" sibTransId="{F416C97C-DBCD-4796-ABBC-E4F8A104A456}"/>
    <dgm:cxn modelId="{778B654A-ABFE-44CA-8247-459CFC7B2A91}" type="presOf" srcId="{7EAFD600-D048-45BF-8039-2476AADFCD26}" destId="{67182C60-3EC7-488A-8CBD-7F887CAEE001}" srcOrd="0" destOrd="0" presId="urn:microsoft.com/office/officeart/2005/8/layout/hProcess9"/>
    <dgm:cxn modelId="{958F0744-9590-4CDC-8425-4B342229FA66}" type="presOf" srcId="{6BE91734-26A9-426F-8F2D-83F6BCEA0900}" destId="{963AD14D-F9B4-4DA4-BA4D-877DF0162AB1}" srcOrd="0" destOrd="0" presId="urn:microsoft.com/office/officeart/2005/8/layout/hProcess9"/>
    <dgm:cxn modelId="{474CBD57-7245-4ED3-B4CA-0CE997971973}" type="presParOf" srcId="{963AD14D-F9B4-4DA4-BA4D-877DF0162AB1}" destId="{4B60721D-35F5-41D5-973F-84C8FD566F63}" srcOrd="0" destOrd="0" presId="urn:microsoft.com/office/officeart/2005/8/layout/hProcess9"/>
    <dgm:cxn modelId="{0B9BD5A9-7E9E-4C9F-9F9C-6EAC1457C257}" type="presParOf" srcId="{963AD14D-F9B4-4DA4-BA4D-877DF0162AB1}" destId="{31FE064C-4D4E-4522-8DD5-F30B61051221}" srcOrd="1" destOrd="0" presId="urn:microsoft.com/office/officeart/2005/8/layout/hProcess9"/>
    <dgm:cxn modelId="{18E987F3-86E2-4356-ADC4-8FCEDF20C419}" type="presParOf" srcId="{31FE064C-4D4E-4522-8DD5-F30B61051221}" destId="{67182C60-3EC7-488A-8CBD-7F887CAEE001}"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4480A-680C-4898-BF27-4DDD92E230FF}" type="datetimeFigureOut">
              <a:rPr lang="fr-CA" smtClean="0"/>
              <a:t>2021-03-11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88523-6A9F-46FA-AB82-E0638358472B}" type="slidenum">
              <a:rPr lang="fr-CA" smtClean="0"/>
              <a:t>‹#›</a:t>
            </a:fld>
            <a:endParaRPr lang="fr-CA"/>
          </a:p>
        </p:txBody>
      </p:sp>
    </p:spTree>
    <p:extLst>
      <p:ext uri="{BB962C8B-B14F-4D97-AF65-F5344CB8AC3E}">
        <p14:creationId xmlns:p14="http://schemas.microsoft.com/office/powerpoint/2010/main" val="1614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cafconnection.ca/National/Programs-Services/Deployment-Support/Deployment-Support-for-Families/Military-Family-Resource-Centres-(MFRC).aspx" TargetMode="External"/><Relationship Id="rId3" Type="http://schemas.openxmlformats.org/officeDocument/2006/relationships/hyperlink" Target="https://www.canada.ca/en/department-national-defence/services/benefits-military/health-support/medical-dental-centers.html" TargetMode="External"/><Relationship Id="rId7" Type="http://schemas.openxmlformats.org/officeDocument/2006/relationships/hyperlink" Target="https://www.canada.ca/en/department-national-defence/services/benefits-military/health-support/member-family-assistance-service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forces.gc.ca/en/caf-community-support-services/confidential-counselling.page" TargetMode="External"/><Relationship Id="rId5" Type="http://schemas.openxmlformats.org/officeDocument/2006/relationships/hyperlink" Target="https://www.canada.ca/en/department-national-defence/services/benefits-military/conflict-misconduct/operation-honour/training-educational-materials/download-respect-caf-app.html" TargetMode="External"/><Relationship Id="rId10" Type="http://schemas.openxmlformats.org/officeDocument/2006/relationships/hyperlink" Target="https://www.canada.ca/en/department-national-defence/services/benefits-military/health-support/chaplain.html" TargetMode="External"/><Relationship Id="rId4" Type="http://schemas.openxmlformats.org/officeDocument/2006/relationships/hyperlink" Target="https://www.canada.ca/en/department-national-defence/services/benefits-military/conflict-misconduct/operation-honour/sexual-misconduct-response-centre/resources-search-tool.html" TargetMode="External"/><Relationship Id="rId9" Type="http://schemas.openxmlformats.org/officeDocument/2006/relationships/hyperlink" Target="https://www.cafconnection.ca/National/Stay-Connected/Family-Information-Line.asp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OVERVIEW</a:t>
            </a:r>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2</a:t>
            </a:fld>
            <a:endParaRPr lang="fr-CA"/>
          </a:p>
        </p:txBody>
      </p:sp>
    </p:spTree>
    <p:extLst>
      <p:ext uri="{BB962C8B-B14F-4D97-AF65-F5344CB8AC3E}">
        <p14:creationId xmlns:p14="http://schemas.microsoft.com/office/powerpoint/2010/main" val="21098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While ultimately</a:t>
            </a:r>
            <a:r>
              <a:rPr lang="en-CA" sz="1200" kern="1200" baseline="0" dirty="0">
                <a:solidFill>
                  <a:schemeClr val="tx1"/>
                </a:solidFill>
                <a:effectLst/>
                <a:latin typeface="Arial"/>
                <a:ea typeface="ＭＳ Ｐゴシック" charset="0"/>
                <a:cs typeface="ＭＳ Ｐゴシック" charset="0"/>
              </a:rPr>
              <a:t> we are striving to eliminate incidents, we know that incident data alone does not provide an accurate picture of progress on this issue. </a:t>
            </a:r>
          </a:p>
          <a:p>
            <a:pPr marL="171450" indent="-171450">
              <a:buFont typeface="Arial" panose="020B0604020202020204" pitchFamily="34" charset="0"/>
              <a:buChar char="•"/>
            </a:pPr>
            <a:endParaRPr lang="en-CA" sz="1200" kern="1200" baseline="0" dirty="0">
              <a:solidFill>
                <a:schemeClr val="tx1"/>
              </a:solidFill>
              <a:effectLst/>
              <a:latin typeface="Arial"/>
              <a:ea typeface="ＭＳ Ｐゴシック" charset="0"/>
              <a:cs typeface="ＭＳ Ｐゴシック" charset="0"/>
            </a:endParaRPr>
          </a:p>
          <a:p>
            <a:pPr marL="628650" lvl="1" indent="-171450">
              <a:buFont typeface="Arial" panose="020B0604020202020204" pitchFamily="34" charset="0"/>
              <a:buChar char="•"/>
            </a:pPr>
            <a:r>
              <a:rPr lang="en-CA" sz="1200" kern="1200" baseline="0" dirty="0">
                <a:solidFill>
                  <a:schemeClr val="tx1"/>
                </a:solidFill>
                <a:effectLst/>
                <a:latin typeface="Arial"/>
                <a:ea typeface="ＭＳ Ｐゴシック" charset="0"/>
                <a:cs typeface="ＭＳ Ｐゴシック" charset="0"/>
              </a:rPr>
              <a:t>Example: We must consider that increases and decreases in reporting can be indicators of trust in the reporting process, leadership and the organization.</a:t>
            </a:r>
          </a:p>
          <a:p>
            <a:pPr marL="171450" indent="-171450">
              <a:buFont typeface="Arial" panose="020B0604020202020204" pitchFamily="34" charset="0"/>
              <a:buChar char="•"/>
            </a:pPr>
            <a:endParaRPr lang="en-CA" sz="1200" kern="1200" dirty="0">
              <a:solidFill>
                <a:schemeClr val="tx1"/>
              </a:solidFill>
              <a:effectLst/>
              <a:latin typeface="Arial"/>
              <a:ea typeface="ＭＳ Ｐゴシック" charset="0"/>
              <a:cs typeface="ＭＳ Ｐゴシック" charset="0"/>
            </a:endParaRPr>
          </a:p>
          <a:p>
            <a:pPr marL="17145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The </a:t>
            </a:r>
            <a:r>
              <a:rPr lang="en-CA" sz="1200" u="none" kern="1200" dirty="0">
                <a:solidFill>
                  <a:schemeClr val="tx1"/>
                </a:solidFill>
                <a:effectLst/>
                <a:latin typeface="Arial"/>
                <a:ea typeface="ＭＳ Ｐゴシック" charset="0"/>
                <a:cs typeface="ＭＳ Ｐゴシック" charset="0"/>
              </a:rPr>
              <a:t>Operation HONOUR Performance Measurement Framework</a:t>
            </a:r>
            <a:r>
              <a:rPr lang="en-CA" sz="1200" b="1" u="none" kern="1200" dirty="0">
                <a:solidFill>
                  <a:schemeClr val="tx1"/>
                </a:solidFill>
                <a:effectLst/>
                <a:latin typeface="Arial"/>
                <a:ea typeface="ＭＳ Ｐゴシック" charset="0"/>
                <a:cs typeface="ＭＳ Ｐゴシック" charset="0"/>
              </a:rPr>
              <a:t> </a:t>
            </a:r>
            <a:r>
              <a:rPr lang="en-CA" sz="1200" kern="1200" dirty="0">
                <a:solidFill>
                  <a:schemeClr val="tx1"/>
                </a:solidFill>
                <a:effectLst/>
                <a:latin typeface="Arial"/>
                <a:ea typeface="ＭＳ Ｐゴシック" charset="0"/>
                <a:cs typeface="ＭＳ Ｐゴシック" charset="0"/>
              </a:rPr>
              <a:t>establishes the measurements that the CAF will be used to assess the progress of Operation HONOUR over time</a:t>
            </a:r>
          </a:p>
          <a:p>
            <a:pPr marL="171450" indent="-171450">
              <a:buFont typeface="Arial" panose="020B0604020202020204" pitchFamily="34" charset="0"/>
              <a:buChar char="•"/>
            </a:pPr>
            <a:endParaRPr lang="en-CA" sz="1200" kern="1200" dirty="0">
              <a:solidFill>
                <a:schemeClr val="tx1"/>
              </a:solidFill>
              <a:effectLst/>
              <a:latin typeface="Arial"/>
              <a:ea typeface="ＭＳ Ｐゴシック" charset="0"/>
            </a:endParaRPr>
          </a:p>
          <a:p>
            <a:pPr marL="171450" indent="-171450">
              <a:buFont typeface="Arial" panose="020B0604020202020204" pitchFamily="34" charset="0"/>
              <a:buChar char="•"/>
            </a:pPr>
            <a:r>
              <a:rPr lang="en-CA" sz="1200" b="0" i="0" kern="1200" dirty="0">
                <a:solidFill>
                  <a:schemeClr val="tx1"/>
                </a:solidFill>
                <a:effectLst/>
                <a:latin typeface="Arial"/>
                <a:ea typeface="ＭＳ Ｐゴシック" charset="0"/>
                <a:cs typeface="ＭＳ Ｐゴシック" charset="0"/>
              </a:rPr>
              <a:t>The performance measurement framework</a:t>
            </a:r>
            <a:r>
              <a:rPr lang="en-CA" sz="1200" b="0" i="0" kern="1200" baseline="0" dirty="0">
                <a:solidFill>
                  <a:schemeClr val="tx1"/>
                </a:solidFill>
                <a:effectLst/>
                <a:latin typeface="Arial"/>
                <a:ea typeface="ＭＳ Ｐゴシック" charset="0"/>
                <a:cs typeface="ＭＳ Ｐゴシック" charset="0"/>
              </a:rPr>
              <a:t> drive </a:t>
            </a:r>
            <a:r>
              <a:rPr lang="en-CA" sz="1200" b="0" i="0" kern="1200" dirty="0">
                <a:solidFill>
                  <a:schemeClr val="tx1"/>
                </a:solidFill>
                <a:effectLst/>
                <a:latin typeface="Arial"/>
                <a:ea typeface="ＭＳ Ｐゴシック" charset="0"/>
                <a:cs typeface="ＭＳ Ｐゴシック" charset="0"/>
              </a:rPr>
              <a:t>a cycle of continuous learning and improvement.</a:t>
            </a:r>
          </a:p>
          <a:p>
            <a:pPr marL="171450" indent="-171450">
              <a:buFont typeface="Arial" panose="020B0604020202020204" pitchFamily="34" charset="0"/>
              <a:buChar char="•"/>
            </a:pPr>
            <a:endParaRPr lang="en-CA" sz="1200" b="0" i="0" kern="1200" dirty="0">
              <a:solidFill>
                <a:schemeClr val="tx1"/>
              </a:solidFill>
              <a:effectLst/>
              <a:latin typeface="Arial"/>
              <a:ea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The Operation HONOUR PMF draws input from a significant number of sources, both internal and external to the CAF. </a:t>
            </a:r>
          </a:p>
          <a:p>
            <a:pPr marL="171450" indent="-171450">
              <a:buFont typeface="Arial" panose="020B0604020202020204" pitchFamily="34" charset="0"/>
              <a:buChar char="•"/>
            </a:pPr>
            <a:endParaRPr lang="en-CA" sz="1200" b="0" i="0" u="none" strike="noStrike" kern="1200" baseline="0" dirty="0">
              <a:solidFill>
                <a:schemeClr val="tx1"/>
              </a:solidFill>
              <a:latin typeface="Arial"/>
              <a:ea typeface="ＭＳ Ｐゴシック" charset="0"/>
              <a:cs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It leverages resources that provide immediate information, such as data on reported incidents, as well as those that provide a multi-year perspective on progress, such as the Statistics Canada Survey on Sexual Misconduct in the CAF. </a:t>
            </a:r>
          </a:p>
          <a:p>
            <a:pPr marL="171450" indent="-171450">
              <a:buFont typeface="Arial" panose="020B0604020202020204" pitchFamily="34" charset="0"/>
              <a:buChar char="•"/>
            </a:pPr>
            <a:endParaRPr lang="en-CA" sz="1200" b="0" i="0" u="none" strike="noStrike" kern="1200" baseline="0" dirty="0">
              <a:solidFill>
                <a:schemeClr val="tx1"/>
              </a:solidFill>
              <a:latin typeface="Arial"/>
              <a:ea typeface="ＭＳ Ｐゴシック" charset="0"/>
              <a:cs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Combining long- and short-term resources into the PMF will provide the CAF the means to both react quickly to immediate indicators that an adjustment to the response is required, as well as assess the overall progress of the strategy implementation. The annual Campaign Plan review will be directly informed by the PMF, ensuring that any adjustments made.</a:t>
            </a:r>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11</a:t>
            </a:fld>
            <a:endParaRPr lang="en-CA" altLang="en-US"/>
          </a:p>
        </p:txBody>
      </p:sp>
    </p:spTree>
    <p:extLst>
      <p:ext uri="{BB962C8B-B14F-4D97-AF65-F5344CB8AC3E}">
        <p14:creationId xmlns:p14="http://schemas.microsoft.com/office/powerpoint/2010/main" val="201662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CANFORGEN 049/19,</a:t>
            </a:r>
            <a:r>
              <a:rPr lang="en-CA" baseline="0" dirty="0"/>
              <a:t> released in Apr 11</a:t>
            </a:r>
            <a:r>
              <a:rPr lang="en-CA" baseline="30000" dirty="0"/>
              <a:t>th</a:t>
            </a:r>
            <a:r>
              <a:rPr lang="en-CA" baseline="0" dirty="0"/>
              <a:t> 2019, was an interim policy modification of DAOD 5019-5,</a:t>
            </a:r>
            <a:r>
              <a:rPr lang="en-CA" i="1" baseline="0" dirty="0"/>
              <a:t> Sexual misconduct and sexual disorders</a:t>
            </a:r>
            <a:r>
              <a:rPr lang="en-CA" baseline="0" dirty="0"/>
              <a:t>, and defined Sexual Misconduct. </a:t>
            </a:r>
            <a:r>
              <a:rPr lang="en-CA" dirty="0"/>
              <a:t>DAOD 5019-5</a:t>
            </a:r>
            <a:r>
              <a:rPr lang="en-CA" baseline="0" dirty="0"/>
              <a:t> p</a:t>
            </a:r>
            <a:r>
              <a:rPr lang="en-CA" dirty="0"/>
              <a:t>re-dates Operation HONOUR</a:t>
            </a:r>
            <a:r>
              <a:rPr lang="en-CA" baseline="0" dirty="0"/>
              <a:t> </a:t>
            </a:r>
            <a:r>
              <a:rPr lang="en-CA" dirty="0"/>
              <a:t>and a new version has not yet been promulgated. This CANFORGEN will</a:t>
            </a:r>
            <a:r>
              <a:rPr lang="en-CA" baseline="0" dirty="0"/>
              <a:t> be superseded with the release of DAOD 9005-1.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workplace is the physical work location and the greater work environment where work-related functions and other activities take place and work relationships exist. In the CAF context, the workplace includes places such as messes, on base clubs, quarters, dining halls, gyms, and sanctioned events such as holiday gatherings and course parties as well as office spaces, classrooms, garrisons, ships, hangars, vehicles, aircraft, online forums, etc. CAF members do not simply work for the CAF, but work, socialize and often live within institutional and social structures established by the military.</a:t>
            </a:r>
            <a:endParaRPr lang="en-CA" baseline="0"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12</a:t>
            </a:fld>
            <a:endParaRPr lang="fr-CA"/>
          </a:p>
        </p:txBody>
      </p:sp>
    </p:spTree>
    <p:extLst>
      <p:ext uri="{BB962C8B-B14F-4D97-AF65-F5344CB8AC3E}">
        <p14:creationId xmlns:p14="http://schemas.microsoft.com/office/powerpoint/2010/main" val="22636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Sexual misconduct can be addressed through the application of administrative measures, through the military justice system by charging an individual with a service offence, or, in the case of behaviour that is also captured in the Criminal Code, through the civilian criminal justice system.</a:t>
            </a:r>
          </a:p>
          <a:p>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13</a:t>
            </a:fld>
            <a:endParaRPr lang="fr-CA"/>
          </a:p>
        </p:txBody>
      </p:sp>
    </p:spTree>
    <p:extLst>
      <p:ext uri="{BB962C8B-B14F-4D97-AF65-F5344CB8AC3E}">
        <p14:creationId xmlns:p14="http://schemas.microsoft.com/office/powerpoint/2010/main" val="289697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aseline="0" dirty="0"/>
              <a:t>The courts decide whether there was consent or not.</a:t>
            </a:r>
          </a:p>
          <a:p>
            <a:endParaRPr lang="en-CA" strike="noStrike" baseline="0" dirty="0"/>
          </a:p>
          <a:p>
            <a:r>
              <a:rPr lang="en-CA" strike="noStrike" baseline="0" dirty="0"/>
              <a:t>There are however, a few simple messages that can help everyone better understand:</a:t>
            </a:r>
          </a:p>
          <a:p>
            <a:endParaRPr lang="en-CA" baseline="0" dirty="0"/>
          </a:p>
          <a:p>
            <a:r>
              <a:rPr lang="en-CA" baseline="0" dirty="0"/>
              <a:t>Consent has to be clear – it can be verbal or physical.</a:t>
            </a:r>
          </a:p>
          <a:p>
            <a:r>
              <a:rPr lang="en-CA" baseline="0" dirty="0"/>
              <a:t>Consent has to be coherent – when alcohol or other drugs are involved consent may come into question.</a:t>
            </a:r>
          </a:p>
          <a:p>
            <a:r>
              <a:rPr lang="en-CA" baseline="0" dirty="0"/>
              <a:t>Consent has to be willing – </a:t>
            </a:r>
            <a:r>
              <a:rPr lang="en-CA" strike="noStrike" baseline="0" dirty="0"/>
              <a:t>this is where the issue with “adverse personal relationships” comes into play (think instructor/student, supervisor/subordinate).  The effects power differentials may have on validity of consent should not be underestimated. Most certainly - </a:t>
            </a:r>
          </a:p>
          <a:p>
            <a:r>
              <a:rPr lang="en-CA" strike="noStrike" baseline="0" dirty="0"/>
              <a:t>	-consent cannot be coerced through violence or threats or through emotional and psychological manipulation.</a:t>
            </a:r>
          </a:p>
          <a:p>
            <a:r>
              <a:rPr lang="en-CA" baseline="0" dirty="0"/>
              <a:t>Consent has to be ongoing – it can be withdrawn at any point during the activity.  Granting consent one minute doesn’t mean it is still there five minutes later. If someone gets uncomfortable with where things are going they may not articulate that in just words and we need to “check in” to </a:t>
            </a:r>
            <a:r>
              <a:rPr lang="en-CA" b="0" baseline="0" dirty="0">
                <a:solidFill>
                  <a:schemeClr val="tx1"/>
                </a:solidFill>
              </a:rPr>
              <a:t>avoid</a:t>
            </a:r>
            <a:r>
              <a:rPr lang="en-CA" baseline="0" dirty="0">
                <a:solidFill>
                  <a:schemeClr val="tx1"/>
                </a:solidFill>
              </a:rPr>
              <a:t> </a:t>
            </a:r>
            <a:r>
              <a:rPr lang="en-CA" baseline="0" dirty="0"/>
              <a:t>miscommunication.</a:t>
            </a:r>
          </a:p>
          <a:p>
            <a:endParaRPr lang="en-CA" baseline="0" dirty="0"/>
          </a:p>
          <a:p>
            <a:r>
              <a:rPr lang="en-CA" b="0" baseline="0" dirty="0"/>
              <a:t>-Unclear consent is one of the most frequent reasons in sexual assault. </a:t>
            </a:r>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14</a:t>
            </a:fld>
            <a:endParaRPr lang="fr-CA"/>
          </a:p>
        </p:txBody>
      </p:sp>
    </p:spTree>
    <p:extLst>
      <p:ext uri="{BB962C8B-B14F-4D97-AF65-F5344CB8AC3E}">
        <p14:creationId xmlns:p14="http://schemas.microsoft.com/office/powerpoint/2010/main" val="414506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aseline="0" dirty="0"/>
              <a:t>The courts decide whether there was consent or not.</a:t>
            </a:r>
          </a:p>
          <a:p>
            <a:endParaRPr lang="en-CA" strike="noStrike" baseline="0" dirty="0"/>
          </a:p>
          <a:p>
            <a:r>
              <a:rPr lang="en-CA" strike="noStrike" baseline="0" dirty="0"/>
              <a:t>There are however, a few simple messages that can help everyone better understand:</a:t>
            </a:r>
          </a:p>
          <a:p>
            <a:endParaRPr lang="en-CA" baseline="0" dirty="0"/>
          </a:p>
          <a:p>
            <a:r>
              <a:rPr lang="en-CA" baseline="0" dirty="0"/>
              <a:t>Consent has to be clear – it can be verbal or physical.</a:t>
            </a:r>
          </a:p>
          <a:p>
            <a:r>
              <a:rPr lang="en-CA" baseline="0" dirty="0"/>
              <a:t>Consent has to be coherent – when alcohol or other drugs are involved consent may come into question.</a:t>
            </a:r>
          </a:p>
          <a:p>
            <a:r>
              <a:rPr lang="en-CA" baseline="0" dirty="0"/>
              <a:t>Consent has to be willing – </a:t>
            </a:r>
            <a:r>
              <a:rPr lang="en-CA" strike="noStrike" baseline="0" dirty="0"/>
              <a:t>this is where the issue with “adverse personal relationships” comes into play (think instructor/student, supervisor/subordinate).  The effects power differentials may have on validity of consent should not be underestimated. Most certainly - </a:t>
            </a:r>
          </a:p>
          <a:p>
            <a:r>
              <a:rPr lang="en-CA" strike="noStrike" baseline="0" dirty="0"/>
              <a:t>	-consent cannot be coerced through violence or threats or through emotional and psychological manipulation.</a:t>
            </a:r>
          </a:p>
          <a:p>
            <a:r>
              <a:rPr lang="en-CA" baseline="0" dirty="0"/>
              <a:t>Consent has to be ongoing – it can be withdrawn at any point during the activity.  Granting consent one minute doesn’t mean it is still there five minutes later. If someone gets uncomfortable with where things are going they may not articulate that in just words and we need to “check in” to </a:t>
            </a:r>
            <a:r>
              <a:rPr lang="en-CA" b="0" baseline="0" dirty="0">
                <a:solidFill>
                  <a:schemeClr val="tx1"/>
                </a:solidFill>
              </a:rPr>
              <a:t>avoid</a:t>
            </a:r>
            <a:r>
              <a:rPr lang="en-CA" baseline="0" dirty="0">
                <a:solidFill>
                  <a:schemeClr val="tx1"/>
                </a:solidFill>
              </a:rPr>
              <a:t> </a:t>
            </a:r>
            <a:r>
              <a:rPr lang="en-CA" baseline="0" dirty="0"/>
              <a:t>miscommunication.</a:t>
            </a:r>
          </a:p>
          <a:p>
            <a:endParaRPr lang="en-CA" baseline="0" dirty="0"/>
          </a:p>
          <a:p>
            <a:r>
              <a:rPr lang="en-CA" b="0" baseline="0" dirty="0"/>
              <a:t>-Unclear consent is one of the most frequent reasons in sexual assault. </a:t>
            </a:r>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15</a:t>
            </a:fld>
            <a:endParaRPr lang="fr-CA"/>
          </a:p>
        </p:txBody>
      </p:sp>
    </p:spTree>
    <p:extLst>
      <p:ext uri="{BB962C8B-B14F-4D97-AF65-F5344CB8AC3E}">
        <p14:creationId xmlns:p14="http://schemas.microsoft.com/office/powerpoint/2010/main" val="277099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12725"/>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t>The list is extensive</a:t>
            </a:r>
            <a:r>
              <a:rPr lang="en-CA" b="0" baseline="0" dirty="0"/>
              <a:t> and may include behaviours some might not think of as sexual or offensive. </a:t>
            </a:r>
            <a:endParaRPr lang="en-CA"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t>These behaviours 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u="sng" dirty="0"/>
              <a:t>Inconsistent with the Profession of Arms</a:t>
            </a:r>
            <a:r>
              <a:rPr lang="en-CA" sz="1100" b="0" dirty="0"/>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t>Our first ethical principle is to respect the dignity</a:t>
            </a:r>
            <a:r>
              <a:rPr lang="en-CA" sz="1100" b="0" baseline="0" dirty="0"/>
              <a:t> of </a:t>
            </a:r>
            <a:r>
              <a:rPr lang="en-CA" sz="1100" b="0" i="1" baseline="0" dirty="0"/>
              <a:t>all</a:t>
            </a:r>
            <a:r>
              <a:rPr lang="en-CA" sz="1100" b="0" baseline="0" dirty="0"/>
              <a:t> persons … and that includes people at work.</a:t>
            </a:r>
            <a:br>
              <a:rPr lang="en-CA" sz="1100" b="0" baseline="0" dirty="0"/>
            </a:br>
            <a:endParaRPr lang="en-CA" sz="1100" b="0"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u="sng" baseline="0" dirty="0"/>
              <a:t>All service offences, some are offences under the Criminal Code of Canada</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t>Both require an investigation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t>Service offences may be dealt with through disciplinary actions, administrative actions, or both.</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t>Criminal Code offences are dealt with through Court Martial or civilian criminal prosecution.</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Not</a:t>
            </a:r>
            <a:r>
              <a:rPr lang="en-CA" baseline="0" dirty="0"/>
              <a:t> remaining in </a:t>
            </a:r>
            <a:r>
              <a:rPr lang="en-CA" dirty="0"/>
              <a:t>the green zone</a:t>
            </a:r>
            <a:r>
              <a:rPr lang="en-CA" baseline="0" dirty="0"/>
              <a:t> </a:t>
            </a:r>
            <a:r>
              <a:rPr lang="en-CA" dirty="0"/>
              <a:t>may result in administrative actions, disciplinary actions or both.</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Leadership has</a:t>
            </a:r>
            <a:r>
              <a:rPr lang="en-CA" baseline="0" dirty="0"/>
              <a:t> a mandate to c</a:t>
            </a:r>
            <a:r>
              <a:rPr lang="en-CA" dirty="0"/>
              <a:t>reate and/or maintain</a:t>
            </a:r>
            <a:r>
              <a:rPr lang="en-CA" baseline="0" dirty="0"/>
              <a:t> </a:t>
            </a:r>
            <a:r>
              <a:rPr lang="en-CA" dirty="0"/>
              <a:t>the </a:t>
            </a:r>
            <a:r>
              <a:rPr lang="en-CA" b="0" dirty="0"/>
              <a:t>conditions so behaviour stays in the green zone</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Where is the line? </a:t>
            </a:r>
          </a:p>
          <a:p>
            <a:pPr marL="628650" lvl="1" indent="-171450">
              <a:buFont typeface="Arial" panose="020B0604020202020204" pitchFamily="34" charset="0"/>
              <a:buChar char="•"/>
            </a:pPr>
            <a:r>
              <a:rPr lang="en-CA" dirty="0"/>
              <a:t>There is a spectrum of unacceptable</a:t>
            </a:r>
            <a:r>
              <a:rPr lang="en-CA" baseline="0" dirty="0"/>
              <a:t> conduct and </a:t>
            </a:r>
            <a:r>
              <a:rPr lang="en-CA" dirty="0"/>
              <a:t>behaviours, this slide </a:t>
            </a:r>
            <a:r>
              <a:rPr lang="en-CA" b="0" strike="noStrike" dirty="0"/>
              <a:t>shows</a:t>
            </a:r>
            <a:r>
              <a:rPr lang="en-CA" b="1" strike="noStrike" dirty="0"/>
              <a:t> </a:t>
            </a:r>
            <a:r>
              <a:rPr lang="en-CA" dirty="0"/>
              <a:t>that all these inappropriate behaviors can lead to a service offence.  Every instance </a:t>
            </a:r>
            <a:r>
              <a:rPr lang="en-CA" u="sng" baseline="0" dirty="0"/>
              <a:t>will</a:t>
            </a:r>
            <a:r>
              <a:rPr lang="en-CA" dirty="0"/>
              <a:t> be addressed by the CoC.</a:t>
            </a:r>
          </a:p>
          <a:p>
            <a:pPr marL="628650" lvl="1" indent="-171450">
              <a:buFont typeface="Arial" panose="020B0604020202020204" pitchFamily="34" charset="0"/>
              <a:buChar char="•"/>
            </a:pPr>
            <a:r>
              <a:rPr lang="en-CA" dirty="0"/>
              <a:t>The line is very clear… stay in the green!</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Any of these inappropriate behavio</a:t>
            </a:r>
            <a:r>
              <a:rPr lang="en-CA" b="0" dirty="0"/>
              <a:t>u</a:t>
            </a:r>
            <a:r>
              <a:rPr lang="en-CA" dirty="0"/>
              <a:t>rs may lead to a toxic work environment. </a:t>
            </a:r>
          </a:p>
          <a:p>
            <a:pPr marL="171450" lvl="0" indent="-171450">
              <a:buFont typeface="Arial" panose="020B0604020202020204" pitchFamily="34" charset="0"/>
              <a:buChar char="•"/>
            </a:pPr>
            <a:r>
              <a:rPr lang="en-CA" dirty="0"/>
              <a:t>A toxic work environment occurs when people’s behaviours make other people feel excluded, isolated and even have concerns for their safety.  </a:t>
            </a:r>
          </a:p>
          <a:p>
            <a:pPr marL="171450" lvl="0" indent="-171450">
              <a:buFont typeface="Arial" panose="020B0604020202020204" pitchFamily="34" charset="0"/>
              <a:buChar char="•"/>
            </a:pPr>
            <a:endParaRPr lang="en-CA" dirty="0"/>
          </a:p>
          <a:p>
            <a:pPr lvl="0"/>
            <a:r>
              <a:rPr lang="en-CA" i="1" dirty="0"/>
              <a:t>Note: </a:t>
            </a:r>
            <a:r>
              <a:rPr lang="en-CA" b="0" i="1" strike="noStrike" dirty="0"/>
              <a:t>The placement of </a:t>
            </a:r>
            <a:r>
              <a:rPr lang="en-CA" b="0" i="1" dirty="0"/>
              <a:t>items in the Toxic Environment zone</a:t>
            </a:r>
            <a:r>
              <a:rPr lang="en-CA" b="0" i="1" strike="noStrike" dirty="0"/>
              <a:t> is </a:t>
            </a:r>
            <a:r>
              <a:rPr lang="en-CA" b="0" i="1" dirty="0"/>
              <a:t>for conceptual purposes to show there is a spectrum with increasing seriousness and those on the far right, in the red zone tend to be criminal</a:t>
            </a:r>
            <a:r>
              <a:rPr lang="en-CA" b="0" i="1" dirty="0">
                <a:solidFill>
                  <a:srgbClr val="C00000"/>
                </a:solidFill>
              </a:rPr>
              <a:t>.</a:t>
            </a:r>
            <a:r>
              <a:rPr lang="en-CA" b="0" i="1" dirty="0"/>
              <a:t> </a:t>
            </a:r>
            <a:endParaRPr lang="en-CA" b="0" i="1" strike="sngStrike" dirty="0"/>
          </a:p>
          <a:p>
            <a:pPr lvl="0"/>
            <a:endParaRPr lang="en-CA" b="0" i="1" strike="sngStrike" dirty="0"/>
          </a:p>
          <a:p>
            <a:pPr lvl="0"/>
            <a:r>
              <a:rPr lang="en-CA" b="0" i="1" dirty="0"/>
              <a:t>The placements do</a:t>
            </a:r>
            <a:r>
              <a:rPr lang="en-CA" b="0" i="1" strike="sngStrike" baseline="0" dirty="0"/>
              <a:t> </a:t>
            </a:r>
            <a:r>
              <a:rPr lang="en-CA" b="0" i="1" dirty="0"/>
              <a:t>not convey </a:t>
            </a:r>
            <a:r>
              <a:rPr lang="en-CA" b="0" i="1" strike="noStrike" dirty="0"/>
              <a:t>any </a:t>
            </a:r>
            <a:r>
              <a:rPr lang="en-CA" b="0" i="1" dirty="0"/>
              <a:t>value </a:t>
            </a:r>
            <a:r>
              <a:rPr lang="en-CA" i="1" dirty="0"/>
              <a:t>judgement, [[particularly as each type of issue may have a spectrum of its own.]]</a:t>
            </a:r>
            <a:endParaRPr lang="en-CA" b="1" i="1" dirty="0"/>
          </a:p>
        </p:txBody>
      </p:sp>
      <p:sp>
        <p:nvSpPr>
          <p:cNvPr id="4" name="Slide Number Placeholder 3"/>
          <p:cNvSpPr>
            <a:spLocks noGrp="1"/>
          </p:cNvSpPr>
          <p:nvPr>
            <p:ph type="sldNum" sz="quarter" idx="10"/>
          </p:nvPr>
        </p:nvSpPr>
        <p:spPr/>
        <p:txBody>
          <a:bodyPr/>
          <a:lstStyle/>
          <a:p>
            <a:fld id="{66B7E173-2826-9C42-9235-69F7FFFFB4DA}"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161487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12725"/>
            <a:ext cx="5575300" cy="3136900"/>
          </a:xfrm>
        </p:spPr>
      </p:sp>
      <p:sp>
        <p:nvSpPr>
          <p:cNvPr id="3" name="Notes Placeholder 2"/>
          <p:cNvSpPr>
            <a:spLocks noGrp="1"/>
          </p:cNvSpPr>
          <p:nvPr>
            <p:ph type="body" idx="1"/>
          </p:nvPr>
        </p:nvSpPr>
        <p:spPr/>
        <p:txBody>
          <a:bodyPr/>
          <a:lstStyle/>
          <a:p>
            <a:r>
              <a:rPr lang="en-CA" baseline="0" dirty="0"/>
              <a:t>None of these behaviours are acceptable and all may result in administrative, disciplinary actions or both.</a:t>
            </a:r>
          </a:p>
          <a:p>
            <a:endParaRPr lang="en-CA" baseline="0" dirty="0"/>
          </a:p>
          <a:p>
            <a:r>
              <a:rPr lang="en-CA" baseline="0" dirty="0"/>
              <a:t>The negative behaviours associated with </a:t>
            </a:r>
            <a:r>
              <a:rPr lang="en-CA" b="0" baseline="0" dirty="0"/>
              <a:t>the</a:t>
            </a:r>
            <a:r>
              <a:rPr lang="en-CA" baseline="0" dirty="0"/>
              <a:t> base of the pyramid (</a:t>
            </a:r>
            <a:r>
              <a:rPr lang="en-CA" b="0" i="0" baseline="0" dirty="0"/>
              <a:t>sexualized</a:t>
            </a:r>
            <a:r>
              <a:rPr lang="en-CA" baseline="0" dirty="0"/>
              <a:t> jokes, overtly sexual language, objectification, etc.) are behaviours that Mme Deschamps </a:t>
            </a:r>
            <a:r>
              <a:rPr lang="en-CA" strike="noStrike" baseline="0" dirty="0"/>
              <a:t>was referring to in her report when she said that CAF had </a:t>
            </a:r>
            <a:r>
              <a:rPr lang="en-CA" baseline="0" dirty="0"/>
              <a:t>“an underlying sexualized culture”</a:t>
            </a:r>
            <a:r>
              <a:rPr lang="en-CA" sz="1100" b="0" i="0" u="none" strike="noStrike" baseline="30000" dirty="0">
                <a:solidFill>
                  <a:srgbClr val="00B0F0"/>
                </a:solidFill>
                <a:latin typeface="Arial" panose="020B0604020202020204" pitchFamily="34" charset="0"/>
              </a:rPr>
              <a:t>5</a:t>
            </a:r>
            <a:r>
              <a:rPr lang="en-CA" b="0" baseline="0" dirty="0"/>
              <a:t>. </a:t>
            </a:r>
            <a:r>
              <a:rPr lang="en-CA" baseline="0" dirty="0"/>
              <a:t>If these behaviours are ignored, accepted, or even condoned, we create a toxic environment that, at a minimum, sets us up for more serious and even criminal behaviour.</a:t>
            </a:r>
            <a:r>
              <a:rPr lang="en-CA" strike="noStrike" baseline="0" dirty="0"/>
              <a:t> The </a:t>
            </a:r>
            <a:r>
              <a:rPr lang="en-CA" baseline="0" dirty="0"/>
              <a:t>more individuals are allowed to </a:t>
            </a:r>
            <a:r>
              <a:rPr lang="en-CA" b="0" baseline="0" dirty="0"/>
              <a:t>engage in at the pyramid’s base </a:t>
            </a:r>
            <a:r>
              <a:rPr lang="en-CA" baseline="0" dirty="0"/>
              <a:t>level, the more personnel will move on to the next level of more serious </a:t>
            </a:r>
            <a:r>
              <a:rPr lang="en-CA" b="0" baseline="0" dirty="0"/>
              <a:t>behaviours, and </a:t>
            </a:r>
            <a:r>
              <a:rPr lang="en-CA" baseline="0" dirty="0"/>
              <a:t>so on up the pyramid.</a:t>
            </a:r>
          </a:p>
          <a:p>
            <a:r>
              <a:rPr lang="en-CA" baseline="0" dirty="0"/>
              <a:t>-----------------------------------------------------------------------------------------------------------------------</a:t>
            </a:r>
          </a:p>
          <a:p>
            <a:r>
              <a:rPr lang="en-CA" baseline="30000" dirty="0">
                <a:solidFill>
                  <a:srgbClr val="00B0F0"/>
                </a:solidFill>
              </a:rPr>
              <a:t>5</a:t>
            </a:r>
            <a:r>
              <a:rPr lang="en-CA" baseline="0" dirty="0"/>
              <a:t> </a:t>
            </a:r>
            <a:r>
              <a:rPr lang="en-CA" sz="1100" b="0" i="0" u="none" strike="noStrike" baseline="0" dirty="0">
                <a:latin typeface="Arial" panose="020B0604020202020204" pitchFamily="34" charset="0"/>
              </a:rPr>
              <a:t>External Review into Sexual Misconduct and Sexual</a:t>
            </a:r>
          </a:p>
          <a:p>
            <a:r>
              <a:rPr lang="en-CA" sz="1100" b="0" i="0" u="none" strike="noStrike" baseline="0" dirty="0">
                <a:latin typeface="Arial" panose="020B0604020202020204" pitchFamily="34" charset="0"/>
              </a:rPr>
              <a:t>Harassment in the Canadian Armed Forces, 27 March 2015</a:t>
            </a:r>
            <a:endParaRPr lang="en-CA" dirty="0"/>
          </a:p>
        </p:txBody>
      </p:sp>
      <p:sp>
        <p:nvSpPr>
          <p:cNvPr id="4" name="Slide Number Placeholder 3"/>
          <p:cNvSpPr>
            <a:spLocks noGrp="1"/>
          </p:cNvSpPr>
          <p:nvPr>
            <p:ph type="sldNum" sz="quarter" idx="10"/>
          </p:nvPr>
        </p:nvSpPr>
        <p:spPr/>
        <p:txBody>
          <a:bodyPr/>
          <a:lstStyle/>
          <a:p>
            <a:fld id="{01CE4847-35D6-44F6-990A-6D62DE317AE0}"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114215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12725"/>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a:t>In other words:</a:t>
            </a:r>
            <a:r>
              <a:rPr lang="en-CA" b="0" baseline="0" dirty="0"/>
              <a:t> </a:t>
            </a:r>
            <a:r>
              <a:rPr lang="en-CA" b="0" dirty="0"/>
              <a:t>All members, of any rank, have a duty to report incidents</a:t>
            </a:r>
            <a:r>
              <a:rPr lang="en-CA" b="0" baseline="0" dirty="0"/>
              <a:t> of sexual misconduct if they become aware of them.</a:t>
            </a:r>
            <a:endParaRPr lang="en-CA" b="0" dirty="0"/>
          </a:p>
          <a:p>
            <a:endParaRPr lang="en-CA" dirty="0"/>
          </a:p>
        </p:txBody>
      </p:sp>
    </p:spTree>
    <p:extLst>
      <p:ext uri="{BB962C8B-B14F-4D97-AF65-F5344CB8AC3E}">
        <p14:creationId xmlns:p14="http://schemas.microsoft.com/office/powerpoint/2010/main" val="41613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u="sng" dirty="0"/>
              <a:t>From DAOD 9005-1, Sexual Misconduct Response</a:t>
            </a:r>
          </a:p>
          <a:p>
            <a:endParaRPr lang="en-CA" b="1" u="sng" dirty="0"/>
          </a:p>
          <a:p>
            <a:r>
              <a:rPr lang="en-CA" sz="1100" b="1" kern="1200" dirty="0">
                <a:solidFill>
                  <a:schemeClr val="tx1"/>
                </a:solidFill>
                <a:effectLst/>
                <a:latin typeface="Arial" panose="020B0604020202020204" pitchFamily="34" charset="0"/>
                <a:ea typeface="+mn-ea"/>
                <a:cs typeface="Arial" panose="020B0604020202020204" pitchFamily="34" charset="0"/>
              </a:rPr>
              <a:t>Reporting of Sexual Misconduct – Exceptions</a:t>
            </a:r>
          </a:p>
          <a:p>
            <a:r>
              <a:rPr lang="en-CA" sz="1100" b="1"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5.3 </a:t>
            </a:r>
            <a:r>
              <a:rPr lang="en-CA" sz="1100" b="0" kern="1200" dirty="0">
                <a:solidFill>
                  <a:schemeClr val="tx1"/>
                </a:solidFill>
                <a:effectLst/>
                <a:latin typeface="Arial" panose="020B0604020202020204" pitchFamily="34" charset="0"/>
                <a:ea typeface="+mn-ea"/>
                <a:cs typeface="Arial" panose="020B0604020202020204" pitchFamily="34" charset="0"/>
              </a:rPr>
              <a:t>DND employees and other civilians are not generally required to report sexual misconduct incidents. This includes civilians who work for DND, such as those at the SMRC, CCMS and CF Health Services.</a:t>
            </a:r>
            <a:endParaRPr lang="en-CA" sz="1100" b="1" kern="1200" dirty="0">
              <a:solidFill>
                <a:schemeClr val="tx1"/>
              </a:solidFill>
              <a:effectLst/>
              <a:latin typeface="Arial" panose="020B0604020202020204" pitchFamily="34" charset="0"/>
              <a:ea typeface="+mn-ea"/>
              <a:cs typeface="Arial" panose="020B0604020202020204" pitchFamily="34" charset="0"/>
            </a:endParaRPr>
          </a:p>
          <a:p>
            <a:r>
              <a:rPr lang="en-CA" sz="1100" b="1"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Note </a:t>
            </a:r>
            <a:r>
              <a:rPr lang="en-CA" sz="1100" b="0" i="1" kern="1200" dirty="0">
                <a:solidFill>
                  <a:schemeClr val="tx1"/>
                </a:solidFill>
                <a:effectLst/>
                <a:latin typeface="Arial" panose="020B0604020202020204" pitchFamily="34" charset="0"/>
                <a:ea typeface="+mn-ea"/>
                <a:cs typeface="Arial" panose="020B0604020202020204" pitchFamily="34" charset="0"/>
              </a:rPr>
              <a:t>–</a:t>
            </a:r>
            <a:r>
              <a:rPr lang="en-CA" sz="1100" b="1" kern="1200" dirty="0">
                <a:solidFill>
                  <a:schemeClr val="tx1"/>
                </a:solidFill>
                <a:effectLst/>
                <a:latin typeface="Arial" panose="020B0604020202020204" pitchFamily="34" charset="0"/>
                <a:ea typeface="+mn-ea"/>
                <a:cs typeface="Arial" panose="020B0604020202020204" pitchFamily="34" charset="0"/>
              </a:rPr>
              <a:t> </a:t>
            </a:r>
            <a:r>
              <a:rPr lang="en-CA" sz="1100" b="0" kern="1200" dirty="0">
                <a:solidFill>
                  <a:schemeClr val="tx1"/>
                </a:solidFill>
                <a:effectLst/>
                <a:latin typeface="Arial" panose="020B0604020202020204" pitchFamily="34" charset="0"/>
                <a:ea typeface="+mn-ea"/>
                <a:cs typeface="Arial" panose="020B0604020202020204" pitchFamily="34" charset="0"/>
              </a:rPr>
              <a:t>Some professionals have an obligation, in certain circumstances, to report in accordance with their professional code of conduct and certain provincial legislation, for example, if there is an imminent risk of harm or risk to children.</a:t>
            </a:r>
            <a:endParaRPr lang="en-CA" sz="1100" b="1" kern="1200" dirty="0">
              <a:solidFill>
                <a:schemeClr val="tx1"/>
              </a:solidFill>
              <a:effectLst/>
              <a:latin typeface="Arial" panose="020B0604020202020204" pitchFamily="34" charset="0"/>
              <a:ea typeface="+mn-ea"/>
              <a:cs typeface="Arial" panose="020B0604020202020204" pitchFamily="34" charset="0"/>
            </a:endParaRPr>
          </a:p>
          <a:p>
            <a:r>
              <a:rPr lang="en-CA" sz="1100" b="0" kern="1200" dirty="0">
                <a:solidFill>
                  <a:schemeClr val="tx1"/>
                </a:solidFill>
                <a:effectLst/>
                <a:latin typeface="Arial" panose="020B0604020202020204" pitchFamily="34" charset="0"/>
                <a:ea typeface="+mn-ea"/>
                <a:cs typeface="Arial" panose="020B0604020202020204" pitchFamily="34" charset="0"/>
              </a:rPr>
              <a:t> </a:t>
            </a:r>
            <a:endParaRPr lang="en-CA" sz="1100" b="1" kern="1200" dirty="0">
              <a:solidFill>
                <a:schemeClr val="tx1"/>
              </a:solidFill>
              <a:effectLst/>
              <a:latin typeface="Arial" panose="020B0604020202020204" pitchFamily="34" charset="0"/>
              <a:ea typeface="+mn-ea"/>
              <a:cs typeface="Arial" panose="020B0604020202020204" pitchFamily="34" charset="0"/>
            </a:endParaRPr>
          </a:p>
          <a:p>
            <a:r>
              <a:rPr lang="en-CA" sz="1100" b="1" kern="1200" dirty="0">
                <a:solidFill>
                  <a:schemeClr val="tx1"/>
                </a:solidFill>
                <a:effectLst/>
                <a:latin typeface="Arial" panose="020B0604020202020204" pitchFamily="34" charset="0"/>
                <a:ea typeface="+mn-ea"/>
                <a:cs typeface="Arial" panose="020B0604020202020204" pitchFamily="34" charset="0"/>
              </a:rPr>
              <a:t>5.4</a:t>
            </a:r>
            <a:r>
              <a:rPr lang="en-CA" sz="1100" b="0" kern="1200" dirty="0">
                <a:solidFill>
                  <a:schemeClr val="tx1"/>
                </a:solidFill>
                <a:effectLst/>
                <a:latin typeface="Arial" panose="020B0604020202020204" pitchFamily="34" charset="0"/>
                <a:ea typeface="+mn-ea"/>
                <a:cs typeface="Arial" panose="020B0604020202020204" pitchFamily="34" charset="0"/>
              </a:rPr>
              <a:t> Officers who can deal adequately with a sexual misconduct incident are not required to report.</a:t>
            </a:r>
            <a:endParaRPr lang="en-CA" sz="1100" b="1" kern="1200" dirty="0">
              <a:solidFill>
                <a:schemeClr val="tx1"/>
              </a:solidFill>
              <a:effectLst/>
              <a:latin typeface="Arial" panose="020B0604020202020204" pitchFamily="34" charset="0"/>
              <a:ea typeface="+mn-ea"/>
              <a:cs typeface="Arial" panose="020B0604020202020204" pitchFamily="34" charset="0"/>
            </a:endParaRPr>
          </a:p>
          <a:p>
            <a:r>
              <a:rPr lang="en-CA" sz="1100" b="1"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Reporting Considerations – Officers</a:t>
            </a:r>
          </a:p>
          <a:p>
            <a:r>
              <a:rPr lang="en-CA" sz="1100" b="1"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5.5 </a:t>
            </a:r>
            <a:r>
              <a:rPr lang="en-CA" sz="1100" kern="1200" dirty="0">
                <a:solidFill>
                  <a:schemeClr val="tx1"/>
                </a:solidFill>
                <a:effectLst/>
                <a:latin typeface="Arial" panose="020B0604020202020204" pitchFamily="34" charset="0"/>
                <a:ea typeface="+mn-ea"/>
                <a:cs typeface="Arial" panose="020B0604020202020204" pitchFamily="34" charset="0"/>
              </a:rPr>
              <a:t>Upon becoming aware of alleged sexual misconduct, an officer must determine whether they are required to report it to a proper authority or if they can adequately deal with the matter. If an officer determines that a disciplinary investigation is required, the matter must be reported by the officer.</a:t>
            </a:r>
          </a:p>
          <a:p>
            <a:r>
              <a:rPr lang="en-CA" sz="1100" b="1" kern="1200" dirty="0">
                <a:solidFill>
                  <a:schemeClr val="tx1"/>
                </a:solidFill>
                <a:effectLst/>
                <a:latin typeface="Arial" panose="020B0604020202020204" pitchFamily="34" charset="0"/>
                <a:ea typeface="+mn-ea"/>
                <a:cs typeface="Arial" panose="020B0604020202020204" pitchFamily="34" charset="0"/>
              </a:rPr>
              <a:t> </a:t>
            </a:r>
            <a:endParaRPr lang="en-CA" sz="1100" kern="1200" dirty="0">
              <a:solidFill>
                <a:schemeClr val="tx1"/>
              </a:solidFill>
              <a:effectLst/>
              <a:latin typeface="Arial" panose="020B0604020202020204" pitchFamily="34" charset="0"/>
              <a:ea typeface="+mn-ea"/>
              <a:cs typeface="Arial" panose="020B0604020202020204" pitchFamily="34" charset="0"/>
            </a:endParaRPr>
          </a:p>
          <a:p>
            <a:r>
              <a:rPr lang="en-CA" sz="1100" b="1" kern="1200" dirty="0">
                <a:solidFill>
                  <a:schemeClr val="tx1"/>
                </a:solidFill>
                <a:effectLst/>
                <a:latin typeface="Arial" panose="020B0604020202020204" pitchFamily="34" charset="0"/>
                <a:ea typeface="+mn-ea"/>
                <a:cs typeface="Arial" panose="020B0604020202020204" pitchFamily="34" charset="0"/>
              </a:rPr>
              <a:t>5.6</a:t>
            </a:r>
            <a:r>
              <a:rPr lang="en-CA" sz="1100" kern="1200" dirty="0">
                <a:solidFill>
                  <a:schemeClr val="tx1"/>
                </a:solidFill>
                <a:effectLst/>
                <a:latin typeface="Arial" panose="020B0604020202020204" pitchFamily="34" charset="0"/>
                <a:ea typeface="+mn-ea"/>
                <a:cs typeface="Arial" panose="020B0604020202020204" pitchFamily="34" charset="0"/>
              </a:rPr>
              <a:t> The determination of whether an officer can deal adequately with a matter involves an exercise of discretion. It requires that an officer act in good faith and not abuse their powers or exercise them dishonestly or arbitrarily, or to achieve an improper purpose. An officer must consider only relevant information and not discriminate on any inappropriate basis. An officer can seek advice from their local legal advisor as to whether or not they can deal adequately with the matter.</a:t>
            </a:r>
          </a:p>
          <a:p>
            <a:r>
              <a:rPr lang="en-CA" sz="1100"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5.7</a:t>
            </a:r>
            <a:r>
              <a:rPr lang="en-CA" sz="1100" kern="1200" dirty="0">
                <a:solidFill>
                  <a:schemeClr val="tx1"/>
                </a:solidFill>
                <a:effectLst/>
                <a:latin typeface="Arial" panose="020B0604020202020204" pitchFamily="34" charset="0"/>
                <a:ea typeface="+mn-ea"/>
                <a:cs typeface="Arial" panose="020B0604020202020204" pitchFamily="34" charset="0"/>
              </a:rPr>
              <a:t> In order to determine whether alleged sexual misconduct can adequately be dealt with, an officer must take into account all relevant factors, including, but not limited to: </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views of the victim;</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mental health and physical safety of the victim;</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interest in ensuring that the victim receives the needed support;</a:t>
            </a:r>
          </a:p>
          <a:p>
            <a:pPr lvl="0"/>
            <a:r>
              <a:rPr lang="en-CA" sz="1100" kern="1200" dirty="0">
                <a:solidFill>
                  <a:schemeClr val="tx1"/>
                </a:solidFill>
                <a:effectLst/>
                <a:latin typeface="Arial" panose="020B0604020202020204" pitchFamily="34" charset="0"/>
                <a:ea typeface="+mn-ea"/>
                <a:cs typeface="Arial" panose="020B0604020202020204" pitchFamily="34" charset="0"/>
              </a:rPr>
              <a:t>safety concerns about possible reprisals;</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need to ensure the operational readiness and effectiveness of the CAF;</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safety of CAF members and the public;</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gravity of the conduct alleged;</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safety of any children or dependants potentially affected by the alleged incident;</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disciplinary interests of the respondent’s unit;</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difference between the ranks of the victim and the respondent;</a:t>
            </a:r>
          </a:p>
          <a:p>
            <a:pPr lvl="0"/>
            <a:r>
              <a:rPr lang="en-CA" sz="1100" kern="1200" dirty="0">
                <a:solidFill>
                  <a:schemeClr val="tx1"/>
                </a:solidFill>
                <a:effectLst/>
                <a:latin typeface="Arial" panose="020B0604020202020204" pitchFamily="34" charset="0"/>
                <a:ea typeface="+mn-ea"/>
                <a:cs typeface="Arial" panose="020B0604020202020204" pitchFamily="34" charset="0"/>
              </a:rPr>
              <a:t>consistency in the response to sexual misconduct; and</a:t>
            </a:r>
          </a:p>
          <a:p>
            <a:pPr lvl="0"/>
            <a:r>
              <a:rPr lang="en-CA" sz="1100" kern="1200" dirty="0">
                <a:solidFill>
                  <a:schemeClr val="tx1"/>
                </a:solidFill>
                <a:effectLst/>
                <a:latin typeface="Arial" panose="020B0604020202020204" pitchFamily="34" charset="0"/>
                <a:ea typeface="+mn-ea"/>
                <a:cs typeface="Arial" panose="020B0604020202020204" pitchFamily="34" charset="0"/>
              </a:rPr>
              <a:t>whether the officer has the authority to implement necessary measures.</a:t>
            </a:r>
          </a:p>
          <a:p>
            <a:r>
              <a:rPr lang="en-CA" sz="1100" b="1" kern="1200" dirty="0">
                <a:solidFill>
                  <a:schemeClr val="tx1"/>
                </a:solidFill>
                <a:effectLst/>
                <a:latin typeface="Arial" panose="020B0604020202020204" pitchFamily="34" charset="0"/>
                <a:ea typeface="+mn-ea"/>
                <a:cs typeface="Arial" panose="020B0604020202020204" pitchFamily="34" charset="0"/>
              </a:rPr>
              <a:t>5.8</a:t>
            </a:r>
            <a:r>
              <a:rPr lang="en-CA" sz="1100" kern="1200" dirty="0">
                <a:solidFill>
                  <a:schemeClr val="tx1"/>
                </a:solidFill>
                <a:effectLst/>
                <a:latin typeface="Arial" panose="020B0604020202020204" pitchFamily="34" charset="0"/>
                <a:ea typeface="+mn-ea"/>
                <a:cs typeface="Arial" panose="020B0604020202020204" pitchFamily="34" charset="0"/>
              </a:rPr>
              <a:t> The following factors should not be considered when an officer decides if a matter can be adequately dealt with or whether it must be reported to a proper authority: </a:t>
            </a:r>
          </a:p>
          <a:p>
            <a:pPr lvl="0"/>
            <a:r>
              <a:rPr lang="en-CA" sz="1100" kern="1200" dirty="0">
                <a:solidFill>
                  <a:schemeClr val="tx1"/>
                </a:solidFill>
                <a:effectLst/>
                <a:latin typeface="Arial" panose="020B0604020202020204" pitchFamily="34" charset="0"/>
                <a:ea typeface="+mn-ea"/>
                <a:cs typeface="Arial" panose="020B0604020202020204" pitchFamily="34" charset="0"/>
              </a:rPr>
              <a:t>the possible effect of their decision on the personal or professional circumstances of those responsible or any other DND employee or CAF member, regardless of their rank or position;</a:t>
            </a:r>
          </a:p>
          <a:p>
            <a:pPr lvl="0"/>
            <a:r>
              <a:rPr lang="en-CA" dirty="0">
                <a:effectLst/>
                <a:cs typeface="Arial" panose="020B0604020202020204" pitchFamily="34" charset="0"/>
              </a:rPr>
              <a:t>any consideration based on a prohibited ground of discrimination under section 3 of the </a:t>
            </a:r>
            <a:r>
              <a:rPr lang="en-CA" i="1" dirty="0">
                <a:effectLst/>
                <a:cs typeface="Arial" panose="020B0604020202020204" pitchFamily="34" charset="0"/>
              </a:rPr>
              <a:t>Canadian Human Rights Act</a:t>
            </a:r>
            <a:r>
              <a:rPr lang="en-CA" dirty="0">
                <a:effectLst/>
                <a:cs typeface="Arial" panose="020B0604020202020204" pitchFamily="34" charset="0"/>
              </a:rPr>
              <a:t>, including:</a:t>
            </a:r>
            <a:endParaRPr lang="en-CA" dirty="0">
              <a:effectLst/>
            </a:endParaRP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race;</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national or ethnic origin;</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colour;</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religion;</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age;</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sex (including pregnancy and childbirth);</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sexual orientation;</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gender identity or expression;</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marital status;</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family status;</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genetic characteristics;</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disability (mental or physical); and</a:t>
            </a:r>
          </a:p>
          <a:p>
            <a:pPr lvl="1" fontAlgn="base"/>
            <a:r>
              <a:rPr lang="en-CA" sz="1100" u="none" strike="noStrike" kern="1200" dirty="0">
                <a:solidFill>
                  <a:schemeClr val="tx1"/>
                </a:solidFill>
                <a:effectLst>
                  <a:outerShdw sx="0" sy="0">
                    <a:srgbClr val="000000"/>
                  </a:outerShdw>
                </a:effectLst>
                <a:latin typeface="Arial" panose="020B0604020202020204" pitchFamily="34" charset="0"/>
                <a:ea typeface="+mn-ea"/>
                <a:cs typeface="Arial" panose="020B0604020202020204" pitchFamily="34" charset="0"/>
              </a:rPr>
              <a:t>conviction for an offence for which a pardon has been granted or in respect of which a record suspension has been ordered;</a:t>
            </a:r>
          </a:p>
          <a:p>
            <a:pPr lvl="0"/>
            <a:r>
              <a:rPr lang="en-CA" dirty="0">
                <a:effectLst/>
                <a:cs typeface="Arial" panose="020B0604020202020204" pitchFamily="34" charset="0"/>
              </a:rPr>
              <a:t>personal opinions about any of the parties involved; and</a:t>
            </a:r>
            <a:endParaRPr lang="en-CA" dirty="0">
              <a:effectLst/>
            </a:endParaRPr>
          </a:p>
          <a:p>
            <a:pPr lvl="0"/>
            <a:r>
              <a:rPr lang="en-CA" dirty="0">
                <a:effectLst/>
                <a:cs typeface="Arial" panose="020B0604020202020204" pitchFamily="34" charset="0"/>
              </a:rPr>
              <a:t>a possible or perceived political advantage or disadvantage to the Government of Canada, the DND, the CAF or any political group or party.</a:t>
            </a:r>
            <a:endParaRPr lang="en-CA" dirty="0">
              <a:effectLst/>
            </a:endParaRPr>
          </a:p>
          <a:p>
            <a:r>
              <a:rPr lang="en-CA" sz="1100" b="1" kern="1200" dirty="0">
                <a:solidFill>
                  <a:schemeClr val="tx1"/>
                </a:solidFill>
                <a:effectLst/>
                <a:latin typeface="Arial" panose="020B0604020202020204" pitchFamily="34" charset="0"/>
                <a:ea typeface="+mn-ea"/>
                <a:cs typeface="Arial" panose="020B0604020202020204" pitchFamily="34" charset="0"/>
              </a:rPr>
              <a:t> </a:t>
            </a:r>
            <a:endParaRPr lang="en-CA" sz="1100" kern="1200" dirty="0">
              <a:solidFill>
                <a:schemeClr val="tx1"/>
              </a:solidFill>
              <a:effectLst/>
              <a:latin typeface="Arial" panose="020B0604020202020204" pitchFamily="34" charset="0"/>
              <a:ea typeface="+mn-ea"/>
              <a:cs typeface="Arial" panose="020B0604020202020204" pitchFamily="34" charset="0"/>
            </a:endParaRPr>
          </a:p>
          <a:p>
            <a:r>
              <a:rPr lang="en-CA" sz="1100" b="1" kern="1200" dirty="0">
                <a:solidFill>
                  <a:schemeClr val="tx1"/>
                </a:solidFill>
                <a:effectLst/>
                <a:latin typeface="Arial" panose="020B0604020202020204" pitchFamily="34" charset="0"/>
                <a:ea typeface="+mn-ea"/>
                <a:cs typeface="Arial" panose="020B0604020202020204" pitchFamily="34" charset="0"/>
              </a:rPr>
              <a:t>5.9 </a:t>
            </a:r>
            <a:r>
              <a:rPr lang="en-CA" sz="1100" kern="1200" dirty="0">
                <a:solidFill>
                  <a:schemeClr val="tx1"/>
                </a:solidFill>
                <a:effectLst/>
                <a:latin typeface="Arial" panose="020B0604020202020204" pitchFamily="34" charset="0"/>
                <a:ea typeface="+mn-ea"/>
                <a:cs typeface="Arial" panose="020B0604020202020204" pitchFamily="34" charset="0"/>
              </a:rPr>
              <a:t>If an officer has determined that they are not able to deal adequately with the matter, the matter must be reported. If an investigation is required, a unit disciplinary investigation may only be conducted once it is determined that all police with jurisdiction to investigate the matter have declined to investigate. Before proceeding to investigate, the unit legal advisor should be contacted.</a:t>
            </a:r>
          </a:p>
          <a:p>
            <a:r>
              <a:rPr lang="en-CA" sz="1100" kern="1200" dirty="0">
                <a:solidFill>
                  <a:schemeClr val="tx1"/>
                </a:solidFill>
                <a:effectLst/>
                <a:latin typeface="Arial" panose="020B0604020202020204" pitchFamily="34" charset="0"/>
                <a:ea typeface="+mn-ea"/>
                <a:cs typeface="Arial" panose="020B0604020202020204" pitchFamily="34" charset="0"/>
              </a:rPr>
              <a:t> </a:t>
            </a:r>
          </a:p>
          <a:p>
            <a:r>
              <a:rPr lang="en-CA" sz="1100" b="1" kern="1200" dirty="0">
                <a:solidFill>
                  <a:schemeClr val="tx1"/>
                </a:solidFill>
                <a:effectLst/>
                <a:latin typeface="Arial" panose="020B0604020202020204" pitchFamily="34" charset="0"/>
                <a:ea typeface="+mn-ea"/>
                <a:cs typeface="Arial" panose="020B0604020202020204" pitchFamily="34" charset="0"/>
              </a:rPr>
              <a:t>5.10</a:t>
            </a:r>
            <a:r>
              <a:rPr lang="en-CA" sz="1100" kern="1200" dirty="0">
                <a:solidFill>
                  <a:schemeClr val="tx1"/>
                </a:solidFill>
                <a:effectLst/>
                <a:latin typeface="Arial" panose="020B0604020202020204" pitchFamily="34" charset="0"/>
                <a:ea typeface="+mn-ea"/>
                <a:cs typeface="Arial" panose="020B0604020202020204" pitchFamily="34" charset="0"/>
              </a:rPr>
              <a:t> Generally, the more serious the alleged sexual misconduct, the more likely that the interests of operational effectiveness and public safety will require that the matter be reported to the proper authority. Further, if it is suspected that the victim is a child, the matter must be reported to the MP, CFNIS or civilian police agency, without exception.</a:t>
            </a:r>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19</a:t>
            </a:fld>
            <a:endParaRPr lang="fr-CA"/>
          </a:p>
        </p:txBody>
      </p:sp>
    </p:spTree>
    <p:extLst>
      <p:ext uri="{BB962C8B-B14F-4D97-AF65-F5344CB8AC3E}">
        <p14:creationId xmlns:p14="http://schemas.microsoft.com/office/powerpoint/2010/main" val="127344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baseline="0" dirty="0"/>
              <a:t>If a SMRC representative is present, they shall present this slide.</a:t>
            </a:r>
          </a:p>
          <a:p>
            <a:endParaRPr lang="en-CA" b="1" dirty="0"/>
          </a:p>
          <a:p>
            <a:r>
              <a:rPr lang="en-CA" b="1" dirty="0"/>
              <a:t>Step 1: Acknowledge and Listen</a:t>
            </a:r>
          </a:p>
          <a:p>
            <a:r>
              <a:rPr lang="en-CA" dirty="0"/>
              <a:t>Acknowledge: The leadership has a responsibility to acknowledge the event: “Something bad just happened.” Or “That was a tough one.” It is okay to make a global statement about how the group is feeling. It is important to</a:t>
            </a:r>
            <a:r>
              <a:rPr lang="en-CA" baseline="0" dirty="0"/>
              <a:t> be </a:t>
            </a:r>
            <a:r>
              <a:rPr lang="en-CA" dirty="0"/>
              <a:t>calm, straight forward and clear.</a:t>
            </a:r>
            <a:r>
              <a:rPr lang="en-CA" baseline="0" dirty="0"/>
              <a:t> </a:t>
            </a:r>
            <a:endParaRPr lang="en-CA" dirty="0"/>
          </a:p>
          <a:p>
            <a:endParaRPr lang="en-CA" dirty="0"/>
          </a:p>
          <a:p>
            <a:r>
              <a:rPr lang="en-CA" dirty="0"/>
              <a:t>Listen: Your job is not to fix it (you can’t). However, you can listen by providing an opportunity for discussion. Expect that some members will not want to talk about the event, while others may only wish to discuss it with other subordinates not with you. This is okay. Each person will cope with an event in their own way, and we do not want to interfere with people’s natural coping strategies.</a:t>
            </a:r>
          </a:p>
          <a:p>
            <a:endParaRPr lang="en-CA" b="1" dirty="0"/>
          </a:p>
          <a:p>
            <a:r>
              <a:rPr lang="en-CA" b="1" dirty="0"/>
              <a:t>Step 2: Inform (intervene) </a:t>
            </a:r>
            <a:r>
              <a:rPr lang="en-CA" dirty="0"/>
              <a:t>-</a:t>
            </a:r>
          </a:p>
          <a:p>
            <a:r>
              <a:rPr lang="en-CA" dirty="0"/>
              <a:t>After acknowledging the event and providing the opportunity to talk, you should remind them how important it is for them to take care of themselves (we will talk about strategies for self-care in a few slides). For some, they may not be bothered at all but for others some symptoms of distress may continue over the next few days or even weeks (behaviours</a:t>
            </a:r>
            <a:r>
              <a:rPr lang="en-CA" baseline="0" dirty="0"/>
              <a:t> from the yellow or reacting zone such as irritability, difficulty concentrating, loss of sleep, physical stress symptoms or social isolation – behaviours we have talked about in previous slides). Hearing that these reactions are normal may help members cope.</a:t>
            </a:r>
            <a:endParaRPr lang="en-CA" dirty="0"/>
          </a:p>
          <a:p>
            <a:endParaRPr lang="en-CA" b="1" dirty="0"/>
          </a:p>
          <a:p>
            <a:r>
              <a:rPr lang="en-CA" b="1" dirty="0"/>
              <a:t>Step 3: Respond </a:t>
            </a:r>
            <a:r>
              <a:rPr lang="en-CA" dirty="0"/>
              <a:t>- Observe, follow up, model </a:t>
            </a:r>
          </a:p>
          <a:p>
            <a:r>
              <a:rPr lang="en-CA" dirty="0"/>
              <a:t>Observe and follow-up with members later on to see how they are doing, and model healthy coping. Should you notice that your subordinates are not bouncing back from an event or are overly distressed, refer them to the Mental Health services.</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 People want to hear leader's negative emotions or thoughts after a distressing event. They don't need you to pretend that everything is okay.</a:t>
            </a:r>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20</a:t>
            </a:fld>
            <a:endParaRPr lang="fr-CA"/>
          </a:p>
        </p:txBody>
      </p:sp>
    </p:spTree>
    <p:extLst>
      <p:ext uri="{BB962C8B-B14F-4D97-AF65-F5344CB8AC3E}">
        <p14:creationId xmlns:p14="http://schemas.microsoft.com/office/powerpoint/2010/main" val="246335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CA" altLang="en-US" dirty="0"/>
              <a:t>- This is an issue the CAF has been dealing with for a very long time.</a:t>
            </a:r>
          </a:p>
          <a:p>
            <a:pPr marL="0" indent="0" eaLnBrk="1" hangingPunct="1">
              <a:spcBef>
                <a:spcPct val="0"/>
              </a:spcBef>
              <a:buFontTx/>
              <a:buNone/>
            </a:pPr>
            <a:r>
              <a:rPr lang="en-CA" altLang="en-US" dirty="0"/>
              <a:t>- The SMRC was initially stood up 6 </a:t>
            </a:r>
            <a:r>
              <a:rPr lang="en-CA" altLang="en-US" dirty="0" err="1"/>
              <a:t>mo</a:t>
            </a:r>
            <a:r>
              <a:rPr lang="en-CA" altLang="en-US" dirty="0"/>
              <a:t> prior to the original plan.</a:t>
            </a:r>
            <a:endParaRPr lang="en-CA" altLang="en-US" b="1" dirty="0"/>
          </a:p>
          <a:p>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3</a:t>
            </a:fld>
            <a:endParaRPr lang="fr-CA"/>
          </a:p>
        </p:txBody>
      </p:sp>
    </p:spTree>
    <p:extLst>
      <p:ext uri="{BB962C8B-B14F-4D97-AF65-F5344CB8AC3E}">
        <p14:creationId xmlns:p14="http://schemas.microsoft.com/office/powerpoint/2010/main" val="255144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2000" b="1" dirty="0"/>
              <a:t>Services for CAF members</a:t>
            </a:r>
          </a:p>
          <a:p>
            <a:r>
              <a:rPr lang="en-CA" sz="2000" dirty="0"/>
              <a:t>The following list of services are available for use by CAF members. Some of the services are provided by civilian service-providers that are not required to report sexual misconduct incidents to the CAF.</a:t>
            </a:r>
          </a:p>
          <a:p>
            <a:endParaRPr lang="en-CA" sz="2000" dirty="0"/>
          </a:p>
          <a:p>
            <a:r>
              <a:rPr lang="en-CA" sz="2000" b="1" dirty="0"/>
              <a:t>Health care services</a:t>
            </a:r>
            <a:br>
              <a:rPr lang="en-CA" sz="2000" b="1" dirty="0"/>
            </a:br>
            <a:endParaRPr lang="en-CA" sz="2000" b="1" dirty="0"/>
          </a:p>
          <a:p>
            <a:r>
              <a:rPr lang="en-CA" sz="2000" dirty="0"/>
              <a:t>If you need any type of medical attention (for example, treatment of injuries, sexually transmitted infections (STI) screening, pregnancy prevention, or other related services to your physical health), you may choose to visit a </a:t>
            </a:r>
            <a:r>
              <a:rPr lang="en-CA" sz="2000" dirty="0">
                <a:hlinkClick r:id="rId3"/>
              </a:rPr>
              <a:t>CAF medical centre</a:t>
            </a:r>
            <a:r>
              <a:rPr lang="en-CA" sz="2000" dirty="0"/>
              <a:t> near you. If you prefer to visit a civilian hospital or sexual assault centre, try using our </a:t>
            </a:r>
            <a:r>
              <a:rPr lang="en-CA" sz="2000" dirty="0">
                <a:hlinkClick r:id="rId4"/>
              </a:rPr>
              <a:t>resources search tool</a:t>
            </a:r>
            <a:r>
              <a:rPr lang="en-CA" sz="2000" dirty="0"/>
              <a:t> or the </a:t>
            </a:r>
            <a:r>
              <a:rPr lang="en-CA" sz="2000" dirty="0">
                <a:hlinkClick r:id="rId5"/>
              </a:rPr>
              <a:t>Respect in the CAF Mobile Application</a:t>
            </a:r>
            <a:r>
              <a:rPr lang="en-CA" sz="2000" dirty="0"/>
              <a:t> to locate the resources near you.</a:t>
            </a:r>
          </a:p>
          <a:p>
            <a:r>
              <a:rPr lang="en-CA" sz="2000" b="1" dirty="0"/>
              <a:t>Personal and spiritual support</a:t>
            </a:r>
          </a:p>
          <a:p>
            <a:r>
              <a:rPr lang="en-CA" sz="2000" dirty="0"/>
              <a:t>If you want to talk to someone or receive counselling following an incident of sexual misconduct, there are a number of civilian and CAF-specific resources available to you.</a:t>
            </a:r>
          </a:p>
          <a:p>
            <a:r>
              <a:rPr lang="en-CA" sz="2000" dirty="0">
                <a:hlinkClick r:id="rId6"/>
              </a:rPr>
              <a:t>Sexual Misconduct Response Centre</a:t>
            </a:r>
            <a:r>
              <a:rPr lang="en-CA" sz="2000" dirty="0"/>
              <a:t/>
            </a:r>
            <a:br>
              <a:rPr lang="en-CA" sz="2000" dirty="0"/>
            </a:br>
            <a:r>
              <a:rPr lang="en-CA" sz="2000" dirty="0"/>
              <a:t>The Sexual Misconduct Response Centre (SMRC) was created by the Department of National Defence but is independent from the CAF chain of command and is not required to report incidents of sexual misconduct to the CAF. Counselors are available 24/7 to provide confidential supportive counselling, provide assistance and information on options available to you and refer you to appropriate resources should this be needed. You have the choice to either provide your personal information or remain anonymous.</a:t>
            </a:r>
          </a:p>
          <a:p>
            <a:r>
              <a:rPr lang="en-CA" sz="2000" dirty="0">
                <a:hlinkClick r:id="rId7"/>
              </a:rPr>
              <a:t>CAF Member Assistance Program</a:t>
            </a:r>
            <a:r>
              <a:rPr lang="en-CA" sz="2000" dirty="0"/>
              <a:t/>
            </a:r>
            <a:br>
              <a:rPr lang="en-CA" sz="2000" dirty="0"/>
            </a:br>
            <a:r>
              <a:rPr lang="en-CA" sz="2000" dirty="0"/>
              <a:t>This program offers confidential, voluntary, short-term counselling to help members and families with issues affecting their well-being or work performance 24/7, 365 days a year.</a:t>
            </a:r>
          </a:p>
          <a:p>
            <a:r>
              <a:rPr lang="en-CA" sz="2000" dirty="0">
                <a:hlinkClick r:id="rId8"/>
              </a:rPr>
              <a:t>Military Family Resource Centres</a:t>
            </a:r>
            <a:r>
              <a:rPr lang="en-CA" sz="2000" dirty="0"/>
              <a:t/>
            </a:r>
            <a:br>
              <a:rPr lang="en-CA" sz="2000" dirty="0"/>
            </a:br>
            <a:r>
              <a:rPr lang="en-CA" sz="2000" dirty="0"/>
              <a:t>These centres are located across Canada and in Europe and the United States. Their frontline service providers are responsible for connecting military families to a wide range of programs and services. Their goal is to build strong, resilient individuals, families and communities.</a:t>
            </a:r>
          </a:p>
          <a:p>
            <a:r>
              <a:rPr lang="en-CA" sz="2000" dirty="0">
                <a:hlinkClick r:id="rId9"/>
              </a:rPr>
              <a:t>The Family Information Line (Morale and Welfare Services)</a:t>
            </a:r>
            <a:r>
              <a:rPr lang="en-CA" sz="2000" dirty="0"/>
              <a:t/>
            </a:r>
            <a:br>
              <a:rPr lang="en-CA" sz="2000" dirty="0"/>
            </a:br>
            <a:r>
              <a:rPr lang="en-CA" sz="2000" dirty="0"/>
              <a:t>This team of trained professionals provides a wide range of services to the extended military community, including counselling, referrals, information on programs and services and crisis support.</a:t>
            </a:r>
          </a:p>
          <a:p>
            <a:r>
              <a:rPr lang="en-CA" sz="2000" dirty="0">
                <a:hlinkClick r:id="rId10"/>
              </a:rPr>
              <a:t>CAF Chaplain Services</a:t>
            </a:r>
            <a:r>
              <a:rPr lang="en-CA" sz="2000" dirty="0"/>
              <a:t/>
            </a:r>
            <a:br>
              <a:rPr lang="en-CA" sz="2000" dirty="0"/>
            </a:br>
            <a:r>
              <a:rPr lang="en-CA" sz="2000" dirty="0"/>
              <a:t>Chaplains provide religious and counseling services and support and help you understand theological, moral and ethical views. They can also provide information on a wide range of topics and provide help in various ways, including crisis intervention, support and counselling, and referring you to other care providers.</a:t>
            </a:r>
          </a:p>
          <a:p>
            <a:endParaRPr lang="en-CA" sz="2000"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21</a:t>
            </a:fld>
            <a:endParaRPr lang="fr-CA"/>
          </a:p>
        </p:txBody>
      </p:sp>
    </p:spTree>
    <p:extLst>
      <p:ext uri="{BB962C8B-B14F-4D97-AF65-F5344CB8AC3E}">
        <p14:creationId xmlns:p14="http://schemas.microsoft.com/office/powerpoint/2010/main" val="19527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217488"/>
            <a:ext cx="6197600" cy="3486150"/>
          </a:xfrm>
        </p:spPr>
      </p:sp>
      <p:sp>
        <p:nvSpPr>
          <p:cNvPr id="3" name="Notes Placeholder 2"/>
          <p:cNvSpPr>
            <a:spLocks noGrp="1"/>
          </p:cNvSpPr>
          <p:nvPr>
            <p:ph type="body" idx="1"/>
          </p:nvPr>
        </p:nvSpPr>
        <p:spPr>
          <a:xfrm>
            <a:off x="233680" y="3886200"/>
            <a:ext cx="6635750" cy="5177790"/>
          </a:xfrm>
        </p:spPr>
        <p:txBody>
          <a:bodyPr/>
          <a:lstStyle/>
          <a:p>
            <a:pPr marL="0" indent="0">
              <a:spcBef>
                <a:spcPts val="600"/>
              </a:spcBef>
              <a:spcAft>
                <a:spcPts val="600"/>
              </a:spcAft>
              <a:buNone/>
            </a:pPr>
            <a:r>
              <a:rPr lang="en-CA" dirty="0">
                <a:solidFill>
                  <a:schemeClr val="tx1"/>
                </a:solidFill>
              </a:rPr>
              <a:t>This free downloadable app will assist and enable CAF members to deal more confidently and knowledgeably with an incident of </a:t>
            </a:r>
            <a:r>
              <a:rPr lang="en-CA" b="0" baseline="0" dirty="0"/>
              <a:t>sexual misconduct</a:t>
            </a:r>
            <a:r>
              <a:rPr lang="en-CA" dirty="0">
                <a:solidFill>
                  <a:schemeClr val="tx1"/>
                </a:solidFill>
              </a:rPr>
              <a:t>.</a:t>
            </a:r>
            <a:r>
              <a:rPr lang="en-CA" baseline="0" dirty="0">
                <a:solidFill>
                  <a:schemeClr val="tx1"/>
                </a:solidFill>
              </a:rPr>
              <a:t> </a:t>
            </a:r>
            <a:endParaRPr lang="en-CA" dirty="0">
              <a:solidFill>
                <a:schemeClr val="tx1"/>
              </a:solidFill>
            </a:endParaRPr>
          </a:p>
          <a:p>
            <a:pPr marL="0" indent="0">
              <a:spcBef>
                <a:spcPts val="600"/>
              </a:spcBef>
              <a:spcAft>
                <a:spcPts val="600"/>
              </a:spcAft>
              <a:buNone/>
            </a:pPr>
            <a:r>
              <a:rPr lang="en-CA" dirty="0">
                <a:solidFill>
                  <a:schemeClr val="tx1"/>
                </a:solidFill>
              </a:rPr>
              <a:t>Includes </a:t>
            </a:r>
            <a:r>
              <a:rPr lang="en-CA" b="1" dirty="0">
                <a:solidFill>
                  <a:schemeClr val="tx1"/>
                </a:solidFill>
              </a:rPr>
              <a:t>downloadable tools, educational information, </a:t>
            </a:r>
            <a:r>
              <a:rPr lang="en-CA" dirty="0">
                <a:solidFill>
                  <a:schemeClr val="tx1"/>
                </a:solidFill>
              </a:rPr>
              <a:t>and</a:t>
            </a:r>
            <a:r>
              <a:rPr lang="en-CA" b="1" dirty="0">
                <a:solidFill>
                  <a:schemeClr val="tx1"/>
                </a:solidFill>
              </a:rPr>
              <a:t> resources </a:t>
            </a:r>
            <a:r>
              <a:rPr lang="en-CA" dirty="0">
                <a:solidFill>
                  <a:schemeClr val="tx1"/>
                </a:solidFill>
              </a:rPr>
              <a:t>to support anyone who is dealing with an incident.</a:t>
            </a:r>
          </a:p>
          <a:p>
            <a:pPr marL="0" indent="0">
              <a:spcBef>
                <a:spcPts val="600"/>
              </a:spcBef>
              <a:spcAft>
                <a:spcPts val="600"/>
              </a:spcAft>
              <a:buNone/>
            </a:pPr>
            <a:r>
              <a:rPr lang="en-CA" dirty="0">
                <a:solidFill>
                  <a:schemeClr val="tx1"/>
                </a:solidFill>
              </a:rPr>
              <a:t>App provides: </a:t>
            </a:r>
          </a:p>
          <a:p>
            <a:pPr marL="685800" lvl="1">
              <a:spcBef>
                <a:spcPts val="0"/>
              </a:spcBef>
              <a:spcAft>
                <a:spcPts val="0"/>
              </a:spcAft>
              <a:buFont typeface="Arial" panose="020B0604020202020204" pitchFamily="34" charset="0"/>
              <a:buChar char="•"/>
            </a:pPr>
            <a:r>
              <a:rPr lang="en-CA" dirty="0">
                <a:solidFill>
                  <a:schemeClr val="tx1"/>
                </a:solidFill>
              </a:rPr>
              <a:t>Guidance and support for victims/survivors, leaders, commanders, bystanders, friends and family</a:t>
            </a:r>
          </a:p>
          <a:p>
            <a:pPr marL="685800" lvl="1">
              <a:spcBef>
                <a:spcPts val="0"/>
              </a:spcBef>
              <a:spcAft>
                <a:spcPts val="0"/>
              </a:spcAft>
              <a:buFont typeface="Arial" panose="020B0604020202020204" pitchFamily="34" charset="0"/>
              <a:buChar char="•"/>
            </a:pPr>
            <a:r>
              <a:rPr lang="en-CA" dirty="0">
                <a:solidFill>
                  <a:schemeClr val="tx1"/>
                </a:solidFill>
              </a:rPr>
              <a:t>Access to geo-referenced support resources world-wide direct from device (police stations, medical facilities, rape crisis centres, etc.)</a:t>
            </a:r>
          </a:p>
          <a:p>
            <a:pPr marL="685800" lvl="1">
              <a:spcBef>
                <a:spcPts val="0"/>
              </a:spcBef>
              <a:spcAft>
                <a:spcPts val="0"/>
              </a:spcAft>
              <a:buFont typeface="Arial" panose="020B0604020202020204" pitchFamily="34" charset="0"/>
              <a:buChar char="•"/>
            </a:pPr>
            <a:r>
              <a:rPr lang="en-CA" dirty="0">
                <a:solidFill>
                  <a:schemeClr val="tx1"/>
                </a:solidFill>
              </a:rPr>
              <a:t>A search function that is intelligent and predictive</a:t>
            </a:r>
          </a:p>
          <a:p>
            <a:pPr marL="685800" lvl="1">
              <a:spcBef>
                <a:spcPts val="0"/>
              </a:spcBef>
              <a:spcAft>
                <a:spcPts val="0"/>
              </a:spcAft>
              <a:buFont typeface="Arial" panose="020B0604020202020204" pitchFamily="34" charset="0"/>
              <a:buChar char="•"/>
            </a:pPr>
            <a:r>
              <a:rPr lang="en-CA" dirty="0">
                <a:solidFill>
                  <a:schemeClr val="tx1"/>
                </a:solidFill>
              </a:rPr>
              <a:t>A software architecture that allows for easy update and expansion</a:t>
            </a:r>
          </a:p>
          <a:p>
            <a:pPr marL="685800" lvl="1">
              <a:spcBef>
                <a:spcPts val="0"/>
              </a:spcBef>
              <a:spcAft>
                <a:spcPts val="0"/>
              </a:spcAft>
              <a:buFont typeface="Arial" panose="020B0604020202020204" pitchFamily="34" charset="0"/>
              <a:buChar char="•"/>
            </a:pPr>
            <a:r>
              <a:rPr lang="en-CA" dirty="0">
                <a:solidFill>
                  <a:schemeClr val="tx1"/>
                </a:solidFill>
              </a:rPr>
              <a:t>A deliberate design that keeps its use private and confidential</a:t>
            </a:r>
          </a:p>
          <a:p>
            <a:pPr marL="174708" indent="-174708">
              <a:buFont typeface="Arial" panose="020B0604020202020204" pitchFamily="34" charset="0"/>
              <a:buChar char="•"/>
            </a:pPr>
            <a:endParaRPr lang="en-CA" b="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app is routinely</a:t>
            </a:r>
            <a:r>
              <a:rPr lang="en-CA" b="0" baseline="0" dirty="0"/>
              <a:t> updated to ensure it contains the latest information and to add additional functionality or resources.</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If you allow it, th</a:t>
            </a:r>
            <a:r>
              <a:rPr lang="en-CA" b="0" strike="sngStrike" dirty="0"/>
              <a:t>e</a:t>
            </a:r>
            <a:r>
              <a:rPr lang="en-CA" b="0" dirty="0"/>
              <a:t> app can use your location to find services</a:t>
            </a:r>
            <a:r>
              <a:rPr lang="en-CA" b="0" baseline="0" dirty="0"/>
              <a:t> nearest you… even when deployed. </a:t>
            </a:r>
            <a:endParaRPr lang="en-CA" b="0" dirty="0"/>
          </a:p>
          <a:p>
            <a:r>
              <a:rPr lang="en-CA" b="0" dirty="0"/>
              <a:t>These geo-referenced support resources </a:t>
            </a:r>
            <a:r>
              <a:rPr lang="en-CA" dirty="0"/>
              <a:t>include:</a:t>
            </a:r>
          </a:p>
          <a:p>
            <a:pPr marL="515938" lvl="1" indent="-342900">
              <a:spcAft>
                <a:spcPts val="400"/>
              </a:spcAft>
              <a:buFont typeface="Arial" panose="020B0604020202020204" pitchFamily="34" charset="0"/>
              <a:buChar char="•"/>
            </a:pPr>
            <a:r>
              <a:rPr lang="en-CA" dirty="0"/>
              <a:t>Police, hospital, SMRC, crisis centers, etc.</a:t>
            </a:r>
          </a:p>
          <a:p>
            <a:pPr marL="515938" lvl="1" indent="-342900">
              <a:spcAft>
                <a:spcPts val="400"/>
              </a:spcAft>
              <a:buFont typeface="Arial" panose="020B0604020202020204" pitchFamily="34" charset="0"/>
              <a:buChar char="•"/>
            </a:pPr>
            <a:r>
              <a:rPr lang="en-CA" dirty="0"/>
              <a:t>There are </a:t>
            </a:r>
            <a:r>
              <a:rPr lang="en-CA" strike="sngStrike" dirty="0"/>
              <a:t>is</a:t>
            </a:r>
            <a:r>
              <a:rPr lang="en-CA" dirty="0"/>
              <a:t> 227 resources (domestic and overseas) in the database.</a:t>
            </a:r>
          </a:p>
          <a:p>
            <a:pPr marL="515938" lvl="1" indent="-342900">
              <a:spcAft>
                <a:spcPts val="400"/>
              </a:spcAft>
              <a:buFont typeface="Arial" panose="020B0604020202020204" pitchFamily="34" charset="0"/>
              <a:buChar char="•"/>
            </a:pPr>
            <a:r>
              <a:rPr lang="en-CA" dirty="0"/>
              <a:t>Call or get driving directions direct from device.</a:t>
            </a:r>
          </a:p>
          <a:p>
            <a:pPr marL="515938" lvl="1" indent="-342900">
              <a:spcAft>
                <a:spcPts val="400"/>
              </a:spcAft>
              <a:buFont typeface="Arial" panose="020B0604020202020204" pitchFamily="34" charset="0"/>
              <a:buChar char="•"/>
            </a:pPr>
            <a:r>
              <a:rPr lang="en-CA" dirty="0"/>
              <a:t>Info includes: name of resource, location, phone(s), email address, </a:t>
            </a:r>
            <a:br>
              <a:rPr lang="en-CA" dirty="0"/>
            </a:br>
            <a:r>
              <a:rPr lang="en-CA" dirty="0"/>
              <a:t>language(s) of service, civilian/military, and links to websites.</a:t>
            </a:r>
          </a:p>
          <a:p>
            <a:pPr marL="515938" lvl="1" indent="-342900">
              <a:spcAft>
                <a:spcPts val="400"/>
              </a:spcAft>
              <a:buFont typeface="Arial" panose="020B0604020202020204" pitchFamily="34" charset="0"/>
              <a:buChar char="•"/>
            </a:pPr>
            <a:r>
              <a:rPr lang="en-CA" dirty="0"/>
              <a:t>Entire list can also be accessed offline or downloaded for sharing.</a:t>
            </a:r>
          </a:p>
          <a:p>
            <a:pPr marL="515938" lvl="1" indent="-342900">
              <a:spcAft>
                <a:spcPts val="400"/>
              </a:spcAft>
              <a:buFont typeface="Arial" panose="020B0604020202020204" pitchFamily="34" charset="0"/>
              <a:buChar char="•"/>
            </a:pPr>
            <a:endParaRPr lang="en-CA" dirty="0"/>
          </a:p>
        </p:txBody>
      </p:sp>
    </p:spTree>
    <p:extLst>
      <p:ext uri="{BB962C8B-B14F-4D97-AF65-F5344CB8AC3E}">
        <p14:creationId xmlns:p14="http://schemas.microsoft.com/office/powerpoint/2010/main" val="1252667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24</a:t>
            </a:fld>
            <a:endParaRPr lang="fr-CA"/>
          </a:p>
        </p:txBody>
      </p:sp>
    </p:spTree>
    <p:extLst>
      <p:ext uri="{BB962C8B-B14F-4D97-AF65-F5344CB8AC3E}">
        <p14:creationId xmlns:p14="http://schemas.microsoft.com/office/powerpoint/2010/main" val="254484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12725"/>
            <a:ext cx="5575300" cy="3136900"/>
          </a:xfrm>
        </p:spPr>
      </p:sp>
      <p:sp>
        <p:nvSpPr>
          <p:cNvPr id="3" name="Notes Placeholder 2"/>
          <p:cNvSpPr>
            <a:spLocks noGrp="1"/>
          </p:cNvSpPr>
          <p:nvPr>
            <p:ph type="body" idx="1"/>
          </p:nvPr>
        </p:nvSpPr>
        <p:spPr/>
        <p:txBody>
          <a:bodyPr/>
          <a:lstStyle/>
          <a:p>
            <a:r>
              <a:rPr lang="en-CA" baseline="0" dirty="0"/>
              <a:t>Each of the key processes functions on the previous slide has a distinct entity(ies) within the CAF/DND that has a mandate or lead role in the management of those processes. </a:t>
            </a:r>
          </a:p>
          <a:p>
            <a:endParaRPr lang="en-CA" baseline="0" dirty="0"/>
          </a:p>
          <a:p>
            <a:r>
              <a:rPr lang="en-CA" baseline="0" dirty="0"/>
              <a:t>DHRD – Directorate of Human Rights and Diversity</a:t>
            </a:r>
          </a:p>
          <a:p>
            <a:r>
              <a:rPr lang="en-CA" baseline="0" dirty="0"/>
              <a:t>DMP – Director Military Prosecutions</a:t>
            </a:r>
          </a:p>
          <a:p>
            <a:r>
              <a:rPr lang="en-CA" baseline="0" dirty="0"/>
              <a:t>JAG – Judge Advocate General</a:t>
            </a:r>
          </a:p>
          <a:p>
            <a:r>
              <a:rPr lang="en-CA" baseline="0" dirty="0"/>
              <a:t>CFNIS – Canadian Forces National Investigative Services</a:t>
            </a:r>
          </a:p>
          <a:p>
            <a:r>
              <a:rPr lang="en-CA" baseline="0" dirty="0"/>
              <a:t>DGMPRA – Director General Military personnel Research and Analysis</a:t>
            </a:r>
          </a:p>
          <a:p>
            <a:r>
              <a:rPr lang="en-CA" baseline="0" dirty="0"/>
              <a:t>DMCA – Director Military Career Administration</a:t>
            </a:r>
          </a:p>
          <a:p>
            <a:r>
              <a:rPr lang="en-CA" baseline="0" dirty="0"/>
              <a:t>CFHS – Canadian Forces Health Services</a:t>
            </a:r>
          </a:p>
          <a:p>
            <a:r>
              <a:rPr lang="en-CA" baseline="0" dirty="0"/>
              <a:t>SMRC – Sexual Misconduct Response centre</a:t>
            </a:r>
          </a:p>
          <a:p>
            <a:r>
              <a:rPr lang="en-CA" baseline="0" dirty="0"/>
              <a:t>CDA – Canadian defence Academy</a:t>
            </a:r>
          </a:p>
          <a:p>
            <a:r>
              <a:rPr lang="en-CA" baseline="0" dirty="0"/>
              <a:t>ICCM – Integrated Conflict and Complaint Mechanism</a:t>
            </a:r>
          </a:p>
          <a:p>
            <a:endParaRPr lang="en-CA" baseline="0" dirty="0"/>
          </a:p>
          <a:p>
            <a:r>
              <a:rPr lang="en-CA" b="0" baseline="0" dirty="0"/>
              <a:t>The DPMC-</a:t>
            </a:r>
            <a:r>
              <a:rPr lang="en-CA" b="0" baseline="0" dirty="0" err="1"/>
              <a:t>OpH</a:t>
            </a:r>
            <a:r>
              <a:rPr lang="en-CA" b="0" baseline="0" dirty="0"/>
              <a:t> coordinates and oversees these Operation HONOUR related functions on behalf of the CDS. </a:t>
            </a:r>
          </a:p>
          <a:p>
            <a:endParaRPr lang="en-CA" b="0" baseline="0" dirty="0"/>
          </a:p>
          <a:p>
            <a:r>
              <a:rPr lang="en-CA" b="0" baseline="0" dirty="0"/>
              <a:t>Outcome:</a:t>
            </a:r>
          </a:p>
          <a:p>
            <a:r>
              <a:rPr lang="en-CA" b="0" baseline="0" dirty="0"/>
              <a:t>The CAF has set out to change more than just how individual members behave. All of the cogs are working together to change the CAF culture that let sexual misconduct grow, to reinforcing a culture of Duty with HONOUR. </a:t>
            </a:r>
          </a:p>
          <a:p>
            <a:endParaRPr lang="en-CA" dirty="0"/>
          </a:p>
        </p:txBody>
      </p:sp>
    </p:spTree>
    <p:extLst>
      <p:ext uri="{BB962C8B-B14F-4D97-AF65-F5344CB8AC3E}">
        <p14:creationId xmlns:p14="http://schemas.microsoft.com/office/powerpoint/2010/main" val="15805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baseline="0" dirty="0"/>
              <a:t>ERA report</a:t>
            </a:r>
          </a:p>
          <a:p>
            <a:r>
              <a:rPr lang="en-CA" sz="1200" b="1" i="0" kern="1200" dirty="0">
                <a:solidFill>
                  <a:schemeClr val="tx1"/>
                </a:solidFill>
                <a:effectLst/>
              </a:rPr>
              <a:t>Finding: </a:t>
            </a:r>
            <a:r>
              <a:rPr lang="en-CA" sz="1200" b="0" i="0" kern="1200" dirty="0">
                <a:solidFill>
                  <a:schemeClr val="tx1"/>
                </a:solidFill>
                <a:effectLst/>
              </a:rPr>
              <a:t>With respect to inappropriate sexual conduct, the culture of the CAF on the ground does not, in many ways, measure up to the professional standards established by the policies and described in </a:t>
            </a:r>
            <a:r>
              <a:rPr lang="en-CA" sz="1200" b="0" i="1" kern="1200" dirty="0">
                <a:solidFill>
                  <a:schemeClr val="tx1"/>
                </a:solidFill>
                <a:effectLst/>
              </a:rPr>
              <a:t>Duty with Honour</a:t>
            </a:r>
            <a:r>
              <a:rPr lang="en-CA" sz="1200" b="0" i="0" kern="1200" dirty="0">
                <a:solidFill>
                  <a:schemeClr val="tx1"/>
                </a:solidFill>
                <a:effectLst/>
              </a:rPr>
              <a:t>. Rather, the ERA found that there is a significant disjunction between the aspiration of the CAF to embody a professional military ethos which embraces the principle of respect for the dignity of all persons, and the reality experienced by many CAF members day-to-day.</a:t>
            </a:r>
          </a:p>
          <a:p>
            <a:r>
              <a:rPr lang="en-CA" sz="1200" b="1" i="0" kern="1200" dirty="0">
                <a:solidFill>
                  <a:schemeClr val="tx1"/>
                </a:solidFill>
                <a:effectLst/>
              </a:rPr>
              <a:t>Recommendation No. 2: </a:t>
            </a:r>
            <a:r>
              <a:rPr lang="en-CA" sz="1200" b="0" i="0" kern="1200" dirty="0">
                <a:solidFill>
                  <a:schemeClr val="tx1"/>
                </a:solidFill>
                <a:effectLst/>
              </a:rPr>
              <a:t>Establish a strategy to effect cultural change to eliminate the sexualized environment and to better integrate women, including by conducting a gender-based analysis of CAF policies.</a:t>
            </a:r>
          </a:p>
          <a:p>
            <a:r>
              <a:rPr lang="en-CA" sz="1200" b="1" i="0" kern="1200" dirty="0">
                <a:solidFill>
                  <a:schemeClr val="tx1"/>
                </a:solidFill>
                <a:effectLst/>
              </a:rPr>
              <a:t>Conclusion:</a:t>
            </a:r>
            <a:r>
              <a:rPr lang="en-CA" sz="1200" b="1" i="0" kern="1200" baseline="0" dirty="0">
                <a:solidFill>
                  <a:schemeClr val="tx1"/>
                </a:solidFill>
                <a:effectLst/>
              </a:rPr>
              <a:t> </a:t>
            </a:r>
            <a:r>
              <a:rPr lang="en-CA" sz="1200" b="0" i="0" kern="1200" dirty="0">
                <a:solidFill>
                  <a:schemeClr val="tx1"/>
                </a:solidFill>
                <a:effectLst/>
              </a:rPr>
              <a:t>Cultural change is key. Without broad-scale cultural reform, policy change is unlikely to be effective. This requires the CAF to address not only more serious incidents of sexual harassment and assault, but also low-level sexual harassment, such as the use of sexualized and demeaning language, which contributes to an environment that is hostile to women and LGTBQ members.</a:t>
            </a:r>
          </a:p>
          <a:p>
            <a:endParaRPr lang="en-CA" sz="1200" b="0" i="0" kern="1200" dirty="0">
              <a:solidFill>
                <a:schemeClr val="tx1"/>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u="sng" baseline="0" dirty="0"/>
              <a:t>OAG report</a:t>
            </a:r>
          </a:p>
          <a:p>
            <a:r>
              <a:rPr lang="en-CA" sz="1200" dirty="0"/>
              <a:t>Specifically recommended a performance measurement framework. DND response indicated it would create a PMF and campaign plan.</a:t>
            </a:r>
          </a:p>
          <a:p>
            <a:endParaRPr lang="en-CA" sz="1200" dirty="0"/>
          </a:p>
          <a:p>
            <a:r>
              <a:rPr lang="en-CA" sz="1200" b="1" u="sng" dirty="0"/>
              <a:t>Parliamentary committees</a:t>
            </a:r>
          </a:p>
          <a:p>
            <a:r>
              <a:rPr lang="en-CA" sz="1200" dirty="0"/>
              <a:t>Various committees have studied Operation HONOUR and the issue of women in the CAF. Their questions and recommendations often speak to the need for culture change.</a:t>
            </a:r>
          </a:p>
        </p:txBody>
      </p:sp>
      <p:sp>
        <p:nvSpPr>
          <p:cNvPr id="4" name="Slide Number Placeholder 3"/>
          <p:cNvSpPr>
            <a:spLocks noGrp="1"/>
          </p:cNvSpPr>
          <p:nvPr>
            <p:ph type="sldNum" sz="quarter" idx="10"/>
          </p:nvPr>
        </p:nvSpPr>
        <p:spPr/>
        <p:txBody>
          <a:bodyPr/>
          <a:lstStyle/>
          <a:p>
            <a:fld id="{58875D15-EAFC-4A06-9A4A-18423E0A2EAC}" type="slidenum">
              <a:rPr lang="en-CA" smtClean="0"/>
              <a:t>5</a:t>
            </a:fld>
            <a:endParaRPr lang="en-CA"/>
          </a:p>
        </p:txBody>
      </p:sp>
    </p:spTree>
    <p:extLst>
      <p:ext uri="{BB962C8B-B14F-4D97-AF65-F5344CB8AC3E}">
        <p14:creationId xmlns:p14="http://schemas.microsoft.com/office/powerpoint/2010/main" val="390219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343400"/>
            <a:ext cx="6480720" cy="4114800"/>
          </a:xfrm>
        </p:spPr>
        <p:txBody>
          <a:bodyPr/>
          <a:lstStyle/>
          <a:p>
            <a:r>
              <a:rPr lang="en-CA" sz="1100" b="1" kern="1200" dirty="0">
                <a:solidFill>
                  <a:schemeClr val="tx1"/>
                </a:solidFill>
                <a:effectLst/>
              </a:rPr>
              <a:t>What is </a:t>
            </a:r>
            <a:r>
              <a:rPr lang="en-CA" sz="1100" b="1" i="1" kern="1200" dirty="0">
                <a:solidFill>
                  <a:schemeClr val="tx1"/>
                </a:solidFill>
                <a:effectLst/>
              </a:rPr>
              <a:t>The Path to Dignity and Respect</a:t>
            </a:r>
            <a:r>
              <a:rPr lang="en-CA" sz="1100" b="1" kern="1200" dirty="0">
                <a:solidFill>
                  <a:schemeClr val="tx1"/>
                </a:solidFill>
                <a:effectLst/>
              </a:rPr>
              <a:t>?</a:t>
            </a:r>
            <a:endParaRPr lang="en-CA" sz="1100" kern="1200" dirty="0">
              <a:solidFill>
                <a:schemeClr val="tx1"/>
              </a:solidFill>
              <a:effectLst/>
            </a:endParaRPr>
          </a:p>
          <a:p>
            <a:r>
              <a:rPr lang="en-CA" sz="1100" i="1" u="sng" kern="1200" dirty="0">
                <a:solidFill>
                  <a:schemeClr val="tx1"/>
                </a:solidFill>
                <a:effectLst/>
              </a:rPr>
              <a:t>The Path to Dignity and Respect </a:t>
            </a:r>
            <a:r>
              <a:rPr lang="en-CA" sz="1100" u="sng" kern="1200" dirty="0">
                <a:solidFill>
                  <a:schemeClr val="tx1"/>
                </a:solidFill>
                <a:effectLst/>
              </a:rPr>
              <a:t>(</a:t>
            </a:r>
            <a:r>
              <a:rPr lang="en-CA" sz="1100" i="1" u="sng" kern="1200" dirty="0">
                <a:solidFill>
                  <a:schemeClr val="tx1"/>
                </a:solidFill>
                <a:effectLst/>
              </a:rPr>
              <a:t>The Path</a:t>
            </a:r>
            <a:r>
              <a:rPr lang="en-CA" sz="1100" u="sng" kern="1200" dirty="0">
                <a:solidFill>
                  <a:schemeClr val="tx1"/>
                </a:solidFill>
                <a:effectLst/>
              </a:rPr>
              <a:t>)</a:t>
            </a:r>
            <a:r>
              <a:rPr lang="en-CA" sz="1100" kern="1200" dirty="0">
                <a:solidFill>
                  <a:schemeClr val="tx1"/>
                </a:solidFill>
                <a:effectLst/>
              </a:rPr>
              <a:t> </a:t>
            </a:r>
            <a:r>
              <a:rPr lang="en-CA" sz="1100" i="1" u="sng" kern="1200" dirty="0">
                <a:solidFill>
                  <a:schemeClr val="tx1"/>
                </a:solidFill>
                <a:effectLst/>
              </a:rPr>
              <a:t>&lt;insert link to Strategy&gt;</a:t>
            </a:r>
            <a:r>
              <a:rPr lang="en-CA" sz="1100" u="sng" kern="1200" dirty="0">
                <a:solidFill>
                  <a:schemeClr val="tx1"/>
                </a:solidFill>
                <a:effectLst/>
              </a:rPr>
              <a:t> </a:t>
            </a:r>
            <a:r>
              <a:rPr lang="en-CA" sz="1100" kern="1200" dirty="0">
                <a:solidFill>
                  <a:schemeClr val="tx1"/>
                </a:solidFill>
                <a:effectLst/>
              </a:rPr>
              <a:t> is a culture change strategy created to prevent and address sexual misconduct in the CAF. </a:t>
            </a:r>
            <a:r>
              <a:rPr lang="en-CA" sz="1100" i="1" kern="1200" dirty="0">
                <a:solidFill>
                  <a:schemeClr val="tx1"/>
                </a:solidFill>
                <a:effectLst/>
              </a:rPr>
              <a:t>The Path</a:t>
            </a:r>
            <a:r>
              <a:rPr lang="en-CA" sz="1100" kern="1200" dirty="0">
                <a:solidFill>
                  <a:schemeClr val="tx1"/>
                </a:solidFill>
                <a:effectLst/>
              </a:rPr>
              <a:t> is designed to align behaviours and attitudes in the Canadian Armed Forces (CAF) with the principles and values of the profession of arms in Canada. It shifts the focus of Operation HONOUR from an immediate response primarily concentrated on addressing incidents, to a long-term institutional approach aimed at preventing incidents from occurring in the first place.</a:t>
            </a:r>
          </a:p>
          <a:p>
            <a:endParaRPr lang="en-CA" sz="1100" b="1" kern="1200" dirty="0">
              <a:solidFill>
                <a:schemeClr val="tx1"/>
              </a:solidFill>
              <a:effectLst/>
            </a:endParaRPr>
          </a:p>
          <a:p>
            <a:r>
              <a:rPr lang="en-CA" sz="1100" b="1" kern="1200" dirty="0">
                <a:solidFill>
                  <a:schemeClr val="tx1"/>
                </a:solidFill>
                <a:effectLst/>
              </a:rPr>
              <a:t>What are we trying to accomplish with </a:t>
            </a:r>
            <a:r>
              <a:rPr lang="en-CA" sz="1100" b="1" i="1" kern="1200" dirty="0">
                <a:solidFill>
                  <a:schemeClr val="tx1"/>
                </a:solidFill>
                <a:effectLst/>
              </a:rPr>
              <a:t>The Path</a:t>
            </a:r>
            <a:r>
              <a:rPr lang="en-CA" sz="1100" b="1" kern="1200" dirty="0">
                <a:solidFill>
                  <a:schemeClr val="tx1"/>
                </a:solidFill>
                <a:effectLst/>
              </a:rPr>
              <a:t>?</a:t>
            </a:r>
            <a:endParaRPr lang="en-CA" sz="1100" kern="1200" dirty="0">
              <a:solidFill>
                <a:schemeClr val="tx1"/>
              </a:solidFill>
              <a:effectLst/>
            </a:endParaRPr>
          </a:p>
          <a:p>
            <a:r>
              <a:rPr lang="en-CA" sz="1100" kern="1200" dirty="0">
                <a:solidFill>
                  <a:schemeClr val="tx1"/>
                </a:solidFill>
                <a:effectLst/>
              </a:rPr>
              <a:t>We are striving for a CAF free of sexual misconduct, where everyone is treated with dignity and respect. To achieve our vision, we must ensure that sexual misconduct is never minimized, ignored or excused. This is how we will build a safer work environment and ensure trust in each other and in the chain of command. </a:t>
            </a:r>
            <a:r>
              <a:rPr lang="en-CA" sz="1100" i="1" kern="1200" dirty="0">
                <a:solidFill>
                  <a:schemeClr val="tx1"/>
                </a:solidFill>
                <a:effectLst/>
              </a:rPr>
              <a:t>The Path</a:t>
            </a:r>
            <a:r>
              <a:rPr lang="en-CA" sz="1100" kern="1200" dirty="0">
                <a:solidFill>
                  <a:schemeClr val="tx1"/>
                </a:solidFill>
                <a:effectLst/>
              </a:rPr>
              <a:t> provides us with a comprehensive, long-term strategy to guide and coordinate efforts across the CAF.</a:t>
            </a:r>
          </a:p>
          <a:p>
            <a:endParaRPr lang="en-CA" sz="1100" b="1" kern="1200" dirty="0">
              <a:solidFill>
                <a:schemeClr val="tx1"/>
              </a:solidFill>
              <a:effectLst/>
            </a:endParaRPr>
          </a:p>
          <a:p>
            <a:r>
              <a:rPr lang="en-CA" sz="1100" b="1" kern="1200" dirty="0">
                <a:solidFill>
                  <a:schemeClr val="tx1"/>
                </a:solidFill>
                <a:effectLst/>
              </a:rPr>
              <a:t>What elements are included in </a:t>
            </a:r>
            <a:r>
              <a:rPr lang="en-CA" sz="1100" b="1" i="1" kern="1200" dirty="0">
                <a:solidFill>
                  <a:schemeClr val="tx1"/>
                </a:solidFill>
                <a:effectLst/>
              </a:rPr>
              <a:t>The Path</a:t>
            </a:r>
            <a:r>
              <a:rPr lang="en-CA" sz="1100" b="1" kern="1200" dirty="0">
                <a:solidFill>
                  <a:schemeClr val="tx1"/>
                </a:solidFill>
                <a:effectLst/>
              </a:rPr>
              <a:t>?</a:t>
            </a:r>
            <a:endParaRPr lang="en-CA" sz="1100" kern="1200" dirty="0">
              <a:solidFill>
                <a:schemeClr val="tx1"/>
              </a:solidFill>
              <a:effectLst/>
            </a:endParaRPr>
          </a:p>
          <a:p>
            <a:r>
              <a:rPr lang="en-CA" sz="1100" kern="1200" dirty="0">
                <a:solidFill>
                  <a:schemeClr val="tx1"/>
                </a:solidFill>
                <a:effectLst/>
              </a:rPr>
              <a:t>The strategy has four elements:</a:t>
            </a:r>
          </a:p>
          <a:p>
            <a:pPr marL="171450" lvl="0" indent="-171450">
              <a:buFont typeface="Arial" panose="020B0604020202020204" pitchFamily="34" charset="0"/>
              <a:buChar char="•"/>
            </a:pPr>
            <a:r>
              <a:rPr lang="en-CA" sz="1100" b="1" kern="1200" dirty="0">
                <a:solidFill>
                  <a:schemeClr val="tx1"/>
                </a:solidFill>
                <a:effectLst/>
              </a:rPr>
              <a:t>Analysis: </a:t>
            </a:r>
            <a:r>
              <a:rPr lang="en-CA" sz="1100" kern="1200" dirty="0">
                <a:solidFill>
                  <a:schemeClr val="tx1"/>
                </a:solidFill>
                <a:effectLst/>
              </a:rPr>
              <a:t>The </a:t>
            </a:r>
            <a:r>
              <a:rPr lang="en-CA" sz="1100" u="sng" kern="1200" dirty="0">
                <a:solidFill>
                  <a:schemeClr val="tx1"/>
                </a:solidFill>
                <a:effectLst/>
              </a:rPr>
              <a:t>Strategic Approach to Cultural Alignment</a:t>
            </a:r>
            <a:r>
              <a:rPr lang="en-CA" sz="1100" b="1" kern="1200" dirty="0">
                <a:solidFill>
                  <a:schemeClr val="tx1"/>
                </a:solidFill>
                <a:effectLst/>
              </a:rPr>
              <a:t> i</a:t>
            </a:r>
            <a:r>
              <a:rPr lang="en-CA" sz="1100" kern="1200" dirty="0">
                <a:solidFill>
                  <a:schemeClr val="tx1"/>
                </a:solidFill>
                <a:effectLst/>
              </a:rPr>
              <a:t>dentifies the elements that constitute and influence CAF culture, and introduces a cultural alignment model that we can apply to a broad range of issues. </a:t>
            </a:r>
          </a:p>
          <a:p>
            <a:pPr marL="171450" lvl="0" indent="-171450">
              <a:buFont typeface="Arial" panose="020B0604020202020204" pitchFamily="34" charset="0"/>
              <a:buChar char="•"/>
            </a:pPr>
            <a:r>
              <a:rPr lang="en-CA" sz="1100" b="1" kern="1200" dirty="0">
                <a:solidFill>
                  <a:schemeClr val="tx1"/>
                </a:solidFill>
                <a:effectLst/>
              </a:rPr>
              <a:t>Application: </a:t>
            </a:r>
            <a:r>
              <a:rPr lang="en-CA" sz="1100" kern="1200" dirty="0">
                <a:solidFill>
                  <a:schemeClr val="tx1"/>
                </a:solidFill>
                <a:effectLst/>
              </a:rPr>
              <a:t>The </a:t>
            </a:r>
            <a:r>
              <a:rPr lang="en-CA" sz="1100" u="sng" kern="1200" dirty="0">
                <a:solidFill>
                  <a:schemeClr val="tx1"/>
                </a:solidFill>
                <a:effectLst/>
              </a:rPr>
              <a:t>Strategic Framework to Address Sexual Misconduct in the CAF</a:t>
            </a:r>
            <a:r>
              <a:rPr lang="en-CA" sz="1100" b="1" kern="1200" dirty="0">
                <a:solidFill>
                  <a:schemeClr val="tx1"/>
                </a:solidFill>
                <a:effectLst/>
              </a:rPr>
              <a:t> </a:t>
            </a:r>
            <a:r>
              <a:rPr lang="en-CA" sz="1100" kern="1200" dirty="0">
                <a:solidFill>
                  <a:schemeClr val="tx1"/>
                </a:solidFill>
                <a:effectLst/>
              </a:rPr>
              <a:t>applies the cultural alignment model to determine what aspects of CAF culture enable or hinder individuals from engaging in sexual misconduct. It also sets out the vision, guiding principles, strategic objectives and desired outcomes that will guide our efforts to prevent and address sexual misconduct.</a:t>
            </a:r>
          </a:p>
          <a:p>
            <a:pPr marL="171450" lvl="0" indent="-171450">
              <a:buFont typeface="Arial" panose="020B0604020202020204" pitchFamily="34" charset="0"/>
              <a:buChar char="•"/>
            </a:pPr>
            <a:r>
              <a:rPr lang="en-CA" sz="1100" b="1" kern="1200" dirty="0">
                <a:solidFill>
                  <a:schemeClr val="tx1"/>
                </a:solidFill>
                <a:effectLst/>
              </a:rPr>
              <a:t>Implementation: </a:t>
            </a:r>
            <a:r>
              <a:rPr lang="en-CA" sz="1100" kern="1200" dirty="0">
                <a:solidFill>
                  <a:schemeClr val="tx1"/>
                </a:solidFill>
                <a:effectLst/>
              </a:rPr>
              <a:t>The </a:t>
            </a:r>
            <a:r>
              <a:rPr lang="en-CA" sz="1100" u="sng" kern="1200" dirty="0">
                <a:solidFill>
                  <a:schemeClr val="tx1"/>
                </a:solidFill>
                <a:effectLst/>
              </a:rPr>
              <a:t>Operation HONOUR Strategic Campaign Plan 2025</a:t>
            </a:r>
            <a:r>
              <a:rPr lang="en-CA" sz="1100" kern="1200" dirty="0">
                <a:solidFill>
                  <a:schemeClr val="tx1"/>
                </a:solidFill>
                <a:effectLst/>
              </a:rPr>
              <a:t> lays out how we will implement the strategy. It proposes a comprehensive, five-year plan for the next phase of activities and is designed to coordinate with other complementary efforts throughout the CAF. </a:t>
            </a:r>
          </a:p>
          <a:p>
            <a:pPr marL="171450" lvl="0" indent="-171450">
              <a:buFont typeface="Arial" panose="020B0604020202020204" pitchFamily="34" charset="0"/>
              <a:buChar char="•"/>
            </a:pPr>
            <a:r>
              <a:rPr lang="en-CA" sz="1100" b="1" kern="1200" dirty="0">
                <a:solidFill>
                  <a:schemeClr val="tx1"/>
                </a:solidFill>
                <a:effectLst/>
              </a:rPr>
              <a:t>Measurement: </a:t>
            </a:r>
            <a:r>
              <a:rPr lang="en-CA" sz="1100" kern="1200" dirty="0">
                <a:solidFill>
                  <a:schemeClr val="tx1"/>
                </a:solidFill>
                <a:effectLst/>
              </a:rPr>
              <a:t>The </a:t>
            </a:r>
            <a:r>
              <a:rPr lang="en-CA" sz="1100" u="sng" kern="1200" dirty="0">
                <a:solidFill>
                  <a:schemeClr val="tx1"/>
                </a:solidFill>
                <a:effectLst/>
              </a:rPr>
              <a:t>Operation HONOUR Performance Measurement Framework</a:t>
            </a:r>
            <a:r>
              <a:rPr lang="en-CA" sz="1100" b="1" kern="1200" dirty="0">
                <a:solidFill>
                  <a:schemeClr val="tx1"/>
                </a:solidFill>
                <a:effectLst/>
              </a:rPr>
              <a:t> </a:t>
            </a:r>
            <a:r>
              <a:rPr lang="en-CA" sz="1100" kern="1200" dirty="0">
                <a:solidFill>
                  <a:schemeClr val="tx1"/>
                </a:solidFill>
                <a:effectLst/>
              </a:rPr>
              <a:t>establishes the measurement that the CAF will be used to assess the progress of Operation HONOUR over time. </a:t>
            </a:r>
          </a:p>
          <a:p>
            <a:endParaRPr lang="en-CA" sz="1100" b="1" kern="1200" dirty="0">
              <a:solidFill>
                <a:schemeClr val="tx1"/>
              </a:solidFill>
              <a:effectLst/>
            </a:endParaRPr>
          </a:p>
          <a:p>
            <a:r>
              <a:rPr lang="en-CA" sz="1100" b="1" kern="1200" dirty="0">
                <a:solidFill>
                  <a:schemeClr val="tx1"/>
                </a:solidFill>
                <a:effectLst/>
              </a:rPr>
              <a:t>Why will this strategy make a difference?</a:t>
            </a:r>
            <a:endParaRPr lang="en-CA" sz="1100" kern="1200" dirty="0">
              <a:solidFill>
                <a:schemeClr val="tx1"/>
              </a:solidFill>
              <a:effectLst/>
            </a:endParaRPr>
          </a:p>
          <a:p>
            <a:r>
              <a:rPr lang="en-CA" sz="1100" kern="1200" dirty="0">
                <a:solidFill>
                  <a:schemeClr val="tx1"/>
                </a:solidFill>
                <a:effectLst/>
              </a:rPr>
              <a:t>Sexual misconduct is a complex issue that requires a holistic, long-term approach. </a:t>
            </a:r>
            <a:r>
              <a:rPr lang="en-CA" sz="1100" i="1" kern="1200" dirty="0">
                <a:solidFill>
                  <a:schemeClr val="tx1"/>
                </a:solidFill>
                <a:effectLst/>
              </a:rPr>
              <a:t>The Path</a:t>
            </a:r>
            <a:r>
              <a:rPr lang="en-CA" sz="1100" kern="1200" dirty="0">
                <a:solidFill>
                  <a:schemeClr val="tx1"/>
                </a:solidFill>
                <a:effectLst/>
              </a:rPr>
              <a:t> is an evidence-informed strategy that considers the cultural dynamics of the CAF and how they can be leveraged, or targeted for elimination, to address sexual misconduct. It incorporates and builds on efforts already undertaken through Operation HONOUR and other complementary CAF initiatives, while introducing a prevention-based approach to help us target and implement our interventions. Furthermore, it includes a performance measurement framework, which will support a cycle of continuous learning and improvement.</a:t>
            </a:r>
          </a:p>
          <a:p>
            <a:r>
              <a:rPr lang="en-CA" sz="1100" kern="1200" dirty="0">
                <a:solidFill>
                  <a:schemeClr val="tx1"/>
                </a:solidFill>
                <a:effectLst/>
              </a:rPr>
              <a:t> </a:t>
            </a:r>
          </a:p>
          <a:p>
            <a:endParaRPr lang="en-CA" sz="1100"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6</a:t>
            </a:fld>
            <a:endParaRPr lang="en-CA" altLang="en-US"/>
          </a:p>
        </p:txBody>
      </p:sp>
    </p:spTree>
    <p:extLst>
      <p:ext uri="{BB962C8B-B14F-4D97-AF65-F5344CB8AC3E}">
        <p14:creationId xmlns:p14="http://schemas.microsoft.com/office/powerpoint/2010/main" val="371580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Arial"/>
                <a:ea typeface="ＭＳ Ｐゴシック" charset="0"/>
                <a:cs typeface="ＭＳ Ｐゴシック" charset="0"/>
              </a:rPr>
              <a:t>Part One of </a:t>
            </a:r>
            <a:r>
              <a:rPr lang="en-CA" sz="1200" i="1" kern="1200" dirty="0">
                <a:solidFill>
                  <a:schemeClr val="tx1"/>
                </a:solidFill>
                <a:effectLst/>
                <a:latin typeface="Arial"/>
                <a:ea typeface="ＭＳ Ｐゴシック" charset="0"/>
                <a:cs typeface="ＭＳ Ｐゴシック" charset="0"/>
              </a:rPr>
              <a:t>The Path </a:t>
            </a:r>
            <a:r>
              <a:rPr lang="en-CA" sz="1200" kern="1200" dirty="0">
                <a:solidFill>
                  <a:schemeClr val="tx1"/>
                </a:solidFill>
                <a:effectLst/>
                <a:latin typeface="Arial"/>
                <a:ea typeface="ＭＳ Ｐゴシック" charset="0"/>
                <a:cs typeface="ＭＳ Ｐゴシック" charset="0"/>
              </a:rPr>
              <a:t>outlines a strategic approach to sexual misconduct as a complex problem and identifies</a:t>
            </a:r>
            <a:r>
              <a:rPr lang="en-CA" sz="1200" kern="1200" baseline="0" dirty="0">
                <a:solidFill>
                  <a:schemeClr val="tx1"/>
                </a:solidFill>
                <a:effectLst/>
                <a:latin typeface="Arial"/>
                <a:ea typeface="ＭＳ Ｐゴシック" charset="0"/>
                <a:cs typeface="ＭＳ Ｐゴシック" charset="0"/>
              </a:rPr>
              <a:t> a holistic approach to addressing it via cultural alignment</a:t>
            </a:r>
            <a:r>
              <a:rPr lang="en-CA" sz="1200" kern="1200" dirty="0">
                <a:solidFill>
                  <a:schemeClr val="tx1"/>
                </a:solidFill>
                <a:effectLst/>
                <a:latin typeface="Arial"/>
                <a:ea typeface="ＭＳ Ｐゴシック" charset="0"/>
                <a:cs typeface="ＭＳ Ｐゴシック" charset="0"/>
              </a:rPr>
              <a:t>. </a:t>
            </a:r>
          </a:p>
          <a:p>
            <a:endParaRPr lang="en-CA" sz="1200" kern="1200" dirty="0">
              <a:solidFill>
                <a:schemeClr val="tx1"/>
              </a:solidFill>
              <a:effectLst/>
              <a:latin typeface="Arial"/>
              <a:ea typeface="ＭＳ Ｐゴシック" charset="0"/>
              <a:cs typeface="ＭＳ Ｐゴシック" charset="0"/>
            </a:endParaRPr>
          </a:p>
          <a:p>
            <a:r>
              <a:rPr lang="en-CA" sz="1200" kern="1200" dirty="0">
                <a:solidFill>
                  <a:schemeClr val="tx1"/>
                </a:solidFill>
                <a:effectLst/>
                <a:latin typeface="Arial"/>
                <a:ea typeface="ＭＳ Ｐゴシック" charset="0"/>
                <a:cs typeface="ＭＳ Ｐゴシック" charset="0"/>
              </a:rPr>
              <a:t>The approach begins with an analysis and evaluation of overall CAF cultural health, which enables the CAF to determine where cultural alignment efforts need to focus. In addition, the approach identifies those influences on culture that are within and outside the CAF’s span of control and presents a holistic approach for developing and targeting interventions to achieve the cultural alignment being sought.</a:t>
            </a:r>
          </a:p>
          <a:p>
            <a:endParaRPr lang="en-CA" sz="1200" kern="1200" dirty="0">
              <a:solidFill>
                <a:schemeClr val="tx1"/>
              </a:solidFill>
              <a:effectLst/>
              <a:latin typeface="Arial"/>
              <a:ea typeface="ＭＳ Ｐゴシック" charset="0"/>
              <a:cs typeface="ＭＳ Ｐゴシック" charset="0"/>
            </a:endParaRPr>
          </a:p>
          <a:p>
            <a:r>
              <a:rPr lang="en-CA" sz="1200" kern="1200" dirty="0">
                <a:solidFill>
                  <a:schemeClr val="tx1"/>
                </a:solidFill>
                <a:effectLst/>
                <a:latin typeface="Arial"/>
                <a:ea typeface="ＭＳ Ｐゴシック" charset="0"/>
                <a:cs typeface="ＭＳ Ｐゴシック" charset="0"/>
              </a:rPr>
              <a:t>The next step is to apply the Strategic Approach to Cultural Alignment to the complex problem of sexual misconduct in the CAF.</a:t>
            </a:r>
          </a:p>
          <a:p>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7</a:t>
            </a:fld>
            <a:endParaRPr lang="en-CA" altLang="en-US"/>
          </a:p>
        </p:txBody>
      </p:sp>
    </p:spTree>
    <p:extLst>
      <p:ext uri="{BB962C8B-B14F-4D97-AF65-F5344CB8AC3E}">
        <p14:creationId xmlns:p14="http://schemas.microsoft.com/office/powerpoint/2010/main" val="27413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Arial"/>
                <a:ea typeface="ＭＳ Ｐゴシック" charset="0"/>
                <a:cs typeface="ＭＳ Ｐゴシック" charset="0"/>
              </a:rPr>
              <a:t>The CAF domains and determinants identified in Part One were analysed to inform the development of the strategic objectives and goals found within the Strategic Framework. </a:t>
            </a:r>
          </a:p>
          <a:p>
            <a:endParaRPr lang="en-CA" sz="1200" kern="1200" dirty="0">
              <a:solidFill>
                <a:schemeClr val="tx1"/>
              </a:solidFill>
              <a:effectLst/>
              <a:latin typeface="Arial"/>
              <a:ea typeface="ＭＳ Ｐゴシック" charset="0"/>
              <a:cs typeface="ＭＳ Ｐゴシック" charset="0"/>
            </a:endParaRPr>
          </a:p>
          <a:p>
            <a:r>
              <a:rPr lang="en-CA" sz="1200" kern="1200" dirty="0">
                <a:solidFill>
                  <a:schemeClr val="tx1"/>
                </a:solidFill>
                <a:effectLst/>
                <a:latin typeface="Arial"/>
                <a:ea typeface="ＭＳ Ｐゴシック" charset="0"/>
                <a:cs typeface="ＭＳ Ｐゴシック" charset="0"/>
              </a:rPr>
              <a:t>Following this analysis, it was determined that 43 of the 54 CAF determinants and all seven domains were either directly or indirectly implicated. </a:t>
            </a:r>
          </a:p>
          <a:p>
            <a:endParaRPr lang="en-CA" sz="1200" kern="1200" dirty="0">
              <a:solidFill>
                <a:schemeClr val="tx1"/>
              </a:solidFill>
              <a:effectLst/>
              <a:latin typeface="Arial"/>
              <a:ea typeface="ＭＳ Ｐゴシック" charset="0"/>
            </a:endParaRPr>
          </a:p>
          <a:p>
            <a:r>
              <a:rPr lang="en-CA" sz="1200" kern="1200" dirty="0">
                <a:solidFill>
                  <a:schemeClr val="tx1"/>
                </a:solidFill>
                <a:effectLst/>
                <a:latin typeface="Arial"/>
                <a:ea typeface="ＭＳ Ｐゴシック" charset="0"/>
              </a:rPr>
              <a:t>These domains and determinants</a:t>
            </a:r>
            <a:r>
              <a:rPr lang="en-CA" sz="1200" kern="1200" baseline="0" dirty="0">
                <a:solidFill>
                  <a:schemeClr val="tx1"/>
                </a:solidFill>
                <a:effectLst/>
                <a:latin typeface="Arial"/>
                <a:ea typeface="ＭＳ Ｐゴシック" charset="0"/>
              </a:rPr>
              <a:t> are</a:t>
            </a:r>
            <a:r>
              <a:rPr lang="en-CA" sz="1200" kern="1200" dirty="0">
                <a:solidFill>
                  <a:schemeClr val="tx1"/>
                </a:solidFill>
                <a:effectLst/>
                <a:latin typeface="Arial"/>
                <a:ea typeface="ＭＳ Ｐゴシック" charset="0"/>
              </a:rPr>
              <a:t> where the CAF must focus its</a:t>
            </a:r>
            <a:r>
              <a:rPr lang="en-CA" sz="1200" kern="1200" baseline="0" dirty="0">
                <a:solidFill>
                  <a:schemeClr val="tx1"/>
                </a:solidFill>
                <a:effectLst/>
                <a:latin typeface="Arial"/>
                <a:ea typeface="ＭＳ Ｐゴシック" charset="0"/>
              </a:rPr>
              <a:t> cultural alignment efforts.</a:t>
            </a:r>
            <a:endParaRPr lang="en-CA" dirty="0"/>
          </a:p>
          <a:p>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8</a:t>
            </a:fld>
            <a:endParaRPr lang="fr-CA"/>
          </a:p>
        </p:txBody>
      </p:sp>
    </p:spTree>
    <p:extLst>
      <p:ext uri="{BB962C8B-B14F-4D97-AF65-F5344CB8AC3E}">
        <p14:creationId xmlns:p14="http://schemas.microsoft.com/office/powerpoint/2010/main" val="138660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Arial"/>
                <a:ea typeface="ＭＳ Ｐゴシック" charset="0"/>
                <a:cs typeface="ＭＳ Ｐゴシック" charset="0"/>
              </a:rPr>
              <a:t>Guiding Principles</a:t>
            </a:r>
          </a:p>
          <a:p>
            <a:r>
              <a:rPr lang="en-CA" sz="1200" kern="1200" dirty="0">
                <a:solidFill>
                  <a:schemeClr val="tx1"/>
                </a:solidFill>
                <a:effectLst/>
                <a:latin typeface="Arial"/>
                <a:ea typeface="ＭＳ Ｐゴシック" charset="0"/>
                <a:cs typeface="ＭＳ Ｐゴシック" charset="0"/>
              </a:rPr>
              <a:t>The six guiding principles that follow are the set of established criteria to be used to guide all cultural alignment efforts. The guiding principles are drawn from the CAF Leadership Doctrine, the </a:t>
            </a:r>
            <a:r>
              <a:rPr lang="en-CA" sz="1200" i="1" kern="1200" dirty="0">
                <a:solidFill>
                  <a:schemeClr val="tx1"/>
                </a:solidFill>
                <a:effectLst/>
                <a:latin typeface="Arial"/>
                <a:ea typeface="ＭＳ Ｐゴシック" charset="0"/>
                <a:cs typeface="ＭＳ Ｐゴシック" charset="0"/>
              </a:rPr>
              <a:t>Department of National Defence (DND) and Canadian Forces (CF) Code of Values and Ethics</a:t>
            </a:r>
            <a:r>
              <a:rPr lang="en-CA" sz="1200" kern="1200" dirty="0">
                <a:solidFill>
                  <a:schemeClr val="tx1"/>
                </a:solidFill>
                <a:effectLst/>
                <a:latin typeface="Arial"/>
                <a:ea typeface="ＭＳ Ｐゴシック" charset="0"/>
                <a:cs typeface="ＭＳ Ｐゴシック" charset="0"/>
              </a:rPr>
              <a:t>, </a:t>
            </a:r>
            <a:r>
              <a:rPr lang="en-CA" sz="1200" i="1" kern="1200" dirty="0">
                <a:solidFill>
                  <a:schemeClr val="tx1"/>
                </a:solidFill>
                <a:effectLst/>
                <a:latin typeface="Arial"/>
                <a:ea typeface="ＭＳ Ｐゴシック" charset="0"/>
                <a:cs typeface="ＭＳ Ｐゴシック" charset="0"/>
              </a:rPr>
              <a:t>Duty with HONOUR</a:t>
            </a:r>
            <a:r>
              <a:rPr lang="en-CA" sz="1200" kern="1200" dirty="0">
                <a:solidFill>
                  <a:schemeClr val="tx1"/>
                </a:solidFill>
                <a:effectLst/>
                <a:latin typeface="Arial"/>
                <a:ea typeface="ＭＳ Ｐゴシック" charset="0"/>
                <a:cs typeface="ＭＳ Ｐゴシック" charset="0"/>
              </a:rPr>
              <a:t>  </a:t>
            </a:r>
            <a:r>
              <a:rPr lang="en-CA" sz="1200" i="1" kern="1200" dirty="0">
                <a:solidFill>
                  <a:schemeClr val="tx1"/>
                </a:solidFill>
                <a:effectLst/>
                <a:latin typeface="Arial"/>
                <a:ea typeface="ＭＳ Ｐゴシック" charset="0"/>
                <a:cs typeface="ＭＳ Ｐゴシック" charset="0"/>
              </a:rPr>
              <a:t>: The Profession of Arms in Canada </a:t>
            </a:r>
            <a:r>
              <a:rPr lang="en-CA" sz="1200" kern="1200" dirty="0">
                <a:solidFill>
                  <a:schemeClr val="tx1"/>
                </a:solidFill>
                <a:effectLst/>
                <a:latin typeface="Arial"/>
                <a:ea typeface="ＭＳ Ｐゴシック" charset="0"/>
                <a:cs typeface="ＭＳ Ｐゴシック" charset="0"/>
              </a:rPr>
              <a:t>and the UN Women publication </a:t>
            </a:r>
            <a:r>
              <a:rPr lang="en-CA" sz="1200" i="1" kern="1200" dirty="0">
                <a:solidFill>
                  <a:schemeClr val="tx1"/>
                </a:solidFill>
                <a:effectLst/>
                <a:latin typeface="Arial"/>
                <a:ea typeface="ＭＳ Ｐゴシック" charset="0"/>
                <a:cs typeface="ＭＳ Ｐゴシック" charset="0"/>
              </a:rPr>
              <a:t>What Will It Take? Promoting Cultural Change to End Sexual Harassment</a:t>
            </a:r>
            <a:r>
              <a:rPr lang="en-CA" sz="1200" b="0" i="0" kern="1200" dirty="0">
                <a:solidFill>
                  <a:schemeClr val="tx1"/>
                </a:solidFill>
                <a:effectLst/>
                <a:latin typeface="Arial"/>
                <a:ea typeface="ＭＳ Ｐゴシック" charset="0"/>
                <a:cs typeface="ＭＳ Ｐゴシック" charset="0"/>
              </a:rPr>
              <a:t>.</a:t>
            </a:r>
            <a:endParaRPr lang="en-CA" sz="1200" kern="1200" dirty="0">
              <a:solidFill>
                <a:schemeClr val="tx1"/>
              </a:solidFill>
              <a:effectLst/>
              <a:latin typeface="Arial"/>
              <a:ea typeface="ＭＳ Ｐゴシック" charset="0"/>
              <a:cs typeface="ＭＳ Ｐゴシック" charset="0"/>
            </a:endParaRPr>
          </a:p>
          <a:p>
            <a:pPr lvl="0"/>
            <a:endParaRPr lang="en-CA" sz="1200" b="1" kern="1200" dirty="0">
              <a:solidFill>
                <a:schemeClr val="tx1"/>
              </a:solidFill>
              <a:effectLst/>
              <a:latin typeface="Arial"/>
              <a:ea typeface="ＭＳ Ｐゴシック" charset="0"/>
              <a:cs typeface="ＭＳ Ｐゴシック" charset="0"/>
            </a:endParaRP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Zero tolerance - </a:t>
            </a:r>
            <a:r>
              <a:rPr lang="en-CA" sz="1200" kern="1200" dirty="0">
                <a:solidFill>
                  <a:schemeClr val="tx1"/>
                </a:solidFill>
                <a:effectLst/>
                <a:latin typeface="Arial"/>
                <a:ea typeface="ＭＳ Ｐゴシック" charset="0"/>
                <a:cs typeface="ＭＳ Ｐゴシック" charset="0"/>
              </a:rPr>
              <a:t>Zero tolerance of sexual misconduct, manifested in policy and practice, must be woven into the culture of the CAF. Zero tolerance requires that all allegations be taken seriously and acted upon, and that no incident of sexual misconduct ever be ignored, minimized or excused. Leadership will support a positive command climate in which it is safe for those who witness or are affected by sexual misconduct to report incidents.</a:t>
            </a: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Leader commitment at all levels - </a:t>
            </a:r>
            <a:r>
              <a:rPr lang="en-CA" sz="1200" kern="1200" dirty="0">
                <a:solidFill>
                  <a:schemeClr val="tx1"/>
                </a:solidFill>
                <a:effectLst/>
                <a:latin typeface="Arial"/>
                <a:ea typeface="ＭＳ Ｐゴシック" charset="0"/>
                <a:cs typeface="ＭＳ Ｐゴシック" charset="0"/>
              </a:rPr>
              <a:t>Those in formal leadership roles at all levels shall be fully committed to, and held accountable for, the success of Operation HONOUR. Leaders, whether formal or informal, are the primary architects and sponsors of the cultural alignment efforts. They must embody and actively foster ethical behaviours and never actively or passively condone any form of sexual misconduct.</a:t>
            </a: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CAF personnel will understand and embody the CAF military ethos - </a:t>
            </a:r>
            <a:r>
              <a:rPr lang="en-CA" sz="1200" kern="1200" dirty="0">
                <a:solidFill>
                  <a:schemeClr val="tx1"/>
                </a:solidFill>
                <a:effectLst/>
                <a:latin typeface="Arial"/>
                <a:ea typeface="ＭＳ Ｐゴシック" charset="0"/>
                <a:cs typeface="ＭＳ Ｐゴシック" charset="0"/>
              </a:rPr>
              <a:t>Every member of the CAF is expected to understand and embody the values and obligations that form the foundation of the profession of arms. The Defence Ethics principles, which drive the expression of CAF values, will be reflected by each member in their everyday behaviours and attitudes. This standard is expected of each individual CAF member in order for them to become and remain an accepted member of the profession of arms. CAF members are educated and socialized into the profession of arms from their point of entry into the CAF and will be held to the highest standards throughout their careers.</a:t>
            </a: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Persons affected by sexual misconduct will be treated fairly, compassionately, and be empowered as supported partners - </a:t>
            </a:r>
            <a:r>
              <a:rPr lang="en-CA" sz="1200" kern="1200" dirty="0">
                <a:solidFill>
                  <a:schemeClr val="tx1"/>
                </a:solidFill>
                <a:effectLst/>
                <a:latin typeface="Arial"/>
                <a:ea typeface="ＭＳ Ｐゴシック" charset="0"/>
                <a:cs typeface="ＭＳ Ｐゴシック" charset="0"/>
              </a:rPr>
              <a:t>Leadership shall treat affected persons fairly and compassionately at all times and shall remain accountable and responsible for the overall welfare and support of affected persons. They shall foster a safe and supportive environment, ensuring affected persons are not subjected to ostracism, retaliation nor reputational harm. Priority will be given to the well-being of those affected, while ensuring the maintenance or re-establishment of team cohesion. Affected persons who disclose or report incidents will be offered expert response and support coordination services to assist them in accessing programs and services, advocacy support and information so that they are able to make informed decisions about their situation. Affected persons have the right to access the information they require about their cases throughout the process and, to the greatest extent possible, maintain control over the processes that involve them.</a:t>
            </a: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Respondents will be treated fairly, proportionally and be assured due process - </a:t>
            </a:r>
            <a:r>
              <a:rPr lang="en-CA" sz="1200" kern="1200" dirty="0">
                <a:solidFill>
                  <a:schemeClr val="tx1"/>
                </a:solidFill>
                <a:effectLst/>
                <a:latin typeface="Arial"/>
                <a:ea typeface="ＭＳ Ｐゴシック" charset="0"/>
                <a:cs typeface="ＭＳ Ｐゴシック" charset="0"/>
              </a:rPr>
              <a:t>Leadership shall treat respondents fairly and impartially during the resolution process, remain accountable and responsible for the overall welfare of the respondent, and ensure respondents do not suffer any undue reputational harm. CAF personnel found to have committed an act of sexual misconduct will be administered and/or disciplined in accordance with regulations and policy, taking into account the severity of the offence. Appropriate interventions will focus on preventing repetition of the behaviour and reintegrating the perpetrator back into the workplace, when appropriate. </a:t>
            </a:r>
          </a:p>
          <a:p>
            <a:pPr marL="171450" lvl="0" indent="-171450">
              <a:buFont typeface="Arial" panose="020B0604020202020204" pitchFamily="34" charset="0"/>
              <a:buChar char="•"/>
            </a:pPr>
            <a:r>
              <a:rPr lang="en-CA" sz="1200" b="1" kern="1200" dirty="0">
                <a:solidFill>
                  <a:schemeClr val="tx1"/>
                </a:solidFill>
                <a:effectLst/>
                <a:latin typeface="Arial"/>
                <a:ea typeface="ＭＳ Ｐゴシック" charset="0"/>
                <a:cs typeface="ＭＳ Ｐゴシック" charset="0"/>
              </a:rPr>
              <a:t>The CAF learns from experience, maintains transparency and remains aware and vigilant - </a:t>
            </a:r>
            <a:r>
              <a:rPr lang="en-CA" sz="1200" kern="1200" dirty="0">
                <a:solidFill>
                  <a:schemeClr val="tx1"/>
                </a:solidFill>
                <a:effectLst/>
                <a:latin typeface="Arial"/>
                <a:ea typeface="ＭＳ Ｐゴシック" charset="0"/>
                <a:cs typeface="ＭＳ Ｐゴシック" charset="0"/>
              </a:rPr>
              <a:t>The CAF will systematically and continuously evaluate progress over time and course correct when required. To ensure a continuous cycle of learning and improvement, the CAF will regularly engage with internal and external stakeholders, sustain a progressive research program and maintain a robust performance measurement system. The CAF will report periodically on progress to ensure transparency and maintenance of trust within the institution. It will also share best practices with other organizations to contribute to national and international efforts to address sexual harassment and violence in the workplace.</a:t>
            </a:r>
          </a:p>
          <a:p>
            <a:endParaRPr lang="en-CA" sz="1200" kern="1200" dirty="0">
              <a:solidFill>
                <a:schemeClr val="tx1"/>
              </a:solidFill>
              <a:effectLst/>
              <a:latin typeface="Arial"/>
              <a:ea typeface="ＭＳ Ｐゴシック" charset="0"/>
              <a:cs typeface="ＭＳ Ｐゴシック" charset="0"/>
            </a:endParaRPr>
          </a:p>
          <a:p>
            <a:r>
              <a:rPr lang="en-CA" sz="1200" kern="1200" dirty="0">
                <a:solidFill>
                  <a:schemeClr val="tx1"/>
                </a:solidFill>
                <a:effectLst/>
                <a:latin typeface="Arial"/>
                <a:ea typeface="ＭＳ Ｐゴシック" charset="0"/>
                <a:cs typeface="ＭＳ Ｐゴシック" charset="0"/>
              </a:rPr>
              <a:t>There</a:t>
            </a:r>
            <a:r>
              <a:rPr lang="en-CA" sz="1200" kern="1200" baseline="0" dirty="0">
                <a:solidFill>
                  <a:schemeClr val="tx1"/>
                </a:solidFill>
                <a:effectLst/>
                <a:latin typeface="Arial"/>
                <a:ea typeface="ＭＳ Ｐゴシック" charset="0"/>
                <a:cs typeface="ＭＳ Ｐゴシック" charset="0"/>
              </a:rPr>
              <a:t> are four lines of effort and strategic objectives have been identifies under each line of effort.</a:t>
            </a:r>
          </a:p>
          <a:p>
            <a:r>
              <a:rPr lang="en-CA" sz="1200" b="1" kern="1200" dirty="0" err="1">
                <a:solidFill>
                  <a:schemeClr val="tx1"/>
                </a:solidFill>
                <a:effectLst/>
                <a:latin typeface="Arial"/>
                <a:ea typeface="ＭＳ Ｐゴシック" charset="0"/>
                <a:cs typeface="ＭＳ Ｐゴシック" charset="0"/>
              </a:rPr>
              <a:t>LoE</a:t>
            </a:r>
            <a:r>
              <a:rPr lang="en-CA" sz="1200" b="1" kern="1200" dirty="0">
                <a:solidFill>
                  <a:schemeClr val="tx1"/>
                </a:solidFill>
                <a:effectLst/>
                <a:latin typeface="Arial"/>
                <a:ea typeface="ＭＳ Ｐゴシック" charset="0"/>
                <a:cs typeface="ＭＳ Ｐゴシック" charset="0"/>
              </a:rPr>
              <a:t> 1 – Awareness and Understanding</a:t>
            </a:r>
          </a:p>
          <a:p>
            <a:r>
              <a:rPr lang="en-CA" sz="1200" u="sng" kern="1200" dirty="0">
                <a:solidFill>
                  <a:schemeClr val="tx1"/>
                </a:solidFill>
                <a:effectLst/>
                <a:latin typeface="Arial"/>
                <a:ea typeface="ＭＳ Ｐゴシック" charset="0"/>
                <a:cs typeface="ＭＳ Ｐゴシック" charset="0"/>
              </a:rPr>
              <a:t>Strategic Objectives:</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Enhance education and awareness programs throughout a career span.</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Expand knowledge, engage with external partners and stakeholders. </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Implement a robust performance measurement program. </a:t>
            </a:r>
          </a:p>
          <a:p>
            <a:r>
              <a:rPr lang="en-CA" sz="1200" kern="1200" dirty="0">
                <a:solidFill>
                  <a:schemeClr val="tx1"/>
                </a:solidFill>
                <a:effectLst/>
                <a:latin typeface="Arial"/>
                <a:ea typeface="ＭＳ Ｐゴシック" charset="0"/>
                <a:cs typeface="ＭＳ Ｐゴシック" charset="0"/>
              </a:rPr>
              <a:t> </a:t>
            </a:r>
          </a:p>
          <a:p>
            <a:r>
              <a:rPr lang="en-CA" sz="1200" b="1" kern="1200" dirty="0" err="1">
                <a:solidFill>
                  <a:schemeClr val="tx1"/>
                </a:solidFill>
                <a:effectLst/>
                <a:latin typeface="Arial"/>
                <a:ea typeface="ＭＳ Ｐゴシック" charset="0"/>
                <a:cs typeface="ＭＳ Ｐゴシック" charset="0"/>
              </a:rPr>
              <a:t>LoE</a:t>
            </a:r>
            <a:r>
              <a:rPr lang="en-CA" sz="1200" b="1" kern="1200" dirty="0">
                <a:solidFill>
                  <a:schemeClr val="tx1"/>
                </a:solidFill>
                <a:effectLst/>
                <a:latin typeface="Arial"/>
                <a:ea typeface="ＭＳ Ｐゴシック" charset="0"/>
                <a:cs typeface="ＭＳ Ｐゴシック" charset="0"/>
              </a:rPr>
              <a:t> 2 – Affected Persons Support</a:t>
            </a:r>
          </a:p>
          <a:p>
            <a:r>
              <a:rPr lang="en-CA" sz="1200" u="sng" kern="1200" dirty="0">
                <a:solidFill>
                  <a:schemeClr val="tx1"/>
                </a:solidFill>
                <a:effectLst/>
                <a:latin typeface="Arial"/>
                <a:ea typeface="ＭＳ Ｐゴシック" charset="0"/>
                <a:cs typeface="ＭＳ Ｐゴシック" charset="0"/>
              </a:rPr>
              <a:t>Strategic Objectives: </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Improve support for affected persons (main effort).</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Optimize the accessibility and integration of support services. </a:t>
            </a:r>
          </a:p>
          <a:p>
            <a:r>
              <a:rPr lang="en-CA" sz="1200" kern="1200" dirty="0">
                <a:solidFill>
                  <a:schemeClr val="tx1"/>
                </a:solidFill>
                <a:effectLst/>
                <a:latin typeface="Arial"/>
                <a:ea typeface="ＭＳ Ｐゴシック" charset="0"/>
                <a:cs typeface="ＭＳ Ｐゴシック" charset="0"/>
              </a:rPr>
              <a:t> </a:t>
            </a:r>
          </a:p>
          <a:p>
            <a:r>
              <a:rPr lang="en-CA" sz="1200" b="1" kern="1200" dirty="0" err="1">
                <a:solidFill>
                  <a:schemeClr val="tx1"/>
                </a:solidFill>
                <a:effectLst/>
                <a:latin typeface="Arial"/>
                <a:ea typeface="ＭＳ Ｐゴシック" charset="0"/>
                <a:cs typeface="ＭＳ Ｐゴシック" charset="0"/>
              </a:rPr>
              <a:t>LoE</a:t>
            </a:r>
            <a:r>
              <a:rPr lang="en-CA" sz="1200" b="1" kern="1200" dirty="0">
                <a:solidFill>
                  <a:schemeClr val="tx1"/>
                </a:solidFill>
                <a:effectLst/>
                <a:latin typeface="Arial"/>
                <a:ea typeface="ＭＳ Ｐゴシック" charset="0"/>
                <a:cs typeface="ＭＳ Ｐゴシック" charset="0"/>
              </a:rPr>
              <a:t> 3 – Response</a:t>
            </a:r>
          </a:p>
          <a:p>
            <a:r>
              <a:rPr lang="en-CA" sz="1200" u="sng" kern="1200" dirty="0">
                <a:solidFill>
                  <a:schemeClr val="tx1"/>
                </a:solidFill>
                <a:effectLst/>
                <a:latin typeface="Arial"/>
                <a:ea typeface="ＭＳ Ｐゴシック" charset="0"/>
                <a:cs typeface="ＭＳ Ｐゴシック" charset="0"/>
              </a:rPr>
              <a:t>Strategic Objectives</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Improve leadership response to incidents of sexual misconduct (affected persons).</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Improve remedial response to incidents of alleged sexual misconduct (respondents).</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Renew institutional policies and guidelines. </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Increase the inclusiveness of the CAF through recruiting and retention.</a:t>
            </a:r>
          </a:p>
          <a:p>
            <a:endParaRPr lang="en-CA" sz="1200" kern="1200" dirty="0">
              <a:solidFill>
                <a:schemeClr val="tx1"/>
              </a:solidFill>
              <a:effectLst/>
              <a:latin typeface="Arial"/>
              <a:ea typeface="ＭＳ Ｐゴシック" charset="0"/>
              <a:cs typeface="ＭＳ Ｐゴシック" charset="0"/>
            </a:endParaRPr>
          </a:p>
          <a:p>
            <a:r>
              <a:rPr lang="en-CA" sz="1200" b="1" kern="1200" dirty="0" err="1">
                <a:solidFill>
                  <a:schemeClr val="tx1"/>
                </a:solidFill>
                <a:effectLst/>
                <a:latin typeface="Arial"/>
                <a:ea typeface="ＭＳ Ｐゴシック" charset="0"/>
                <a:cs typeface="ＭＳ Ｐゴシック" charset="0"/>
              </a:rPr>
              <a:t>LoE</a:t>
            </a:r>
            <a:r>
              <a:rPr lang="en-CA" sz="1200" b="1" kern="1200" dirty="0">
                <a:solidFill>
                  <a:schemeClr val="tx1"/>
                </a:solidFill>
                <a:effectLst/>
                <a:latin typeface="Arial"/>
                <a:ea typeface="ＭＳ Ｐゴシック" charset="0"/>
                <a:cs typeface="ＭＳ Ｐゴシック" charset="0"/>
              </a:rPr>
              <a:t> 4 – Institutional Leadership </a:t>
            </a:r>
          </a:p>
          <a:p>
            <a:r>
              <a:rPr lang="en-CA" sz="1200" u="sng" kern="1200" dirty="0">
                <a:solidFill>
                  <a:schemeClr val="tx1"/>
                </a:solidFill>
                <a:effectLst/>
                <a:latin typeface="Arial"/>
                <a:ea typeface="ＭＳ Ｐゴシック" charset="0"/>
                <a:cs typeface="ＭＳ Ｐゴシック" charset="0"/>
              </a:rPr>
              <a:t>Strategic Objectives</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Establish a governance model for Operation HONOUR. </a:t>
            </a:r>
          </a:p>
          <a:p>
            <a:pPr marL="171450" lvl="0" indent="-171450">
              <a:buFont typeface="Arial" panose="020B0604020202020204" pitchFamily="34" charset="0"/>
              <a:buChar char="•"/>
            </a:pPr>
            <a:r>
              <a:rPr lang="en-CA" sz="1200" kern="1200" dirty="0">
                <a:solidFill>
                  <a:schemeClr val="tx1"/>
                </a:solidFill>
                <a:effectLst/>
                <a:latin typeface="Arial"/>
                <a:ea typeface="ＭＳ Ｐゴシック" charset="0"/>
                <a:cs typeface="ＭＳ Ｐゴシック" charset="0"/>
              </a:rPr>
              <a:t>Enhance leadership development, evaluation and succession planning.</a:t>
            </a:r>
          </a:p>
          <a:p>
            <a:endParaRPr lang="en-CA" sz="1200" kern="1200" dirty="0">
              <a:solidFill>
                <a:schemeClr val="tx1"/>
              </a:solidFill>
              <a:effectLst/>
              <a:latin typeface="Arial"/>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9</a:t>
            </a:fld>
            <a:endParaRPr lang="en-CA" altLang="en-US"/>
          </a:p>
        </p:txBody>
      </p:sp>
    </p:spTree>
    <p:extLst>
      <p:ext uri="{BB962C8B-B14F-4D97-AF65-F5344CB8AC3E}">
        <p14:creationId xmlns:p14="http://schemas.microsoft.com/office/powerpoint/2010/main" val="76022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This is a visual representation of the Campaign Plan Framework.</a:t>
            </a:r>
          </a:p>
          <a:p>
            <a:pPr marL="171450" indent="-171450">
              <a:buFont typeface="Arial" panose="020B0604020202020204" pitchFamily="34" charset="0"/>
              <a:buChar char="•"/>
            </a:pPr>
            <a:endParaRPr lang="en-CA" sz="1200" b="0" i="0" u="none" strike="noStrike" kern="1200" baseline="0" dirty="0">
              <a:solidFill>
                <a:schemeClr val="tx1"/>
              </a:solidFill>
              <a:latin typeface="Arial"/>
              <a:ea typeface="ＭＳ Ｐゴシック" charset="0"/>
              <a:cs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The framework used to represent the Campaign Plan is structured around the prevention-based approach to cultural alignment. </a:t>
            </a:r>
          </a:p>
          <a:p>
            <a:pPr marL="171450" indent="-171450">
              <a:buFont typeface="Arial" panose="020B0604020202020204" pitchFamily="34" charset="0"/>
              <a:buChar char="•"/>
            </a:pPr>
            <a:endParaRPr lang="en-CA" sz="1200" b="0" i="0" u="none" strike="noStrike" kern="1200" baseline="0" dirty="0">
              <a:solidFill>
                <a:schemeClr val="tx1"/>
              </a:solidFill>
              <a:latin typeface="Arial"/>
              <a:ea typeface="ＭＳ Ｐゴシック" charset="0"/>
              <a:cs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The goal of each LOO is stated at the beginning of the arrow and each arrow includes an overview of the initiatives involved in the respective LOO. </a:t>
            </a:r>
          </a:p>
          <a:p>
            <a:pPr marL="171450" indent="-171450">
              <a:buFont typeface="Arial" panose="020B0604020202020204" pitchFamily="34" charset="0"/>
              <a:buChar char="•"/>
            </a:pPr>
            <a:endParaRPr lang="en-CA" sz="1200" b="0" i="0" u="none" strike="noStrike" kern="1200" baseline="0" dirty="0">
              <a:solidFill>
                <a:schemeClr val="tx1"/>
              </a:solidFill>
              <a:latin typeface="Arial"/>
              <a:ea typeface="ＭＳ Ｐゴシック" charset="0"/>
              <a:cs typeface="ＭＳ Ｐゴシック" charset="0"/>
            </a:endParaRPr>
          </a:p>
          <a:p>
            <a:pPr marL="171450" indent="-171450">
              <a:buFont typeface="Arial" panose="020B0604020202020204" pitchFamily="34" charset="0"/>
              <a:buChar char="•"/>
            </a:pPr>
            <a:r>
              <a:rPr lang="en-CA" sz="1200" b="0" i="0" u="none" strike="noStrike" kern="1200" baseline="0" dirty="0">
                <a:solidFill>
                  <a:schemeClr val="tx1"/>
                </a:solidFill>
                <a:latin typeface="Arial"/>
                <a:ea typeface="ＭＳ Ｐゴシック" charset="0"/>
                <a:cs typeface="ＭＳ Ｐゴシック" charset="0"/>
              </a:rPr>
              <a:t>Recognizing the </a:t>
            </a:r>
            <a:r>
              <a:rPr lang="en-CA" sz="1200" b="1" i="0" u="none" strike="noStrike" kern="1200" baseline="0" dirty="0">
                <a:solidFill>
                  <a:schemeClr val="tx1"/>
                </a:solidFill>
                <a:latin typeface="Arial"/>
                <a:ea typeface="ＭＳ Ｐゴシック" charset="0"/>
                <a:cs typeface="ＭＳ Ｐゴシック" charset="0"/>
              </a:rPr>
              <a:t>enduring nature </a:t>
            </a:r>
            <a:r>
              <a:rPr lang="en-CA" sz="1200" b="0" i="0" u="none" strike="noStrike" kern="1200" baseline="0" dirty="0">
                <a:solidFill>
                  <a:schemeClr val="tx1"/>
                </a:solidFill>
                <a:latin typeface="Arial"/>
                <a:ea typeface="ＭＳ Ｐゴシック" charset="0"/>
                <a:cs typeface="ＭＳ Ｐゴシック" charset="0"/>
              </a:rPr>
              <a:t>of Operation HONOUR, the Campaign Plan terminates in a steady state rather than an end state “where all members proudly deliver operational excellence in an environment where everyone has the full support of an institution that fosters mutual trust, respect, honour and dignity.”</a:t>
            </a:r>
            <a:endParaRPr lang="en-CA" dirty="0"/>
          </a:p>
          <a:p>
            <a:endParaRPr lang="fr-CA" dirty="0"/>
          </a:p>
        </p:txBody>
      </p:sp>
      <p:sp>
        <p:nvSpPr>
          <p:cNvPr id="4" name="Espace réservé du numéro de diapositive 3"/>
          <p:cNvSpPr>
            <a:spLocks noGrp="1"/>
          </p:cNvSpPr>
          <p:nvPr>
            <p:ph type="sldNum" sz="quarter" idx="5"/>
          </p:nvPr>
        </p:nvSpPr>
        <p:spPr/>
        <p:txBody>
          <a:bodyPr/>
          <a:lstStyle/>
          <a:p>
            <a:fld id="{26D88523-6A9F-46FA-AB82-E0638358472B}" type="slidenum">
              <a:rPr lang="fr-CA" smtClean="0"/>
              <a:t>10</a:t>
            </a:fld>
            <a:endParaRPr lang="fr-CA"/>
          </a:p>
        </p:txBody>
      </p:sp>
    </p:spTree>
    <p:extLst>
      <p:ext uri="{BB962C8B-B14F-4D97-AF65-F5344CB8AC3E}">
        <p14:creationId xmlns:p14="http://schemas.microsoft.com/office/powerpoint/2010/main" val="2807072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En)">
    <p:spTree>
      <p:nvGrpSpPr>
        <p:cNvPr id="1" name=""/>
        <p:cNvGrpSpPr/>
        <p:nvPr/>
      </p:nvGrpSpPr>
      <p:grpSpPr>
        <a:xfrm>
          <a:off x="0" y="0"/>
          <a:ext cx="0" cy="0"/>
          <a:chOff x="0" y="0"/>
          <a:chExt cx="0" cy="0"/>
        </a:xfrm>
      </p:grpSpPr>
      <p:pic>
        <p:nvPicPr>
          <p:cNvPr id="8" name="Picture 9" descr="A picture containing background pattern&#10;&#10;Description automatically generated">
            <a:extLst>
              <a:ext uri="{FF2B5EF4-FFF2-40B4-BE49-F238E27FC236}">
                <a16:creationId xmlns="" xmlns:a16="http://schemas.microsoft.com/office/drawing/2014/main" id="{9180553D-85E7-4ECE-AFB4-E3F7432B4C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602"/>
            <a:ext cx="12192000" cy="6855889"/>
          </a:xfrm>
          <a:prstGeom prst="rect">
            <a:avLst/>
          </a:prstGeom>
        </p:spPr>
      </p:pic>
      <p:pic>
        <p:nvPicPr>
          <p:cNvPr id="7" name="Picture 15" descr="Shape, circle&#10;&#10;Description automatically generated">
            <a:extLst>
              <a:ext uri="{FF2B5EF4-FFF2-40B4-BE49-F238E27FC236}">
                <a16:creationId xmlns="" xmlns:a16="http://schemas.microsoft.com/office/drawing/2014/main" id="{02EC4416-A284-415E-B0C9-DD4CCD3C96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4738" y="1508786"/>
            <a:ext cx="3592377" cy="5216628"/>
          </a:xfrm>
          <a:prstGeom prst="rect">
            <a:avLst/>
          </a:prstGeom>
          <a:effectLst>
            <a:outerShdw blurRad="50800" dist="38100" dir="2700000" algn="tl" rotWithShape="0">
              <a:prstClr val="black">
                <a:alpha val="40000"/>
              </a:prstClr>
            </a:outerShdw>
          </a:effectLst>
        </p:spPr>
      </p:pic>
      <p:pic>
        <p:nvPicPr>
          <p:cNvPr id="9" name="Picture 7" descr="PowerPoint 16x9_Banners_Defence Team_Internal_EN.png">
            <a:extLst>
              <a:ext uri="{FF2B5EF4-FFF2-40B4-BE49-F238E27FC236}">
                <a16:creationId xmlns="" xmlns:a16="http://schemas.microsoft.com/office/drawing/2014/main" id="{A650A769-AF9B-4C85-A593-B7A34047D1B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12192000" cy="1780032"/>
          </a:xfrm>
          <a:prstGeom prst="rect">
            <a:avLst/>
          </a:prstGeom>
        </p:spPr>
      </p:pic>
      <p:pic>
        <p:nvPicPr>
          <p:cNvPr id="10" name="Picture 6" descr="Canada BLACK.png">
            <a:extLst>
              <a:ext uri="{FF2B5EF4-FFF2-40B4-BE49-F238E27FC236}">
                <a16:creationId xmlns="" xmlns:a16="http://schemas.microsoft.com/office/drawing/2014/main" id="{C6514501-A54D-4D56-BAAE-E9B96664F74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254827" y="6156232"/>
            <a:ext cx="1300480" cy="310947"/>
          </a:xfrm>
          <a:prstGeom prst="rect">
            <a:avLst/>
          </a:prstGeom>
        </p:spPr>
      </p:pic>
      <p:pic>
        <p:nvPicPr>
          <p:cNvPr id="11" name="Picture 3">
            <a:extLst>
              <a:ext uri="{FF2B5EF4-FFF2-40B4-BE49-F238E27FC236}">
                <a16:creationId xmlns="" xmlns:a16="http://schemas.microsoft.com/office/drawing/2014/main" id="{56DB7C47-A781-41EB-B299-8C1FBDB5C70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28448" y="1892830"/>
            <a:ext cx="1447192" cy="928967"/>
          </a:xfrm>
          <a:prstGeom prst="rect">
            <a:avLst/>
          </a:prstGeom>
        </p:spPr>
      </p:pic>
      <p:sp>
        <p:nvSpPr>
          <p:cNvPr id="2" name="Titre 1">
            <a:extLst>
              <a:ext uri="{FF2B5EF4-FFF2-40B4-BE49-F238E27FC236}">
                <a16:creationId xmlns="" xmlns:a16="http://schemas.microsoft.com/office/drawing/2014/main" id="{DA0B727A-397E-46A0-BF52-4B9C70AC495C}"/>
              </a:ext>
            </a:extLst>
          </p:cNvPr>
          <p:cNvSpPr>
            <a:spLocks noGrp="1"/>
          </p:cNvSpPr>
          <p:nvPr>
            <p:ph type="ctrTitle"/>
          </p:nvPr>
        </p:nvSpPr>
        <p:spPr>
          <a:xfrm>
            <a:off x="4341262" y="2683378"/>
            <a:ext cx="4742916" cy="2296460"/>
          </a:xfrm>
        </p:spPr>
        <p:txBody>
          <a:bodyPr anchor="ctr"/>
          <a:lstStyle>
            <a:lvl1pPr algn="ctr">
              <a:defRPr sz="4000">
                <a:solidFill>
                  <a:srgbClr val="1F497D"/>
                </a:solidFill>
              </a:defRPr>
            </a:lvl1pPr>
          </a:lstStyle>
          <a:p>
            <a:r>
              <a:rPr lang="fr-FR" dirty="0"/>
              <a:t>Modifiez le style du titre</a:t>
            </a:r>
            <a:endParaRPr lang="fr-CA" dirty="0"/>
          </a:p>
        </p:txBody>
      </p:sp>
    </p:spTree>
    <p:extLst>
      <p:ext uri="{BB962C8B-B14F-4D97-AF65-F5344CB8AC3E}">
        <p14:creationId xmlns:p14="http://schemas.microsoft.com/office/powerpoint/2010/main" val="422112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762D7C1-43CF-4EDA-A94D-95A6E9F715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Picture 6" descr="SLIDE-DND_Corporate_Internal.png">
            <a:extLst>
              <a:ext uri="{FF2B5EF4-FFF2-40B4-BE49-F238E27FC236}">
                <a16:creationId xmlns="" xmlns:a16="http://schemas.microsoft.com/office/drawing/2014/main" id="{C3D611F1-878C-4020-9038-E3EB2200BA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259840"/>
          </a:xfrm>
          <a:prstGeom prst="rect">
            <a:avLst/>
          </a:prstGeom>
        </p:spPr>
      </p:pic>
    </p:spTree>
    <p:extLst>
      <p:ext uri="{BB962C8B-B14F-4D97-AF65-F5344CB8AC3E}">
        <p14:creationId xmlns:p14="http://schemas.microsoft.com/office/powerpoint/2010/main" val="406770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7B5853C-7717-4A73-8ADC-82FAF78FCEE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1D144611-9FA5-4320-A313-F9E54A5EA241}"/>
              </a:ext>
            </a:extLst>
          </p:cNvPr>
          <p:cNvSpPr>
            <a:spLocks noGrp="1"/>
          </p:cNvSpPr>
          <p:nvPr>
            <p:ph sz="half" idx="1"/>
          </p:nvPr>
        </p:nvSpPr>
        <p:spPr>
          <a:xfrm>
            <a:off x="838200" y="1859809"/>
            <a:ext cx="5181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a:extLst>
              <a:ext uri="{FF2B5EF4-FFF2-40B4-BE49-F238E27FC236}">
                <a16:creationId xmlns="" xmlns:a16="http://schemas.microsoft.com/office/drawing/2014/main" id="{B153A25A-08F2-46AE-BC51-0C1DA65EB766}"/>
              </a:ext>
            </a:extLst>
          </p:cNvPr>
          <p:cNvSpPr>
            <a:spLocks noGrp="1"/>
          </p:cNvSpPr>
          <p:nvPr>
            <p:ph sz="half" idx="2"/>
          </p:nvPr>
        </p:nvSpPr>
        <p:spPr>
          <a:xfrm>
            <a:off x="6172200" y="1859809"/>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01772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58AE8A00-D810-495E-BE92-E17863EEA244}"/>
              </a:ext>
            </a:extLst>
          </p:cNvPr>
          <p:cNvSpPr>
            <a:spLocks noGrp="1"/>
          </p:cNvSpPr>
          <p:nvPr>
            <p:ph type="body" idx="1"/>
          </p:nvPr>
        </p:nvSpPr>
        <p:spPr>
          <a:xfrm>
            <a:off x="839788" y="18264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 xmlns:a16="http://schemas.microsoft.com/office/drawing/2014/main" id="{90539D0F-0DCE-44EC-90BF-3038485BFBD5}"/>
              </a:ext>
            </a:extLst>
          </p:cNvPr>
          <p:cNvSpPr>
            <a:spLocks noGrp="1"/>
          </p:cNvSpPr>
          <p:nvPr>
            <p:ph sz="half" idx="2"/>
          </p:nvPr>
        </p:nvSpPr>
        <p:spPr>
          <a:xfrm>
            <a:off x="839788" y="2650357"/>
            <a:ext cx="5157787" cy="36845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a:extLst>
              <a:ext uri="{FF2B5EF4-FFF2-40B4-BE49-F238E27FC236}">
                <a16:creationId xmlns="" xmlns:a16="http://schemas.microsoft.com/office/drawing/2014/main" id="{98C17617-05F0-4B16-A30F-BA66E99C74CC}"/>
              </a:ext>
            </a:extLst>
          </p:cNvPr>
          <p:cNvSpPr>
            <a:spLocks noGrp="1"/>
          </p:cNvSpPr>
          <p:nvPr>
            <p:ph type="body" sz="quarter" idx="3"/>
          </p:nvPr>
        </p:nvSpPr>
        <p:spPr>
          <a:xfrm>
            <a:off x="6172200" y="18264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462A8693-B1A8-4BAF-AC97-AE164D88A99D}"/>
              </a:ext>
            </a:extLst>
          </p:cNvPr>
          <p:cNvSpPr>
            <a:spLocks noGrp="1"/>
          </p:cNvSpPr>
          <p:nvPr>
            <p:ph sz="quarter" idx="4"/>
          </p:nvPr>
        </p:nvSpPr>
        <p:spPr>
          <a:xfrm>
            <a:off x="6172200" y="2650357"/>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u titre 1">
            <a:extLst>
              <a:ext uri="{FF2B5EF4-FFF2-40B4-BE49-F238E27FC236}">
                <a16:creationId xmlns="" xmlns:a16="http://schemas.microsoft.com/office/drawing/2014/main" id="{5CE79937-2A5F-4E9C-9297-8D6731ECBF77}"/>
              </a:ext>
            </a:extLst>
          </p:cNvPr>
          <p:cNvSpPr>
            <a:spLocks noGrp="1"/>
          </p:cNvSpPr>
          <p:nvPr>
            <p:ph type="title"/>
          </p:nvPr>
        </p:nvSpPr>
        <p:spPr>
          <a:xfrm>
            <a:off x="1897166" y="888766"/>
            <a:ext cx="8417607" cy="931488"/>
          </a:xfrm>
          <a:prstGeom prst="rect">
            <a:avLst/>
          </a:prstGeom>
        </p:spPr>
        <p:txBody>
          <a:bodyPr vert="horz" lIns="91440" tIns="45720" rIns="91440" bIns="45720" rtlCol="0" anchor="t">
            <a:noAutofit/>
          </a:bodyPr>
          <a:lstStyle/>
          <a:p>
            <a:r>
              <a:rPr lang="fr-FR" dirty="0"/>
              <a:t>Modifiez le style du titre</a:t>
            </a:r>
            <a:endParaRPr lang="fr-CA" dirty="0"/>
          </a:p>
        </p:txBody>
      </p:sp>
    </p:spTree>
    <p:extLst>
      <p:ext uri="{BB962C8B-B14F-4D97-AF65-F5344CB8AC3E}">
        <p14:creationId xmlns:p14="http://schemas.microsoft.com/office/powerpoint/2010/main" val="40516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5731FCF-2D06-401A-9959-1EA362DA75B7}"/>
              </a:ext>
            </a:extLst>
          </p:cNvPr>
          <p:cNvSpPr>
            <a:spLocks noGrp="1"/>
          </p:cNvSpPr>
          <p:nvPr>
            <p:ph type="title"/>
          </p:nvPr>
        </p:nvSpPr>
        <p:spPr>
          <a:xfrm>
            <a:off x="1974079" y="2651333"/>
            <a:ext cx="8417607" cy="786214"/>
          </a:xfrm>
        </p:spPr>
        <p:txBody>
          <a:bodyPr>
            <a:noAutofit/>
          </a:bodyPr>
          <a:lstStyle>
            <a:lvl1pPr>
              <a:defRPr sz="7200" b="1"/>
            </a:lvl1pPr>
          </a:lstStyle>
          <a:p>
            <a:r>
              <a:rPr lang="fr-FR" dirty="0"/>
              <a:t>Modifiez le style du titre</a:t>
            </a:r>
            <a:endParaRPr lang="fr-CA" dirty="0"/>
          </a:p>
        </p:txBody>
      </p:sp>
      <p:sp>
        <p:nvSpPr>
          <p:cNvPr id="3" name="Espace réservé du contenu 2">
            <a:extLst>
              <a:ext uri="{FF2B5EF4-FFF2-40B4-BE49-F238E27FC236}">
                <a16:creationId xmlns="" xmlns:a16="http://schemas.microsoft.com/office/drawing/2014/main" id="{D3F2B2FD-93F6-4BCB-B601-357FB2DCD71F}"/>
              </a:ext>
            </a:extLst>
          </p:cNvPr>
          <p:cNvSpPr>
            <a:spLocks noGrp="1"/>
          </p:cNvSpPr>
          <p:nvPr>
            <p:ph idx="1"/>
          </p:nvPr>
        </p:nvSpPr>
        <p:spPr>
          <a:xfrm>
            <a:off x="470019" y="4825198"/>
            <a:ext cx="11092441" cy="786215"/>
          </a:xfrm>
        </p:spPr>
        <p:txBody>
          <a:bodyPr anchor="ctr">
            <a:normAutofit/>
          </a:bodyPr>
          <a:lstStyle>
            <a:lvl1pPr algn="ctr">
              <a:buNone/>
              <a:defRPr sz="3600">
                <a:solidFill>
                  <a:srgbClr val="1F497D"/>
                </a:solidFill>
              </a:defRPr>
            </a:lvl1pPr>
            <a:lvl2pPr>
              <a:defRPr sz="1600"/>
            </a:lvl2pPr>
            <a:lvl3pPr>
              <a:defRPr sz="1400"/>
            </a:lvl3pPr>
            <a:lvl4pPr>
              <a:defRPr sz="1400"/>
            </a:lvl4pPr>
            <a:lvl5pPr>
              <a:defRPr sz="1200"/>
            </a:lvl5pPr>
          </a:lstStyle>
          <a:p>
            <a:pPr lvl="0"/>
            <a:r>
              <a:rPr lang="fr-FR" dirty="0"/>
              <a:t>Cliquez pour modifier les styles du texte du masque</a:t>
            </a:r>
          </a:p>
        </p:txBody>
      </p:sp>
    </p:spTree>
    <p:extLst>
      <p:ext uri="{BB962C8B-B14F-4D97-AF65-F5344CB8AC3E}">
        <p14:creationId xmlns:p14="http://schemas.microsoft.com/office/powerpoint/2010/main" val="230525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Fr)">
    <p:spTree>
      <p:nvGrpSpPr>
        <p:cNvPr id="1" name=""/>
        <p:cNvGrpSpPr/>
        <p:nvPr/>
      </p:nvGrpSpPr>
      <p:grpSpPr>
        <a:xfrm>
          <a:off x="0" y="0"/>
          <a:ext cx="0" cy="0"/>
          <a:chOff x="0" y="0"/>
          <a:chExt cx="0" cy="0"/>
        </a:xfrm>
      </p:grpSpPr>
      <p:pic>
        <p:nvPicPr>
          <p:cNvPr id="8" name="Picture 9" descr="A picture containing background pattern&#10;&#10;Description automatically generated">
            <a:extLst>
              <a:ext uri="{FF2B5EF4-FFF2-40B4-BE49-F238E27FC236}">
                <a16:creationId xmlns="" xmlns:a16="http://schemas.microsoft.com/office/drawing/2014/main" id="{9180553D-85E7-4ECE-AFB4-E3F7432B4C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602"/>
            <a:ext cx="12192000" cy="6855889"/>
          </a:xfrm>
          <a:prstGeom prst="rect">
            <a:avLst/>
          </a:prstGeom>
        </p:spPr>
      </p:pic>
      <p:pic>
        <p:nvPicPr>
          <p:cNvPr id="7" name="Picture 15" descr="Shape, circle&#10;&#10;Description automatically generated">
            <a:extLst>
              <a:ext uri="{FF2B5EF4-FFF2-40B4-BE49-F238E27FC236}">
                <a16:creationId xmlns="" xmlns:a16="http://schemas.microsoft.com/office/drawing/2014/main" id="{02EC4416-A284-415E-B0C9-DD4CCD3C96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4738" y="1508786"/>
            <a:ext cx="3592377" cy="5216628"/>
          </a:xfrm>
          <a:prstGeom prst="rect">
            <a:avLst/>
          </a:prstGeom>
          <a:effectLst>
            <a:outerShdw blurRad="50800" dist="38100" dir="2700000" algn="tl" rotWithShape="0">
              <a:prstClr val="black">
                <a:alpha val="40000"/>
              </a:prstClr>
            </a:outerShdw>
          </a:effectLst>
        </p:spPr>
      </p:pic>
      <p:pic>
        <p:nvPicPr>
          <p:cNvPr id="9" name="Picture 7" descr="PowerPoint 16x9_Banners_Defence Team_Internal_EN.png">
            <a:extLst>
              <a:ext uri="{FF2B5EF4-FFF2-40B4-BE49-F238E27FC236}">
                <a16:creationId xmlns="" xmlns:a16="http://schemas.microsoft.com/office/drawing/2014/main" id="{A650A769-AF9B-4C85-A593-B7A34047D1B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12192000" cy="1780032"/>
          </a:xfrm>
          <a:prstGeom prst="rect">
            <a:avLst/>
          </a:prstGeom>
        </p:spPr>
      </p:pic>
      <p:pic>
        <p:nvPicPr>
          <p:cNvPr id="10" name="Picture 6" descr="Canada BLACK.png">
            <a:extLst>
              <a:ext uri="{FF2B5EF4-FFF2-40B4-BE49-F238E27FC236}">
                <a16:creationId xmlns="" xmlns:a16="http://schemas.microsoft.com/office/drawing/2014/main" id="{C6514501-A54D-4D56-BAAE-E9B96664F74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254827" y="6156232"/>
            <a:ext cx="1300480" cy="310947"/>
          </a:xfrm>
          <a:prstGeom prst="rect">
            <a:avLst/>
          </a:prstGeom>
        </p:spPr>
      </p:pic>
      <p:sp>
        <p:nvSpPr>
          <p:cNvPr id="2" name="Titre 1">
            <a:extLst>
              <a:ext uri="{FF2B5EF4-FFF2-40B4-BE49-F238E27FC236}">
                <a16:creationId xmlns="" xmlns:a16="http://schemas.microsoft.com/office/drawing/2014/main" id="{DA0B727A-397E-46A0-BF52-4B9C70AC495C}"/>
              </a:ext>
            </a:extLst>
          </p:cNvPr>
          <p:cNvSpPr>
            <a:spLocks noGrp="1"/>
          </p:cNvSpPr>
          <p:nvPr>
            <p:ph type="ctrTitle"/>
          </p:nvPr>
        </p:nvSpPr>
        <p:spPr>
          <a:xfrm>
            <a:off x="4341262" y="2683378"/>
            <a:ext cx="4742916" cy="2296460"/>
          </a:xfrm>
        </p:spPr>
        <p:txBody>
          <a:bodyPr anchor="ctr"/>
          <a:lstStyle>
            <a:lvl1pPr algn="ctr">
              <a:defRPr sz="4000">
                <a:solidFill>
                  <a:srgbClr val="1F497D"/>
                </a:solidFill>
              </a:defRPr>
            </a:lvl1pPr>
          </a:lstStyle>
          <a:p>
            <a:r>
              <a:rPr lang="fr-FR" dirty="0"/>
              <a:t>Modifiez le style du titre</a:t>
            </a:r>
            <a:endParaRPr lang="fr-CA" dirty="0"/>
          </a:p>
        </p:txBody>
      </p:sp>
      <p:pic>
        <p:nvPicPr>
          <p:cNvPr id="12" name="Picture 6">
            <a:extLst>
              <a:ext uri="{FF2B5EF4-FFF2-40B4-BE49-F238E27FC236}">
                <a16:creationId xmlns="" xmlns:a16="http://schemas.microsoft.com/office/drawing/2014/main" id="{3EEEF7AB-857D-4F40-8747-ED2473BD76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26340" y="1884612"/>
            <a:ext cx="1454605" cy="935500"/>
          </a:xfrm>
          <a:prstGeom prst="rect">
            <a:avLst/>
          </a:prstGeom>
        </p:spPr>
      </p:pic>
    </p:spTree>
    <p:extLst>
      <p:ext uri="{BB962C8B-B14F-4D97-AF65-F5344CB8AC3E}">
        <p14:creationId xmlns:p14="http://schemas.microsoft.com/office/powerpoint/2010/main" val="60952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Title &amp; Content (Large Fon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BAAD0D9-E92A-49D5-84B3-ACD77EA3FCA3}"/>
              </a:ext>
            </a:extLst>
          </p:cNvPr>
          <p:cNvSpPr>
            <a:spLocks noGrp="1"/>
          </p:cNvSpPr>
          <p:nvPr>
            <p:ph type="title"/>
          </p:nvPr>
        </p:nvSpPr>
        <p:spPr/>
        <p:txBody>
          <a:bodyPr/>
          <a:lstStyle/>
          <a:p>
            <a:r>
              <a:rPr lang="fr-FR" dirty="0"/>
              <a:t>Modifiez le style du titre</a:t>
            </a:r>
            <a:endParaRPr lang="fr-CA" dirty="0"/>
          </a:p>
        </p:txBody>
      </p:sp>
      <p:sp>
        <p:nvSpPr>
          <p:cNvPr id="3" name="Espace réservé du contenu 2">
            <a:extLst>
              <a:ext uri="{FF2B5EF4-FFF2-40B4-BE49-F238E27FC236}">
                <a16:creationId xmlns="" xmlns:a16="http://schemas.microsoft.com/office/drawing/2014/main" id="{9003758D-8E68-4573-8D14-C84B86327C94}"/>
              </a:ext>
            </a:extLst>
          </p:cNvPr>
          <p:cNvSpPr>
            <a:spLocks noGrp="1"/>
          </p:cNvSpPr>
          <p:nvPr>
            <p:ph idx="1"/>
          </p:nvPr>
        </p:nvSpPr>
        <p:spPr/>
        <p:txBody>
          <a:bodyPr/>
          <a:lstStyle>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0423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Title &amp; Content (Medium Fon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BAAD0D9-E92A-49D5-84B3-ACD77EA3FCA3}"/>
              </a:ext>
            </a:extLst>
          </p:cNvPr>
          <p:cNvSpPr>
            <a:spLocks noGrp="1"/>
          </p:cNvSpPr>
          <p:nvPr>
            <p:ph type="title"/>
          </p:nvPr>
        </p:nvSpPr>
        <p:spPr/>
        <p:txBody>
          <a:bodyPr/>
          <a:lstStyle/>
          <a:p>
            <a:r>
              <a:rPr lang="fr-FR" dirty="0"/>
              <a:t>Modifiez le style du titre</a:t>
            </a:r>
            <a:endParaRPr lang="fr-CA" dirty="0"/>
          </a:p>
        </p:txBody>
      </p:sp>
      <p:sp>
        <p:nvSpPr>
          <p:cNvPr id="3" name="Espace réservé du contenu 2">
            <a:extLst>
              <a:ext uri="{FF2B5EF4-FFF2-40B4-BE49-F238E27FC236}">
                <a16:creationId xmlns="" xmlns:a16="http://schemas.microsoft.com/office/drawing/2014/main" id="{9003758D-8E68-4573-8D14-C84B86327C94}"/>
              </a:ext>
            </a:extLst>
          </p:cNvPr>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22476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Title &amp; Content (Small Font)">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9003758D-8E68-4573-8D14-C84B86327C94}"/>
              </a:ext>
            </a:extLst>
          </p:cNvPr>
          <p:cNvSpPr>
            <a:spLocks noGrp="1"/>
          </p:cNvSpPr>
          <p:nvPr>
            <p:ph idx="1"/>
          </p:nvPr>
        </p:nvSpPr>
        <p:spPr/>
        <p:txBody>
          <a:bodyPr/>
          <a:lstStyle>
            <a:lvl1pPr>
              <a:defRPr sz="1800"/>
            </a:lvl1pPr>
            <a:lvl2pPr>
              <a:defRPr sz="1600"/>
            </a:lvl2pPr>
            <a:lvl3pPr>
              <a:defRPr sz="1400"/>
            </a:lvl3pPr>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itre 1">
            <a:extLst>
              <a:ext uri="{FF2B5EF4-FFF2-40B4-BE49-F238E27FC236}">
                <a16:creationId xmlns="" xmlns:a16="http://schemas.microsoft.com/office/drawing/2014/main" id="{5A46FA7D-DD9B-4A68-9849-4D3D26DC8C9D}"/>
              </a:ext>
            </a:extLst>
          </p:cNvPr>
          <p:cNvSpPr>
            <a:spLocks noGrp="1"/>
          </p:cNvSpPr>
          <p:nvPr>
            <p:ph type="title"/>
          </p:nvPr>
        </p:nvSpPr>
        <p:spPr>
          <a:xfrm>
            <a:off x="1897166" y="888766"/>
            <a:ext cx="8417607" cy="931488"/>
          </a:xfrm>
          <a:prstGeom prst="rect">
            <a:avLst/>
          </a:prstGeom>
        </p:spPr>
        <p:txBody>
          <a:bodyPr vert="horz" lIns="91440" tIns="45720" rIns="91440" bIns="45720" rtlCol="0" anchor="t">
            <a:noAutofit/>
          </a:bodyPr>
          <a:lstStyle/>
          <a:p>
            <a:r>
              <a:rPr lang="fr-FR" dirty="0"/>
              <a:t>Modifiez le style du titre</a:t>
            </a:r>
            <a:endParaRPr lang="fr-CA" dirty="0"/>
          </a:p>
        </p:txBody>
      </p:sp>
    </p:spTree>
    <p:extLst>
      <p:ext uri="{BB962C8B-B14F-4D97-AF65-F5344CB8AC3E}">
        <p14:creationId xmlns:p14="http://schemas.microsoft.com/office/powerpoint/2010/main" val="375108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 Title &amp; Content (Figur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BAAD0D9-E92A-49D5-84B3-ACD77EA3FCA3}"/>
              </a:ext>
            </a:extLst>
          </p:cNvPr>
          <p:cNvSpPr>
            <a:spLocks noGrp="1"/>
          </p:cNvSpPr>
          <p:nvPr>
            <p:ph type="title"/>
          </p:nvPr>
        </p:nvSpPr>
        <p:spPr/>
        <p:txBody>
          <a:bodyPr/>
          <a:lstStyle/>
          <a:p>
            <a:r>
              <a:rPr lang="fr-FR" dirty="0"/>
              <a:t>Modifiez le style du titre</a:t>
            </a:r>
            <a:endParaRPr lang="fr-CA" dirty="0"/>
          </a:p>
        </p:txBody>
      </p:sp>
      <p:sp>
        <p:nvSpPr>
          <p:cNvPr id="3" name="Espace réservé du contenu 2">
            <a:extLst>
              <a:ext uri="{FF2B5EF4-FFF2-40B4-BE49-F238E27FC236}">
                <a16:creationId xmlns="" xmlns:a16="http://schemas.microsoft.com/office/drawing/2014/main" id="{9003758D-8E68-4573-8D14-C84B86327C94}"/>
              </a:ext>
            </a:extLst>
          </p:cNvPr>
          <p:cNvSpPr>
            <a:spLocks noGrp="1"/>
          </p:cNvSpPr>
          <p:nvPr>
            <p:ph idx="1"/>
          </p:nvPr>
        </p:nvSpPr>
        <p:spPr>
          <a:xfrm>
            <a:off x="376015" y="1834170"/>
            <a:ext cx="11425727" cy="786215"/>
          </a:xfrm>
        </p:spPr>
        <p:txBody>
          <a:bodyPr>
            <a:noAutofit/>
          </a:bodyPr>
          <a:lstStyle>
            <a:lvl1pPr algn="ctr">
              <a:buNone/>
              <a:defRPr sz="2000"/>
            </a:lvl1pPr>
            <a:lvl2pPr>
              <a:defRPr sz="1600"/>
            </a:lvl2pPr>
            <a:lvl3pPr>
              <a:defRPr sz="1400"/>
            </a:lvl3pPr>
            <a:lvl4pPr>
              <a:defRPr sz="1400"/>
            </a:lvl4pPr>
            <a:lvl5pPr>
              <a:defRPr sz="1200"/>
            </a:lvl5pPr>
          </a:lstStyle>
          <a:p>
            <a:pPr lvl="0"/>
            <a:r>
              <a:rPr lang="fr-FR" dirty="0"/>
              <a:t>Cliquez pour modifier les styles du texte du masque</a:t>
            </a:r>
          </a:p>
        </p:txBody>
      </p:sp>
    </p:spTree>
    <p:extLst>
      <p:ext uri="{BB962C8B-B14F-4D97-AF65-F5344CB8AC3E}">
        <p14:creationId xmlns:p14="http://schemas.microsoft.com/office/powerpoint/2010/main" val="408304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5 Title &amp; Content (Figur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9C13B4D-C2D4-4B76-85FB-961FF6BC934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Picture 6" descr="SLIDE-DND_Corporate_Internal.png">
            <a:extLst>
              <a:ext uri="{FF2B5EF4-FFF2-40B4-BE49-F238E27FC236}">
                <a16:creationId xmlns="" xmlns:a16="http://schemas.microsoft.com/office/drawing/2014/main" id="{8F142E6B-0AB0-4D3F-A4E8-24B462578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259840"/>
          </a:xfrm>
          <a:prstGeom prst="rect">
            <a:avLst/>
          </a:prstGeom>
        </p:spPr>
      </p:pic>
      <p:sp>
        <p:nvSpPr>
          <p:cNvPr id="2" name="Titre 1">
            <a:extLst>
              <a:ext uri="{FF2B5EF4-FFF2-40B4-BE49-F238E27FC236}">
                <a16:creationId xmlns="" xmlns:a16="http://schemas.microsoft.com/office/drawing/2014/main" id="{FBAAD0D9-E92A-49D5-84B3-ACD77EA3FCA3}"/>
              </a:ext>
            </a:extLst>
          </p:cNvPr>
          <p:cNvSpPr>
            <a:spLocks noGrp="1"/>
          </p:cNvSpPr>
          <p:nvPr>
            <p:ph type="title"/>
          </p:nvPr>
        </p:nvSpPr>
        <p:spPr/>
        <p:txBody>
          <a:bodyPr/>
          <a:lstStyle/>
          <a:p>
            <a:r>
              <a:rPr lang="fr-FR" dirty="0"/>
              <a:t>Modifiez le style du titre</a:t>
            </a:r>
            <a:endParaRPr lang="fr-CA" dirty="0"/>
          </a:p>
        </p:txBody>
      </p:sp>
      <p:sp>
        <p:nvSpPr>
          <p:cNvPr id="3" name="Espace réservé du contenu 2">
            <a:extLst>
              <a:ext uri="{FF2B5EF4-FFF2-40B4-BE49-F238E27FC236}">
                <a16:creationId xmlns="" xmlns:a16="http://schemas.microsoft.com/office/drawing/2014/main" id="{9003758D-8E68-4573-8D14-C84B86327C94}"/>
              </a:ext>
            </a:extLst>
          </p:cNvPr>
          <p:cNvSpPr>
            <a:spLocks noGrp="1"/>
          </p:cNvSpPr>
          <p:nvPr>
            <p:ph idx="1"/>
          </p:nvPr>
        </p:nvSpPr>
        <p:spPr>
          <a:xfrm>
            <a:off x="376015" y="1834170"/>
            <a:ext cx="11425727" cy="786215"/>
          </a:xfrm>
        </p:spPr>
        <p:txBody>
          <a:bodyPr>
            <a:noAutofit/>
          </a:bodyPr>
          <a:lstStyle>
            <a:lvl1pPr algn="ctr">
              <a:buNone/>
              <a:defRPr sz="2000"/>
            </a:lvl1pPr>
            <a:lvl2pPr>
              <a:defRPr sz="1600"/>
            </a:lvl2pPr>
            <a:lvl3pPr>
              <a:defRPr sz="1400"/>
            </a:lvl3pPr>
            <a:lvl4pPr>
              <a:defRPr sz="1400"/>
            </a:lvl4pPr>
            <a:lvl5pPr>
              <a:defRPr sz="1200"/>
            </a:lvl5pPr>
          </a:lstStyle>
          <a:p>
            <a:pPr lvl="0"/>
            <a:r>
              <a:rPr lang="fr-FR" dirty="0"/>
              <a:t>Cliquez pour modifier les styles du texte du masque</a:t>
            </a:r>
          </a:p>
        </p:txBody>
      </p:sp>
    </p:spTree>
    <p:extLst>
      <p:ext uri="{BB962C8B-B14F-4D97-AF65-F5344CB8AC3E}">
        <p14:creationId xmlns:p14="http://schemas.microsoft.com/office/powerpoint/2010/main" val="143208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C4095B6-AE7C-4999-8D4F-C59412D6DCFF}"/>
              </a:ext>
            </a:extLst>
          </p:cNvPr>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1996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5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98379835-E2CB-4973-94D6-62D32A509BBB}"/>
              </a:ext>
            </a:extLst>
          </p:cNvPr>
          <p:cNvPicPr>
            <a:picLocks noChangeAspect="1"/>
          </p:cNvPicPr>
          <p:nvPr userDrawn="1"/>
        </p:nvPicPr>
        <p:blipFill>
          <a:blip r:embed="rId15"/>
          <a:stretch>
            <a:fillRect/>
          </a:stretch>
        </p:blipFill>
        <p:spPr>
          <a:xfrm>
            <a:off x="0" y="0"/>
            <a:ext cx="12192000" cy="6857999"/>
          </a:xfrm>
          <a:prstGeom prst="rect">
            <a:avLst/>
          </a:prstGeom>
        </p:spPr>
      </p:pic>
      <p:pic>
        <p:nvPicPr>
          <p:cNvPr id="8" name="Picture 6" descr="SLIDE-DND_Corporate_Internal.png">
            <a:extLst>
              <a:ext uri="{FF2B5EF4-FFF2-40B4-BE49-F238E27FC236}">
                <a16:creationId xmlns="" xmlns:a16="http://schemas.microsoft.com/office/drawing/2014/main" id="{95B02432-D614-4E47-A003-11C675DBFF3B}"/>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2000" cy="1259840"/>
          </a:xfrm>
          <a:prstGeom prst="rect">
            <a:avLst/>
          </a:prstGeom>
        </p:spPr>
      </p:pic>
      <p:sp>
        <p:nvSpPr>
          <p:cNvPr id="2" name="Espace réservé du titre 1">
            <a:extLst>
              <a:ext uri="{FF2B5EF4-FFF2-40B4-BE49-F238E27FC236}">
                <a16:creationId xmlns="" xmlns:a16="http://schemas.microsoft.com/office/drawing/2014/main" id="{2D6658FC-71D3-4F5B-B70E-E6BAB4054372}"/>
              </a:ext>
            </a:extLst>
          </p:cNvPr>
          <p:cNvSpPr>
            <a:spLocks noGrp="1"/>
          </p:cNvSpPr>
          <p:nvPr>
            <p:ph type="title"/>
          </p:nvPr>
        </p:nvSpPr>
        <p:spPr>
          <a:xfrm>
            <a:off x="1897166" y="888766"/>
            <a:ext cx="8417607" cy="931488"/>
          </a:xfrm>
          <a:prstGeom prst="rect">
            <a:avLst/>
          </a:prstGeom>
        </p:spPr>
        <p:txBody>
          <a:bodyPr vert="horz" lIns="91440" tIns="45720" rIns="91440" bIns="45720" rtlCol="0" anchor="t">
            <a:noAutofit/>
          </a:bodyPr>
          <a:lstStyle/>
          <a:p>
            <a:r>
              <a:rPr lang="fr-FR" dirty="0"/>
              <a:t>Modifiez le style du titre</a:t>
            </a:r>
            <a:endParaRPr lang="fr-CA" dirty="0"/>
          </a:p>
        </p:txBody>
      </p:sp>
      <p:sp>
        <p:nvSpPr>
          <p:cNvPr id="3" name="Espace réservé du texte 2">
            <a:extLst>
              <a:ext uri="{FF2B5EF4-FFF2-40B4-BE49-F238E27FC236}">
                <a16:creationId xmlns="" xmlns:a16="http://schemas.microsoft.com/office/drawing/2014/main" id="{5C8C6F12-8F31-4997-AEA1-931FC0C70045}"/>
              </a:ext>
            </a:extLst>
          </p:cNvPr>
          <p:cNvSpPr>
            <a:spLocks noGrp="1"/>
          </p:cNvSpPr>
          <p:nvPr>
            <p:ph type="body" idx="1"/>
          </p:nvPr>
        </p:nvSpPr>
        <p:spPr>
          <a:xfrm>
            <a:off x="376015" y="1820254"/>
            <a:ext cx="11425727" cy="4631817"/>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322487207"/>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72" r:id="rId4"/>
    <p:sldLayoutId id="2147483673" r:id="rId5"/>
    <p:sldLayoutId id="2147483674" r:id="rId6"/>
    <p:sldLayoutId id="2147483677" r:id="rId7"/>
    <p:sldLayoutId id="2147483654" r:id="rId8"/>
    <p:sldLayoutId id="2147483655" r:id="rId9"/>
    <p:sldLayoutId id="2147483676" r:id="rId10"/>
    <p:sldLayoutId id="2147483652" r:id="rId11"/>
    <p:sldLayoutId id="2147483653" r:id="rId12"/>
    <p:sldLayoutId id="2147483675" r:id="rId13"/>
  </p:sldLayoutIdLst>
  <p:txStyles>
    <p:titleStyle>
      <a:lvl1pPr algn="ctr" defTabSz="914400" rtl="0" eaLnBrk="1" latinLnBrk="0" hangingPunct="1">
        <a:lnSpc>
          <a:spcPct val="90000"/>
        </a:lnSpc>
        <a:spcBef>
          <a:spcPct val="0"/>
        </a:spcBef>
        <a:buNone/>
        <a:defRPr sz="3200" b="1" kern="1200">
          <a:solidFill>
            <a:srgbClr val="1F497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2494E"/>
          </a:solidFill>
          <a:latin typeface="Arial" panose="020B0604020202020204" pitchFamily="34" charset="0"/>
          <a:ea typeface="+mn-ea"/>
          <a:cs typeface="Arial" panose="020B0604020202020204" pitchFamily="34" charset="0"/>
        </a:defRPr>
      </a:lvl1pPr>
      <a:lvl2pPr marL="538163" indent="-273050" algn="l" defTabSz="914400" rtl="0" eaLnBrk="1" latinLnBrk="0" hangingPunct="1">
        <a:lnSpc>
          <a:spcPct val="90000"/>
        </a:lnSpc>
        <a:spcBef>
          <a:spcPts val="500"/>
        </a:spcBef>
        <a:buFont typeface="Arial" panose="020B0604020202020204" pitchFamily="34" charset="0"/>
        <a:buChar char="•"/>
        <a:defRPr sz="2000" kern="1200">
          <a:solidFill>
            <a:srgbClr val="02494E"/>
          </a:solidFill>
          <a:latin typeface="Arial" panose="020B0604020202020204" pitchFamily="34" charset="0"/>
          <a:ea typeface="+mn-ea"/>
          <a:cs typeface="Arial" panose="020B0604020202020204" pitchFamily="34" charset="0"/>
        </a:defRPr>
      </a:lvl2pPr>
      <a:lvl3pPr marL="803275" indent="-265113" algn="l" defTabSz="914400" rtl="0" eaLnBrk="1" latinLnBrk="0" hangingPunct="1">
        <a:lnSpc>
          <a:spcPct val="90000"/>
        </a:lnSpc>
        <a:spcBef>
          <a:spcPts val="500"/>
        </a:spcBef>
        <a:buFont typeface="Arial" panose="020B0604020202020204" pitchFamily="34" charset="0"/>
        <a:buChar char="•"/>
        <a:defRPr sz="1800" kern="1200">
          <a:solidFill>
            <a:srgbClr val="02494E"/>
          </a:solidFill>
          <a:latin typeface="Arial" panose="020B0604020202020204" pitchFamily="34" charset="0"/>
          <a:ea typeface="+mn-ea"/>
          <a:cs typeface="Arial" panose="020B0604020202020204" pitchFamily="34" charset="0"/>
        </a:defRPr>
      </a:lvl3pPr>
      <a:lvl4pPr marL="982663" indent="-179388" algn="l" defTabSz="914400" rtl="0" eaLnBrk="1" latinLnBrk="0" hangingPunct="1">
        <a:lnSpc>
          <a:spcPct val="90000"/>
        </a:lnSpc>
        <a:spcBef>
          <a:spcPts val="500"/>
        </a:spcBef>
        <a:buFont typeface="Arial" panose="020B0604020202020204" pitchFamily="34" charset="0"/>
        <a:buChar char="•"/>
        <a:defRPr sz="1600" kern="1200">
          <a:solidFill>
            <a:srgbClr val="02494E"/>
          </a:solidFill>
          <a:latin typeface="Arial" panose="020B0604020202020204" pitchFamily="34" charset="0"/>
          <a:ea typeface="+mn-ea"/>
          <a:cs typeface="Arial" panose="020B0604020202020204" pitchFamily="34" charset="0"/>
        </a:defRPr>
      </a:lvl4pPr>
      <a:lvl5pPr marL="1255713" indent="-179388" algn="l" defTabSz="914400" rtl="0" eaLnBrk="1" latinLnBrk="0" hangingPunct="1">
        <a:lnSpc>
          <a:spcPct val="90000"/>
        </a:lnSpc>
        <a:spcBef>
          <a:spcPts val="500"/>
        </a:spcBef>
        <a:buFont typeface="Arial" panose="020B0604020202020204" pitchFamily="34" charset="0"/>
        <a:buChar char="•"/>
        <a:defRPr sz="1600" kern="1200">
          <a:solidFill>
            <a:srgbClr val="0249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3A99D8F-37A5-40D1-908F-514B736A1EF9}"/>
              </a:ext>
            </a:extLst>
          </p:cNvPr>
          <p:cNvSpPr>
            <a:spLocks noGrp="1"/>
          </p:cNvSpPr>
          <p:nvPr>
            <p:ph type="ctrTitle"/>
          </p:nvPr>
        </p:nvSpPr>
        <p:spPr/>
        <p:txBody>
          <a:bodyPr>
            <a:normAutofit fontScale="90000"/>
          </a:bodyPr>
          <a:lstStyle/>
          <a:p>
            <a:r>
              <a:rPr lang="en-CA" dirty="0"/>
              <a:t>The CAF Response </a:t>
            </a:r>
            <a:br>
              <a:rPr lang="en-CA" dirty="0"/>
            </a:br>
            <a:r>
              <a:rPr lang="en-CA" dirty="0"/>
              <a:t>to </a:t>
            </a:r>
            <a:br>
              <a:rPr lang="en-CA" dirty="0"/>
            </a:br>
            <a:r>
              <a:rPr lang="en-CA" dirty="0"/>
              <a:t>Sexual Misconduct</a:t>
            </a:r>
            <a:endParaRPr lang="fr-CA" dirty="0"/>
          </a:p>
        </p:txBody>
      </p:sp>
    </p:spTree>
    <p:extLst>
      <p:ext uri="{BB962C8B-B14F-4D97-AF65-F5344CB8AC3E}">
        <p14:creationId xmlns:p14="http://schemas.microsoft.com/office/powerpoint/2010/main" val="91275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3ACC1EF-DEFA-4FF0-8954-C5B3F9A56874}"/>
              </a:ext>
            </a:extLst>
          </p:cNvPr>
          <p:cNvSpPr>
            <a:spLocks noGrp="1"/>
          </p:cNvSpPr>
          <p:nvPr>
            <p:ph type="title"/>
          </p:nvPr>
        </p:nvSpPr>
        <p:spPr/>
        <p:txBody>
          <a:bodyPr/>
          <a:lstStyle/>
          <a:p>
            <a:r>
              <a:rPr lang="en-CA" dirty="0"/>
              <a:t>Part Three: Operation HONOUR Strategic Campaign Plan</a:t>
            </a:r>
            <a:endParaRPr lang="fr-CA" dirty="0"/>
          </a:p>
        </p:txBody>
      </p:sp>
      <p:sp>
        <p:nvSpPr>
          <p:cNvPr id="3" name="Espace réservé du contenu 2">
            <a:extLst>
              <a:ext uri="{FF2B5EF4-FFF2-40B4-BE49-F238E27FC236}">
                <a16:creationId xmlns="" xmlns:a16="http://schemas.microsoft.com/office/drawing/2014/main" id="{9F6B94E6-72C1-44B1-A8FD-56727A473054}"/>
              </a:ext>
            </a:extLst>
          </p:cNvPr>
          <p:cNvSpPr>
            <a:spLocks noGrp="1"/>
          </p:cNvSpPr>
          <p:nvPr>
            <p:ph idx="1"/>
          </p:nvPr>
        </p:nvSpPr>
        <p:spPr/>
        <p:txBody>
          <a:bodyPr/>
          <a:lstStyle/>
          <a:p>
            <a:r>
              <a:rPr lang="en-CA" b="1" dirty="0"/>
              <a:t>Mission</a:t>
            </a:r>
            <a:r>
              <a:rPr lang="en-CA" dirty="0"/>
              <a:t>: To ensure sexual misconduct is never minimized, ignored or excused so that the CAF cultivates the inclusive and respectful work environment that embodies the ethical principles and core values of the profession of arms.</a:t>
            </a:r>
          </a:p>
        </p:txBody>
      </p:sp>
      <p:pic>
        <p:nvPicPr>
          <p:cNvPr id="4" name="Picture 4">
            <a:extLst>
              <a:ext uri="{FF2B5EF4-FFF2-40B4-BE49-F238E27FC236}">
                <a16:creationId xmlns="" xmlns:a16="http://schemas.microsoft.com/office/drawing/2014/main" id="{7654DF5D-C7CD-45D4-A2C8-1FA3E268FC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28" b="-419"/>
          <a:stretch/>
        </p:blipFill>
        <p:spPr>
          <a:xfrm>
            <a:off x="2141108" y="2552427"/>
            <a:ext cx="7726425" cy="4726592"/>
          </a:xfrm>
          <a:prstGeom prst="rect">
            <a:avLst/>
          </a:prstGeom>
        </p:spPr>
      </p:pic>
      <p:grpSp>
        <p:nvGrpSpPr>
          <p:cNvPr id="5" name="Group 7">
            <a:extLst>
              <a:ext uri="{FF2B5EF4-FFF2-40B4-BE49-F238E27FC236}">
                <a16:creationId xmlns="" xmlns:a16="http://schemas.microsoft.com/office/drawing/2014/main" id="{A13DF6C4-6A34-4D5B-88D6-B42904D13942}"/>
              </a:ext>
            </a:extLst>
          </p:cNvPr>
          <p:cNvGrpSpPr/>
          <p:nvPr/>
        </p:nvGrpSpPr>
        <p:grpSpPr>
          <a:xfrm>
            <a:off x="10017992" y="2596495"/>
            <a:ext cx="1573272" cy="1990385"/>
            <a:chOff x="1098102" y="2658733"/>
            <a:chExt cx="1573272" cy="1990385"/>
          </a:xfrm>
        </p:grpSpPr>
        <p:sp>
          <p:nvSpPr>
            <p:cNvPr id="6" name="TextBox 1">
              <a:extLst>
                <a:ext uri="{FF2B5EF4-FFF2-40B4-BE49-F238E27FC236}">
                  <a16:creationId xmlns="" xmlns:a16="http://schemas.microsoft.com/office/drawing/2014/main" id="{D3D40605-782C-4EE5-B203-EB440BC35911}"/>
                </a:ext>
              </a:extLst>
            </p:cNvPr>
            <p:cNvSpPr txBox="1"/>
            <p:nvPr/>
          </p:nvSpPr>
          <p:spPr>
            <a:xfrm>
              <a:off x="1585491" y="2658733"/>
              <a:ext cx="708664" cy="276999"/>
            </a:xfrm>
            <a:prstGeom prst="rect">
              <a:avLst/>
            </a:prstGeom>
            <a:noFill/>
          </p:spPr>
          <p:txBody>
            <a:bodyPr wrap="square" rtlCol="0">
              <a:spAutoFit/>
            </a:bodyPr>
            <a:lstStyle/>
            <a:p>
              <a:r>
                <a:rPr lang="en-CA" sz="1200" b="1" dirty="0">
                  <a:solidFill>
                    <a:srgbClr val="02494E"/>
                  </a:solidFill>
                  <a:latin typeface="Arial" panose="020B0604020202020204" pitchFamily="34" charset="0"/>
                  <a:cs typeface="Arial" panose="020B0604020202020204" pitchFamily="34" charset="0"/>
                </a:rPr>
                <a:t>Vision</a:t>
              </a:r>
            </a:p>
          </p:txBody>
        </p:sp>
        <p:sp>
          <p:nvSpPr>
            <p:cNvPr id="7" name="Rectangle 6">
              <a:extLst>
                <a:ext uri="{FF2B5EF4-FFF2-40B4-BE49-F238E27FC236}">
                  <a16:creationId xmlns="" xmlns:a16="http://schemas.microsoft.com/office/drawing/2014/main" id="{7AE85455-1BAA-4D5C-A451-5566662EAAFE}"/>
                </a:ext>
              </a:extLst>
            </p:cNvPr>
            <p:cNvSpPr/>
            <p:nvPr/>
          </p:nvSpPr>
          <p:spPr>
            <a:xfrm>
              <a:off x="1098102" y="2920359"/>
              <a:ext cx="1573272" cy="1728759"/>
            </a:xfrm>
            <a:prstGeom prst="rect">
              <a:avLst/>
            </a:prstGeom>
            <a:noFill/>
            <a:ln w="28575">
              <a:solidFill>
                <a:srgbClr val="17494E">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6">
              <a:extLst>
                <a:ext uri="{FF2B5EF4-FFF2-40B4-BE49-F238E27FC236}">
                  <a16:creationId xmlns="" xmlns:a16="http://schemas.microsoft.com/office/drawing/2014/main" id="{A0EFE2BB-74F9-4F16-86F2-16A0D404BF55}"/>
                </a:ext>
              </a:extLst>
            </p:cNvPr>
            <p:cNvSpPr txBox="1"/>
            <p:nvPr/>
          </p:nvSpPr>
          <p:spPr>
            <a:xfrm>
              <a:off x="1255923" y="3128790"/>
              <a:ext cx="1288973" cy="1384995"/>
            </a:xfrm>
            <a:prstGeom prst="rect">
              <a:avLst/>
            </a:prstGeom>
            <a:noFill/>
          </p:spPr>
          <p:txBody>
            <a:bodyPr wrap="square" rtlCol="0">
              <a:spAutoFit/>
            </a:bodyPr>
            <a:lstStyle/>
            <a:p>
              <a:pPr algn="ctr"/>
              <a:r>
                <a:rPr lang="en-CA" sz="1200" dirty="0">
                  <a:solidFill>
                    <a:srgbClr val="02494E"/>
                  </a:solidFill>
                  <a:latin typeface="Arial" panose="020B0604020202020204" pitchFamily="34" charset="0"/>
                  <a:cs typeface="Arial" panose="020B0604020202020204" pitchFamily="34" charset="0"/>
                </a:rPr>
                <a:t>A CAF free of sexual misconduct where all are treated with dignity and respect.</a:t>
              </a:r>
            </a:p>
          </p:txBody>
        </p:sp>
      </p:grpSp>
    </p:spTree>
    <p:extLst>
      <p:ext uri="{BB962C8B-B14F-4D97-AF65-F5344CB8AC3E}">
        <p14:creationId xmlns:p14="http://schemas.microsoft.com/office/powerpoint/2010/main" val="87223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CA" sz="3200" dirty="0"/>
              <a:t>Part Four: Performance Measurement Framework</a:t>
            </a:r>
          </a:p>
        </p:txBody>
      </p:sp>
      <p:sp>
        <p:nvSpPr>
          <p:cNvPr id="5" name="Content Placeholder 4">
            <a:extLst>
              <a:ext uri="{FF2B5EF4-FFF2-40B4-BE49-F238E27FC236}">
                <a16:creationId xmlns="" xmlns:a16="http://schemas.microsoft.com/office/drawing/2014/main" id="{F589A3F5-BD78-9E48-8C82-AEDB0D52FF3A}"/>
              </a:ext>
            </a:extLst>
          </p:cNvPr>
          <p:cNvSpPr>
            <a:spLocks noGrp="1"/>
          </p:cNvSpPr>
          <p:nvPr>
            <p:ph idx="1"/>
          </p:nvPr>
        </p:nvSpPr>
        <p:spPr/>
        <p:txBody>
          <a:bodyPr>
            <a:normAutofit/>
          </a:bodyPr>
          <a:lstStyle/>
          <a:p>
            <a:pPr marL="0" indent="0" algn="l"/>
            <a:r>
              <a:rPr lang="en-CA" sz="1800" dirty="0">
                <a:solidFill>
                  <a:srgbClr val="02494E"/>
                </a:solidFill>
              </a:rPr>
              <a:t>Activities, output and outcomes are established to ensure a continuous cycle of learning and improvement</a:t>
            </a:r>
          </a:p>
        </p:txBody>
      </p:sp>
      <p:pic>
        <p:nvPicPr>
          <p:cNvPr id="11" name="Picture 10" descr="A picture containing diagram&#10;&#10;Description automatically generated">
            <a:extLst>
              <a:ext uri="{FF2B5EF4-FFF2-40B4-BE49-F238E27FC236}">
                <a16:creationId xmlns="" xmlns:a16="http://schemas.microsoft.com/office/drawing/2014/main" id="{ADBBDD88-631D-AD4E-9E6C-A95A3A8114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9531" y="2307471"/>
            <a:ext cx="8482557" cy="4580871"/>
          </a:xfrm>
          <a:prstGeom prst="rect">
            <a:avLst/>
          </a:prstGeom>
        </p:spPr>
      </p:pic>
    </p:spTree>
    <p:extLst>
      <p:ext uri="{BB962C8B-B14F-4D97-AF65-F5344CB8AC3E}">
        <p14:creationId xmlns:p14="http://schemas.microsoft.com/office/powerpoint/2010/main" val="360420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8417E27-8796-4C5A-8C7B-7B70DF354351}"/>
              </a:ext>
            </a:extLst>
          </p:cNvPr>
          <p:cNvSpPr>
            <a:spLocks noGrp="1"/>
          </p:cNvSpPr>
          <p:nvPr>
            <p:ph type="title"/>
          </p:nvPr>
        </p:nvSpPr>
        <p:spPr/>
        <p:txBody>
          <a:bodyPr/>
          <a:lstStyle/>
          <a:p>
            <a:r>
              <a:rPr lang="fr-CA" dirty="0" err="1"/>
              <a:t>Definitions</a:t>
            </a:r>
            <a:endParaRPr lang="fr-CA" dirty="0"/>
          </a:p>
        </p:txBody>
      </p:sp>
      <p:sp>
        <p:nvSpPr>
          <p:cNvPr id="3" name="Espace réservé du contenu 2">
            <a:extLst>
              <a:ext uri="{FF2B5EF4-FFF2-40B4-BE49-F238E27FC236}">
                <a16:creationId xmlns="" xmlns:a16="http://schemas.microsoft.com/office/drawing/2014/main" id="{68B3DD5B-1ADC-4F93-A6AF-C63C6CC2BDC1}"/>
              </a:ext>
            </a:extLst>
          </p:cNvPr>
          <p:cNvSpPr>
            <a:spLocks noGrp="1"/>
          </p:cNvSpPr>
          <p:nvPr>
            <p:ph idx="1"/>
          </p:nvPr>
        </p:nvSpPr>
        <p:spPr/>
        <p:txBody>
          <a:bodyPr/>
          <a:lstStyle/>
          <a:p>
            <a:pPr marL="0" indent="0">
              <a:buNone/>
            </a:pPr>
            <a:r>
              <a:rPr lang="en-CA" b="1" dirty="0"/>
              <a:t>Sexual misconduct</a:t>
            </a:r>
            <a:r>
              <a:rPr lang="en-CA" sz="2400" b="1" baseline="30000" dirty="0">
                <a:solidFill>
                  <a:srgbClr val="00B0F0"/>
                </a:solidFill>
              </a:rPr>
              <a:t>1</a:t>
            </a:r>
            <a:r>
              <a:rPr lang="en-CA" b="1" dirty="0"/>
              <a:t> </a:t>
            </a:r>
            <a:r>
              <a:rPr lang="en-CA" dirty="0"/>
              <a:t>is defined as conduct of a sexual nature that causes or could cause harm to others, and that the person knew or ought reasonably to have known could cause harm, including:</a:t>
            </a:r>
          </a:p>
          <a:p>
            <a:r>
              <a:rPr lang="en-CA" dirty="0"/>
              <a:t>actions or words that devalue others on the basis of their sex, sexuality, sexual orientation, gender identity or expression;</a:t>
            </a:r>
          </a:p>
          <a:p>
            <a:r>
              <a:rPr lang="en-CA" dirty="0"/>
              <a:t>jokes of a sexual nature, sexual remarks, advances of a sexual nature or verbal abuse of a sexual nature in the workplace;</a:t>
            </a:r>
          </a:p>
          <a:p>
            <a:r>
              <a:rPr lang="en-CA" dirty="0"/>
              <a:t>harassment of a sexual nature, including initiation rites of a sexual nature, contrary to DAOD 5012-0, Harassment Prevention and Resolution;</a:t>
            </a:r>
          </a:p>
          <a:p>
            <a:r>
              <a:rPr lang="en-CA" dirty="0"/>
              <a:t>viewing, accessing, distributing or displaying sexually-explicit material in the workplace; and</a:t>
            </a:r>
          </a:p>
          <a:p>
            <a:pPr marL="0" indent="0">
              <a:buNone/>
            </a:pPr>
            <a:r>
              <a:rPr lang="en-CA" sz="1600" dirty="0"/>
              <a:t>(cont’d next slide)</a:t>
            </a:r>
          </a:p>
          <a:p>
            <a:endParaRPr lang="fr-CA" dirty="0"/>
          </a:p>
        </p:txBody>
      </p:sp>
      <p:sp>
        <p:nvSpPr>
          <p:cNvPr id="4" name="Footer Placeholder 3">
            <a:extLst>
              <a:ext uri="{FF2B5EF4-FFF2-40B4-BE49-F238E27FC236}">
                <a16:creationId xmlns="" xmlns:a16="http://schemas.microsoft.com/office/drawing/2014/main" id="{9F06B2D9-74B3-482E-BA60-2E0A5956BE49}"/>
              </a:ext>
            </a:extLst>
          </p:cNvPr>
          <p:cNvSpPr txBox="1">
            <a:spLocks/>
          </p:cNvSpPr>
          <p:nvPr/>
        </p:nvSpPr>
        <p:spPr>
          <a:xfrm>
            <a:off x="0" y="6492875"/>
            <a:ext cx="412623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baseline="30000" dirty="0">
                <a:solidFill>
                  <a:srgbClr val="00B0F0"/>
                </a:solidFill>
                <a:latin typeface="Arial" panose="020B0604020202020204" pitchFamily="34" charset="0"/>
                <a:cs typeface="Arial" panose="020B0604020202020204" pitchFamily="34" charset="0"/>
              </a:rPr>
              <a:t>1</a:t>
            </a:r>
            <a:r>
              <a:rPr lang="en-CA" sz="1600" dirty="0">
                <a:solidFill>
                  <a:prstClr val="black"/>
                </a:solidFill>
                <a:latin typeface="Arial" panose="020B0604020202020204" pitchFamily="34" charset="0"/>
                <a:cs typeface="Arial" panose="020B0604020202020204" pitchFamily="34" charset="0"/>
              </a:rPr>
              <a:t> </a:t>
            </a:r>
            <a:r>
              <a:rPr lang="en-CA" sz="1600" dirty="0">
                <a:solidFill>
                  <a:srgbClr val="02494E"/>
                </a:solidFill>
                <a:latin typeface="Arial" panose="020B0604020202020204" pitchFamily="34" charset="0"/>
                <a:cs typeface="Arial" panose="020B0604020202020204" pitchFamily="34" charset="0"/>
              </a:rPr>
              <a:t>DAOD 9005-1 (2) </a:t>
            </a:r>
          </a:p>
        </p:txBody>
      </p:sp>
    </p:spTree>
    <p:extLst>
      <p:ext uri="{BB962C8B-B14F-4D97-AF65-F5344CB8AC3E}">
        <p14:creationId xmlns:p14="http://schemas.microsoft.com/office/powerpoint/2010/main" val="336102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6BD6ED2-57D1-4851-B309-235706E66E80}"/>
              </a:ext>
            </a:extLst>
          </p:cNvPr>
          <p:cNvSpPr>
            <a:spLocks noGrp="1"/>
          </p:cNvSpPr>
          <p:nvPr>
            <p:ph type="title"/>
          </p:nvPr>
        </p:nvSpPr>
        <p:spPr/>
        <p:txBody>
          <a:bodyPr/>
          <a:lstStyle/>
          <a:p>
            <a:r>
              <a:rPr lang="fr-CA" dirty="0" err="1"/>
              <a:t>Definitions</a:t>
            </a:r>
            <a:endParaRPr lang="fr-CA" dirty="0"/>
          </a:p>
        </p:txBody>
      </p:sp>
      <p:sp>
        <p:nvSpPr>
          <p:cNvPr id="3" name="Espace réservé du contenu 2">
            <a:extLst>
              <a:ext uri="{FF2B5EF4-FFF2-40B4-BE49-F238E27FC236}">
                <a16:creationId xmlns="" xmlns:a16="http://schemas.microsoft.com/office/drawing/2014/main" id="{4D207B6D-B149-4402-96D0-A80A1B19E3F0}"/>
              </a:ext>
            </a:extLst>
          </p:cNvPr>
          <p:cNvSpPr>
            <a:spLocks noGrp="1"/>
          </p:cNvSpPr>
          <p:nvPr>
            <p:ph idx="1"/>
          </p:nvPr>
        </p:nvSpPr>
        <p:spPr/>
        <p:txBody>
          <a:bodyPr/>
          <a:lstStyle/>
          <a:p>
            <a:pPr marL="0" indent="0">
              <a:buNone/>
            </a:pPr>
            <a:r>
              <a:rPr lang="en-CA" b="1" dirty="0"/>
              <a:t>Sexual misconduct (cont’d)</a:t>
            </a:r>
          </a:p>
          <a:p>
            <a:r>
              <a:rPr lang="en-CA" dirty="0"/>
              <a:t>Any Criminal Code offence of a sexual nature, including: </a:t>
            </a:r>
          </a:p>
          <a:p>
            <a:pPr lvl="1"/>
            <a:r>
              <a:rPr lang="en-CA" dirty="0"/>
              <a:t>section 162 (voyeurism, i.e. surreptitiously observing or recording a person in a place where the person exposes or could expose his or her genital organs or anal region or her breasts or could be engaged in explicit sexual activity, or distributing such a recording);</a:t>
            </a:r>
          </a:p>
          <a:p>
            <a:pPr lvl="1"/>
            <a:r>
              <a:rPr lang="en-CA" dirty="0"/>
              <a:t>section 162.1 (publication of an intimate image without consent, i.e. publishing, distributing, transmitting, selling or making available an intimate image of another person without their consent, such as a visual recording in which the person depicted is nude, exposing his or her genital organs or anal region or her breasts, or is engaged in explicit sexual activity); and </a:t>
            </a:r>
          </a:p>
          <a:p>
            <a:pPr lvl="1"/>
            <a:r>
              <a:rPr lang="en-CA" dirty="0"/>
              <a:t>section 271 (sexual assault, i.e. engaging in any kind of sexual activity with another person without their consent). </a:t>
            </a:r>
          </a:p>
          <a:p>
            <a:endParaRPr lang="fr-CA" dirty="0"/>
          </a:p>
        </p:txBody>
      </p:sp>
    </p:spTree>
    <p:extLst>
      <p:ext uri="{BB962C8B-B14F-4D97-AF65-F5344CB8AC3E}">
        <p14:creationId xmlns:p14="http://schemas.microsoft.com/office/powerpoint/2010/main" val="377318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D14862F-F1BD-44F7-8ED6-40613C1AC06F}"/>
              </a:ext>
            </a:extLst>
          </p:cNvPr>
          <p:cNvSpPr>
            <a:spLocks noGrp="1"/>
          </p:cNvSpPr>
          <p:nvPr>
            <p:ph type="title"/>
          </p:nvPr>
        </p:nvSpPr>
        <p:spPr/>
        <p:txBody>
          <a:bodyPr/>
          <a:lstStyle/>
          <a:p>
            <a:r>
              <a:rPr lang="fr-CA" dirty="0" err="1"/>
              <a:t>Definitions</a:t>
            </a:r>
            <a:endParaRPr lang="fr-CA" dirty="0"/>
          </a:p>
        </p:txBody>
      </p:sp>
      <p:sp>
        <p:nvSpPr>
          <p:cNvPr id="3" name="Espace réservé du contenu 2">
            <a:extLst>
              <a:ext uri="{FF2B5EF4-FFF2-40B4-BE49-F238E27FC236}">
                <a16:creationId xmlns="" xmlns:a16="http://schemas.microsoft.com/office/drawing/2014/main" id="{AA6DC0FF-0A3F-4D86-8DA4-1C7F0041AB42}"/>
              </a:ext>
            </a:extLst>
          </p:cNvPr>
          <p:cNvSpPr>
            <a:spLocks noGrp="1"/>
          </p:cNvSpPr>
          <p:nvPr>
            <p:ph idx="1"/>
          </p:nvPr>
        </p:nvSpPr>
        <p:spPr/>
        <p:txBody>
          <a:bodyPr/>
          <a:lstStyle/>
          <a:p>
            <a:pPr marL="0" indent="0">
              <a:buNone/>
            </a:pPr>
            <a:r>
              <a:rPr lang="en-CA" b="1" dirty="0"/>
              <a:t>Consent</a:t>
            </a:r>
            <a:r>
              <a:rPr lang="en-CA" sz="2400" baseline="30000" dirty="0">
                <a:solidFill>
                  <a:srgbClr val="00B0F0"/>
                </a:solidFill>
              </a:rPr>
              <a:t> 2 </a:t>
            </a:r>
            <a:r>
              <a:rPr lang="en-CA" dirty="0"/>
              <a:t>: refers to the </a:t>
            </a:r>
            <a:r>
              <a:rPr lang="en-CA" b="1" u="sng" dirty="0"/>
              <a:t>voluntary</a:t>
            </a:r>
            <a:r>
              <a:rPr lang="en-CA" dirty="0"/>
              <a:t>, </a:t>
            </a:r>
            <a:r>
              <a:rPr lang="en-CA" b="1" u="sng" dirty="0"/>
              <a:t>ongoing</a:t>
            </a:r>
            <a:r>
              <a:rPr lang="en-CA" dirty="0"/>
              <a:t> and </a:t>
            </a:r>
            <a:r>
              <a:rPr lang="en-CA" b="1" u="sng" dirty="0"/>
              <a:t>affirmative agreement</a:t>
            </a:r>
            <a:r>
              <a:rPr lang="en-CA" b="1" dirty="0"/>
              <a:t> </a:t>
            </a:r>
            <a:r>
              <a:rPr lang="en-CA" dirty="0"/>
              <a:t>to engage in the sexual activity in question. Submission or passivity does not constitute consent as a matter of law. For the purposes of the Criminal Code, no consent is obtained if:</a:t>
            </a:r>
          </a:p>
          <a:p>
            <a:r>
              <a:rPr lang="en-CA" dirty="0"/>
              <a:t>the accused induces the victim to engage in the activity by abusing a position of trust, power or authority;</a:t>
            </a:r>
          </a:p>
          <a:p>
            <a:r>
              <a:rPr lang="en-CA" dirty="0"/>
              <a:t>the victim is unconscious; </a:t>
            </a:r>
          </a:p>
          <a:p>
            <a:r>
              <a:rPr lang="en-CA" dirty="0"/>
              <a:t>the victim is incapable of consenting to the activity for any reason other than being unconscious, including due to intoxication;</a:t>
            </a:r>
          </a:p>
          <a:p>
            <a:pPr marL="0" indent="0">
              <a:buNone/>
            </a:pPr>
            <a:r>
              <a:rPr lang="en-CA" sz="1600" dirty="0"/>
              <a:t>(cont’d next slide)</a:t>
            </a:r>
          </a:p>
          <a:p>
            <a:endParaRPr lang="fr-CA" dirty="0"/>
          </a:p>
        </p:txBody>
      </p:sp>
      <p:sp>
        <p:nvSpPr>
          <p:cNvPr id="4" name="Footer Placeholder 5">
            <a:extLst>
              <a:ext uri="{FF2B5EF4-FFF2-40B4-BE49-F238E27FC236}">
                <a16:creationId xmlns="" xmlns:a16="http://schemas.microsoft.com/office/drawing/2014/main" id="{1196A6BA-8401-41F5-9788-74A0D113EE2C}"/>
              </a:ext>
            </a:extLst>
          </p:cNvPr>
          <p:cNvSpPr txBox="1">
            <a:spLocks/>
          </p:cNvSpPr>
          <p:nvPr/>
        </p:nvSpPr>
        <p:spPr>
          <a:xfrm>
            <a:off x="0" y="6490970"/>
            <a:ext cx="3486150" cy="3460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baseline="30000" dirty="0">
                <a:solidFill>
                  <a:srgbClr val="0099CC"/>
                </a:solidFill>
                <a:latin typeface="Arial" panose="020B0604020202020204" pitchFamily="34" charset="0"/>
                <a:cs typeface="Arial" panose="020B0604020202020204" pitchFamily="34" charset="0"/>
              </a:rPr>
              <a:t>2 </a:t>
            </a:r>
            <a:r>
              <a:rPr lang="en-CA" sz="1600" dirty="0">
                <a:solidFill>
                  <a:srgbClr val="02494E"/>
                </a:solidFill>
                <a:latin typeface="Arial" panose="020B0604020202020204" pitchFamily="34" charset="0"/>
                <a:cs typeface="Arial" panose="020B0604020202020204" pitchFamily="34" charset="0"/>
              </a:rPr>
              <a:t>DAOD 9005-1 (4.1)</a:t>
            </a:r>
            <a:endParaRPr lang="en-CA" sz="1600" baseline="30000" dirty="0">
              <a:solidFill>
                <a:srgbClr val="0249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08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2F9AE24-08D0-42F8-B890-D766DC416848}"/>
              </a:ext>
            </a:extLst>
          </p:cNvPr>
          <p:cNvSpPr>
            <a:spLocks noGrp="1"/>
          </p:cNvSpPr>
          <p:nvPr>
            <p:ph type="title"/>
          </p:nvPr>
        </p:nvSpPr>
        <p:spPr/>
        <p:txBody>
          <a:bodyPr/>
          <a:lstStyle/>
          <a:p>
            <a:r>
              <a:rPr lang="fr-CA" dirty="0" err="1"/>
              <a:t>Definitions</a:t>
            </a:r>
            <a:endParaRPr lang="fr-CA" dirty="0"/>
          </a:p>
        </p:txBody>
      </p:sp>
      <p:sp>
        <p:nvSpPr>
          <p:cNvPr id="3" name="Espace réservé du contenu 2">
            <a:extLst>
              <a:ext uri="{FF2B5EF4-FFF2-40B4-BE49-F238E27FC236}">
                <a16:creationId xmlns="" xmlns:a16="http://schemas.microsoft.com/office/drawing/2014/main" id="{04A87A4B-F2C1-43F4-B6B5-57DACD73BFE1}"/>
              </a:ext>
            </a:extLst>
          </p:cNvPr>
          <p:cNvSpPr>
            <a:spLocks noGrp="1"/>
          </p:cNvSpPr>
          <p:nvPr>
            <p:ph idx="1"/>
          </p:nvPr>
        </p:nvSpPr>
        <p:spPr/>
        <p:txBody>
          <a:bodyPr/>
          <a:lstStyle/>
          <a:p>
            <a:pPr marL="0" indent="0">
              <a:buNone/>
            </a:pPr>
            <a:r>
              <a:rPr lang="en-CA" b="1" dirty="0"/>
              <a:t>Consent (cont’d)</a:t>
            </a:r>
          </a:p>
          <a:p>
            <a:r>
              <a:rPr lang="en-CA" dirty="0"/>
              <a:t>the victim submits or does not resist by reason of the application of force or threat of the application of force, or by reason of fraud;</a:t>
            </a:r>
          </a:p>
          <a:p>
            <a:r>
              <a:rPr lang="en-CA" dirty="0"/>
              <a:t>the victim expresses, by words or conduct, a lack of agreement to engage in the activity;</a:t>
            </a:r>
          </a:p>
          <a:p>
            <a:r>
              <a:rPr lang="en-CA" dirty="0"/>
              <a:t>the victim, having consented to engage in sexual activity, expresses, by words or conduct, a lack of agreement to continue to engage in the activity; or</a:t>
            </a:r>
          </a:p>
          <a:p>
            <a:r>
              <a:rPr lang="en-CA" dirty="0"/>
              <a:t>the agreement is expressed by the words or conduct of a person other than the victim.</a:t>
            </a:r>
          </a:p>
          <a:p>
            <a:endParaRPr lang="fr-CA" dirty="0"/>
          </a:p>
        </p:txBody>
      </p:sp>
      <p:sp>
        <p:nvSpPr>
          <p:cNvPr id="4" name="TextBox 3">
            <a:extLst>
              <a:ext uri="{FF2B5EF4-FFF2-40B4-BE49-F238E27FC236}">
                <a16:creationId xmlns="" xmlns:a16="http://schemas.microsoft.com/office/drawing/2014/main" id="{4A4D91C6-7991-45AB-B1D5-12ACCAD2E773}"/>
              </a:ext>
            </a:extLst>
          </p:cNvPr>
          <p:cNvSpPr txBox="1"/>
          <p:nvPr/>
        </p:nvSpPr>
        <p:spPr>
          <a:xfrm>
            <a:off x="1229519" y="5195590"/>
            <a:ext cx="8991600" cy="584775"/>
          </a:xfrm>
          <a:prstGeom prst="rect">
            <a:avLst/>
          </a:prstGeom>
          <a:noFill/>
        </p:spPr>
        <p:txBody>
          <a:bodyPr wrap="square" rtlCol="0">
            <a:spAutoFit/>
          </a:bodyPr>
          <a:lstStyle/>
          <a:p>
            <a:pPr algn="ctr"/>
            <a:r>
              <a:rPr lang="en-CA" sz="3200" b="1" dirty="0">
                <a:solidFill>
                  <a:srgbClr val="02494E"/>
                </a:solidFill>
                <a:latin typeface="Arial"/>
                <a:ea typeface="ＭＳ Ｐゴシック" charset="0"/>
                <a:cs typeface="Arial"/>
              </a:rPr>
              <a:t>Clear, Coherent, Voluntary, Ongoing</a:t>
            </a:r>
          </a:p>
        </p:txBody>
      </p:sp>
    </p:spTree>
    <p:extLst>
      <p:ext uri="{BB962C8B-B14F-4D97-AF65-F5344CB8AC3E}">
        <p14:creationId xmlns:p14="http://schemas.microsoft.com/office/powerpoint/2010/main" val="7298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683" y="990423"/>
            <a:ext cx="10993188" cy="5747148"/>
            <a:chOff x="1160359" y="1451944"/>
            <a:chExt cx="9846192" cy="5034168"/>
          </a:xfrm>
        </p:grpSpPr>
        <p:pic>
          <p:nvPicPr>
            <p:cNvPr id="5" name="Picture 4"/>
            <p:cNvPicPr>
              <a:picLocks noChangeAspect="1"/>
            </p:cNvPicPr>
            <p:nvPr/>
          </p:nvPicPr>
          <p:blipFill rotWithShape="1">
            <a:blip r:embed="rId3"/>
            <a:srcRect t="6306" r="2907" b="7213"/>
            <a:stretch/>
          </p:blipFill>
          <p:spPr>
            <a:xfrm>
              <a:off x="1160359" y="1871738"/>
              <a:ext cx="9846192" cy="4614374"/>
            </a:xfrm>
            <a:prstGeom prst="rect">
              <a:avLst/>
            </a:prstGeom>
          </p:spPr>
        </p:pic>
        <p:sp>
          <p:nvSpPr>
            <p:cNvPr id="112" name="Rectangle 24"/>
            <p:cNvSpPr>
              <a:spLocks noChangeArrowheads="1"/>
            </p:cNvSpPr>
            <p:nvPr/>
          </p:nvSpPr>
          <p:spPr bwMode="auto">
            <a:xfrm>
              <a:off x="5604170" y="1451944"/>
              <a:ext cx="2977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dirty="0">
                  <a:solidFill>
                    <a:srgbClr val="07322E"/>
                  </a:solidFill>
                </a:rPr>
                <a:t>Potential Service Offence</a:t>
              </a:r>
              <a:endParaRPr lang="en-US" altLang="en-US" dirty="0">
                <a:solidFill>
                  <a:prstClr val="black"/>
                </a:solidFill>
              </a:endParaRPr>
            </a:p>
          </p:txBody>
        </p:sp>
        <p:sp>
          <p:nvSpPr>
            <p:cNvPr id="113" name="Rectangle 25"/>
            <p:cNvSpPr>
              <a:spLocks noChangeArrowheads="1"/>
            </p:cNvSpPr>
            <p:nvPr/>
          </p:nvSpPr>
          <p:spPr bwMode="auto">
            <a:xfrm>
              <a:off x="2077240" y="2101148"/>
              <a:ext cx="891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dirty="0">
                  <a:solidFill>
                    <a:srgbClr val="111741"/>
                  </a:solidFill>
                </a:rPr>
                <a:t>Healthy</a:t>
              </a:r>
              <a:endParaRPr lang="en-US" altLang="en-US" dirty="0">
                <a:solidFill>
                  <a:prstClr val="black"/>
                </a:solidFill>
              </a:endParaRPr>
            </a:p>
          </p:txBody>
        </p:sp>
        <p:sp>
          <p:nvSpPr>
            <p:cNvPr id="114" name="Rectangle 26"/>
            <p:cNvSpPr>
              <a:spLocks noChangeArrowheads="1"/>
            </p:cNvSpPr>
            <p:nvPr/>
          </p:nvSpPr>
          <p:spPr bwMode="auto">
            <a:xfrm>
              <a:off x="1822512" y="2372611"/>
              <a:ext cx="1509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dirty="0">
                  <a:solidFill>
                    <a:srgbClr val="111741"/>
                  </a:solidFill>
                </a:rPr>
                <a:t>Environment</a:t>
              </a:r>
              <a:endParaRPr lang="en-US" altLang="en-US" dirty="0">
                <a:solidFill>
                  <a:prstClr val="black"/>
                </a:solidFill>
              </a:endParaRPr>
            </a:p>
          </p:txBody>
        </p:sp>
        <p:sp>
          <p:nvSpPr>
            <p:cNvPr id="115" name="Rectangle 27"/>
            <p:cNvSpPr>
              <a:spLocks noChangeArrowheads="1"/>
            </p:cNvSpPr>
            <p:nvPr/>
          </p:nvSpPr>
          <p:spPr bwMode="auto">
            <a:xfrm>
              <a:off x="1565053" y="2796508"/>
              <a:ext cx="19308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Dignity and respect for all</a:t>
              </a:r>
              <a:endParaRPr lang="en-US" altLang="en-US" sz="2800" dirty="0">
                <a:solidFill>
                  <a:prstClr val="black"/>
                </a:solidFill>
              </a:endParaRPr>
            </a:p>
          </p:txBody>
        </p:sp>
        <p:sp>
          <p:nvSpPr>
            <p:cNvPr id="116" name="Rectangle 28"/>
            <p:cNvSpPr>
              <a:spLocks noChangeArrowheads="1"/>
            </p:cNvSpPr>
            <p:nvPr/>
          </p:nvSpPr>
          <p:spPr bwMode="auto">
            <a:xfrm>
              <a:off x="1574104" y="3115405"/>
              <a:ext cx="191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Good order and discipline</a:t>
              </a:r>
              <a:endParaRPr lang="en-US" altLang="en-US" sz="2800" dirty="0">
                <a:solidFill>
                  <a:prstClr val="black"/>
                </a:solidFill>
              </a:endParaRPr>
            </a:p>
          </p:txBody>
        </p:sp>
        <p:sp>
          <p:nvSpPr>
            <p:cNvPr id="117" name="Rectangle 29"/>
            <p:cNvSpPr>
              <a:spLocks noChangeArrowheads="1"/>
            </p:cNvSpPr>
            <p:nvPr/>
          </p:nvSpPr>
          <p:spPr bwMode="auto">
            <a:xfrm>
              <a:off x="1587978" y="3474290"/>
              <a:ext cx="18669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Highest ethical standards</a:t>
              </a:r>
              <a:endParaRPr lang="en-US" altLang="en-US" sz="2800" dirty="0">
                <a:solidFill>
                  <a:prstClr val="black"/>
                </a:solidFill>
              </a:endParaRPr>
            </a:p>
          </p:txBody>
        </p:sp>
        <p:sp>
          <p:nvSpPr>
            <p:cNvPr id="118" name="Rectangle 30"/>
            <p:cNvSpPr>
              <a:spLocks noChangeArrowheads="1"/>
            </p:cNvSpPr>
            <p:nvPr/>
          </p:nvSpPr>
          <p:spPr bwMode="auto">
            <a:xfrm>
              <a:off x="1677991" y="3830708"/>
              <a:ext cx="15560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Accountability</a:t>
              </a:r>
              <a:endParaRPr lang="en-US" altLang="en-US" sz="2800" dirty="0">
                <a:solidFill>
                  <a:prstClr val="black"/>
                </a:solidFill>
              </a:endParaRPr>
            </a:p>
          </p:txBody>
        </p:sp>
        <p:sp>
          <p:nvSpPr>
            <p:cNvPr id="119" name="Rectangle 31"/>
            <p:cNvSpPr>
              <a:spLocks noChangeArrowheads="1"/>
            </p:cNvSpPr>
            <p:nvPr/>
          </p:nvSpPr>
          <p:spPr bwMode="auto">
            <a:xfrm>
              <a:off x="1744093" y="4272333"/>
              <a:ext cx="1423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Safe and supportive environment</a:t>
              </a:r>
              <a:endParaRPr lang="en-US" altLang="en-US" sz="2800" dirty="0">
                <a:solidFill>
                  <a:prstClr val="black"/>
                </a:solidFill>
              </a:endParaRPr>
            </a:p>
          </p:txBody>
        </p:sp>
        <p:sp>
          <p:nvSpPr>
            <p:cNvPr id="121" name="Rectangle 33"/>
            <p:cNvSpPr>
              <a:spLocks noChangeArrowheads="1"/>
            </p:cNvSpPr>
            <p:nvPr/>
          </p:nvSpPr>
          <p:spPr bwMode="auto">
            <a:xfrm>
              <a:off x="2022918" y="5634318"/>
              <a:ext cx="8372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a:solidFill>
                    <a:srgbClr val="F1F2F2"/>
                  </a:solidFill>
                </a:rPr>
                <a:t>THE SPECTRUM OF SEXUAL MISCONDUCT</a:t>
              </a:r>
              <a:endParaRPr lang="en-US" altLang="en-US" sz="2800" dirty="0">
                <a:solidFill>
                  <a:prstClr val="black"/>
                </a:solidFill>
              </a:endParaRPr>
            </a:p>
          </p:txBody>
        </p:sp>
        <p:sp>
          <p:nvSpPr>
            <p:cNvPr id="122" name="Rectangle 38"/>
            <p:cNvSpPr>
              <a:spLocks noChangeArrowheads="1"/>
            </p:cNvSpPr>
            <p:nvPr/>
          </p:nvSpPr>
          <p:spPr bwMode="auto">
            <a:xfrm>
              <a:off x="4001617" y="2318376"/>
              <a:ext cx="20645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Sexualized language/jokes</a:t>
              </a:r>
              <a:endParaRPr lang="en-US" altLang="en-US" sz="1100" dirty="0">
                <a:solidFill>
                  <a:prstClr val="black"/>
                </a:solidFill>
              </a:endParaRPr>
            </a:p>
          </p:txBody>
        </p:sp>
        <p:sp>
          <p:nvSpPr>
            <p:cNvPr id="123" name="Rectangle 40"/>
            <p:cNvSpPr>
              <a:spLocks noChangeArrowheads="1"/>
            </p:cNvSpPr>
            <p:nvPr/>
          </p:nvSpPr>
          <p:spPr bwMode="auto">
            <a:xfrm>
              <a:off x="4373031" y="2576026"/>
              <a:ext cx="31374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Visually displaying sexually explicit materials</a:t>
              </a:r>
              <a:endParaRPr lang="en-US" altLang="en-US" sz="1100" dirty="0">
                <a:solidFill>
                  <a:prstClr val="black"/>
                </a:solidFill>
              </a:endParaRPr>
            </a:p>
          </p:txBody>
        </p:sp>
        <p:sp>
          <p:nvSpPr>
            <p:cNvPr id="124" name="Rectangle 41"/>
            <p:cNvSpPr>
              <a:spLocks noChangeArrowheads="1"/>
            </p:cNvSpPr>
            <p:nvPr/>
          </p:nvSpPr>
          <p:spPr bwMode="auto">
            <a:xfrm>
              <a:off x="3974753" y="2799815"/>
              <a:ext cx="143359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 innuendos</a:t>
              </a:r>
              <a:endParaRPr lang="en-US" altLang="en-US" sz="1100" dirty="0">
                <a:solidFill>
                  <a:prstClr val="black"/>
                </a:solidFill>
              </a:endParaRPr>
            </a:p>
          </p:txBody>
        </p:sp>
        <p:sp>
          <p:nvSpPr>
            <p:cNvPr id="125" name="Rectangle 42"/>
            <p:cNvSpPr>
              <a:spLocks noChangeArrowheads="1"/>
            </p:cNvSpPr>
            <p:nvPr/>
          </p:nvSpPr>
          <p:spPr bwMode="auto">
            <a:xfrm>
              <a:off x="4597138" y="3050767"/>
              <a:ext cx="19384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Unwanted sexual attention</a:t>
              </a:r>
              <a:endParaRPr lang="en-US" altLang="en-US" sz="1100" dirty="0">
                <a:solidFill>
                  <a:prstClr val="black"/>
                </a:solidFill>
              </a:endParaRPr>
            </a:p>
          </p:txBody>
        </p:sp>
        <p:sp>
          <p:nvSpPr>
            <p:cNvPr id="126" name="Rectangle 43"/>
            <p:cNvSpPr>
              <a:spLocks noChangeArrowheads="1"/>
            </p:cNvSpPr>
            <p:nvPr/>
          </p:nvSpPr>
          <p:spPr bwMode="auto">
            <a:xfrm>
              <a:off x="5096736" y="3289138"/>
              <a:ext cx="20646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Pressuring for sexual activity</a:t>
              </a:r>
              <a:endParaRPr lang="en-US" altLang="en-US" sz="1100" dirty="0">
                <a:solidFill>
                  <a:prstClr val="black"/>
                </a:solidFill>
              </a:endParaRPr>
            </a:p>
          </p:txBody>
        </p:sp>
        <p:sp>
          <p:nvSpPr>
            <p:cNvPr id="127" name="Rectangle 44"/>
            <p:cNvSpPr>
              <a:spLocks noChangeArrowheads="1"/>
            </p:cNvSpPr>
            <p:nvPr/>
          </p:nvSpPr>
          <p:spPr bwMode="auto">
            <a:xfrm>
              <a:off x="4142043" y="3542287"/>
              <a:ext cx="2885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Sexist or sexually demeaning comments</a:t>
              </a:r>
              <a:endParaRPr lang="en-US" altLang="en-US" sz="1100" dirty="0">
                <a:solidFill>
                  <a:prstClr val="black"/>
                </a:solidFill>
              </a:endParaRPr>
            </a:p>
          </p:txBody>
        </p:sp>
        <p:sp>
          <p:nvSpPr>
            <p:cNvPr id="128" name="Rectangle 45"/>
            <p:cNvSpPr>
              <a:spLocks noChangeArrowheads="1"/>
            </p:cNvSpPr>
            <p:nvPr/>
          </p:nvSpPr>
          <p:spPr bwMode="auto">
            <a:xfrm>
              <a:off x="5012671" y="3804574"/>
              <a:ext cx="21490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Sexually discriminatory conduct</a:t>
              </a:r>
              <a:endParaRPr lang="en-US" altLang="en-US" sz="1100" dirty="0">
                <a:solidFill>
                  <a:prstClr val="black"/>
                </a:solidFill>
              </a:endParaRPr>
            </a:p>
          </p:txBody>
        </p:sp>
        <p:sp>
          <p:nvSpPr>
            <p:cNvPr id="129" name="Rectangle 46"/>
            <p:cNvSpPr>
              <a:spLocks noChangeArrowheads="1"/>
            </p:cNvSpPr>
            <p:nvPr/>
          </p:nvSpPr>
          <p:spPr bwMode="auto">
            <a:xfrm>
              <a:off x="4364998" y="4033807"/>
              <a:ext cx="20168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Online sexual misconduct</a:t>
              </a:r>
              <a:endParaRPr lang="en-US" altLang="en-US" sz="1100" dirty="0">
                <a:solidFill>
                  <a:prstClr val="black"/>
                </a:solidFill>
              </a:endParaRPr>
            </a:p>
          </p:txBody>
        </p:sp>
        <p:sp>
          <p:nvSpPr>
            <p:cNvPr id="130" name="Rectangle 47"/>
            <p:cNvSpPr>
              <a:spLocks noChangeArrowheads="1"/>
            </p:cNvSpPr>
            <p:nvPr/>
          </p:nvSpPr>
          <p:spPr bwMode="auto">
            <a:xfrm>
              <a:off x="4083360" y="4262065"/>
              <a:ext cx="23534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Inappropriate use of social media</a:t>
              </a:r>
              <a:endParaRPr lang="en-US" altLang="en-US" sz="1100" dirty="0">
                <a:solidFill>
                  <a:prstClr val="black"/>
                </a:solidFill>
              </a:endParaRPr>
            </a:p>
          </p:txBody>
        </p:sp>
        <p:sp>
          <p:nvSpPr>
            <p:cNvPr id="131" name="Rectangle 48"/>
            <p:cNvSpPr>
              <a:spLocks noChangeArrowheads="1"/>
            </p:cNvSpPr>
            <p:nvPr/>
          </p:nvSpPr>
          <p:spPr bwMode="auto">
            <a:xfrm>
              <a:off x="3938508" y="4536965"/>
              <a:ext cx="32556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Unsolicited sexually explicit text/email/images</a:t>
              </a:r>
              <a:endParaRPr lang="en-US" altLang="en-US" sz="1100" dirty="0">
                <a:solidFill>
                  <a:prstClr val="black"/>
                </a:solidFill>
              </a:endParaRPr>
            </a:p>
          </p:txBody>
        </p:sp>
        <p:sp>
          <p:nvSpPr>
            <p:cNvPr id="132" name="Rectangle 49"/>
            <p:cNvSpPr>
              <a:spLocks noChangeArrowheads="1"/>
            </p:cNvSpPr>
            <p:nvPr/>
          </p:nvSpPr>
          <p:spPr bwMode="auto">
            <a:xfrm>
              <a:off x="4170575" y="4869592"/>
              <a:ext cx="250085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Inappropriate work relationships</a:t>
              </a:r>
              <a:endParaRPr lang="en-US" altLang="en-US" sz="1100" dirty="0">
                <a:solidFill>
                  <a:prstClr val="black"/>
                </a:solidFill>
              </a:endParaRPr>
            </a:p>
          </p:txBody>
        </p:sp>
        <p:sp>
          <p:nvSpPr>
            <p:cNvPr id="133" name="Rectangle 50"/>
            <p:cNvSpPr>
              <a:spLocks noChangeArrowheads="1"/>
            </p:cNvSpPr>
            <p:nvPr/>
          </p:nvSpPr>
          <p:spPr bwMode="auto">
            <a:xfrm>
              <a:off x="6322187" y="5079816"/>
              <a:ext cx="16784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 Harassment</a:t>
              </a:r>
              <a:endParaRPr lang="en-US" altLang="en-US" sz="1100" dirty="0">
                <a:solidFill>
                  <a:prstClr val="black"/>
                </a:solidFill>
              </a:endParaRPr>
            </a:p>
          </p:txBody>
        </p:sp>
        <p:sp>
          <p:nvSpPr>
            <p:cNvPr id="134" name="Rectangle 51"/>
            <p:cNvSpPr>
              <a:spLocks noChangeArrowheads="1"/>
            </p:cNvSpPr>
            <p:nvPr/>
          </p:nvSpPr>
          <p:spPr bwMode="auto">
            <a:xfrm>
              <a:off x="8795878" y="2459602"/>
              <a:ext cx="13513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 assault</a:t>
              </a:r>
              <a:endParaRPr lang="en-US" altLang="en-US" sz="1100" dirty="0">
                <a:solidFill>
                  <a:prstClr val="black"/>
                </a:solidFill>
              </a:endParaRPr>
            </a:p>
          </p:txBody>
        </p:sp>
        <p:sp>
          <p:nvSpPr>
            <p:cNvPr id="135" name="Rectangle 52"/>
            <p:cNvSpPr>
              <a:spLocks noChangeArrowheads="1"/>
            </p:cNvSpPr>
            <p:nvPr/>
          </p:nvSpPr>
          <p:spPr bwMode="auto">
            <a:xfrm>
              <a:off x="7735203" y="2785825"/>
              <a:ext cx="13861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Indecent exposure</a:t>
              </a:r>
              <a:endParaRPr lang="en-US" altLang="en-US" sz="1100" dirty="0">
                <a:solidFill>
                  <a:prstClr val="black"/>
                </a:solidFill>
              </a:endParaRPr>
            </a:p>
          </p:txBody>
        </p:sp>
        <p:sp>
          <p:nvSpPr>
            <p:cNvPr id="136" name="Rectangle 53"/>
            <p:cNvSpPr>
              <a:spLocks noChangeArrowheads="1"/>
            </p:cNvSpPr>
            <p:nvPr/>
          </p:nvSpPr>
          <p:spPr bwMode="auto">
            <a:xfrm>
              <a:off x="8306902" y="3071997"/>
              <a:ext cx="13941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Child pornography</a:t>
              </a:r>
              <a:endParaRPr lang="en-US" altLang="en-US" sz="1100" dirty="0">
                <a:solidFill>
                  <a:prstClr val="black"/>
                </a:solidFill>
              </a:endParaRPr>
            </a:p>
          </p:txBody>
        </p:sp>
        <p:sp>
          <p:nvSpPr>
            <p:cNvPr id="137" name="Rectangle 54"/>
            <p:cNvSpPr>
              <a:spLocks noChangeArrowheads="1"/>
            </p:cNvSpPr>
            <p:nvPr/>
          </p:nvSpPr>
          <p:spPr bwMode="auto">
            <a:xfrm>
              <a:off x="7429570" y="3407007"/>
              <a:ext cx="27616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Criminal harassment, stalking, threats</a:t>
              </a:r>
              <a:endParaRPr lang="en-US" altLang="en-US" sz="1100" dirty="0">
                <a:solidFill>
                  <a:prstClr val="black"/>
                </a:solidFill>
              </a:endParaRPr>
            </a:p>
          </p:txBody>
        </p:sp>
        <p:sp>
          <p:nvSpPr>
            <p:cNvPr id="138" name="Rectangle 55"/>
            <p:cNvSpPr>
              <a:spLocks noChangeArrowheads="1"/>
            </p:cNvSpPr>
            <p:nvPr/>
          </p:nvSpPr>
          <p:spPr bwMode="auto">
            <a:xfrm>
              <a:off x="7970397" y="3824013"/>
              <a:ext cx="141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 exploitation</a:t>
              </a:r>
              <a:endParaRPr lang="en-US" altLang="en-US" sz="1100" dirty="0">
                <a:solidFill>
                  <a:prstClr val="black"/>
                </a:solidFill>
              </a:endParaRPr>
            </a:p>
          </p:txBody>
        </p:sp>
        <p:sp>
          <p:nvSpPr>
            <p:cNvPr id="139" name="Rectangle 56"/>
            <p:cNvSpPr>
              <a:spLocks noChangeArrowheads="1"/>
            </p:cNvSpPr>
            <p:nvPr/>
          </p:nvSpPr>
          <p:spPr bwMode="auto">
            <a:xfrm>
              <a:off x="7884798" y="4163496"/>
              <a:ext cx="15867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Sexual interference</a:t>
              </a:r>
              <a:endParaRPr lang="en-US" altLang="en-US" sz="1100" dirty="0">
                <a:solidFill>
                  <a:prstClr val="black"/>
                </a:solidFill>
              </a:endParaRPr>
            </a:p>
          </p:txBody>
        </p:sp>
        <p:sp>
          <p:nvSpPr>
            <p:cNvPr id="140" name="Rectangle 58"/>
            <p:cNvSpPr>
              <a:spLocks noChangeArrowheads="1"/>
            </p:cNvSpPr>
            <p:nvPr/>
          </p:nvSpPr>
          <p:spPr bwMode="auto">
            <a:xfrm>
              <a:off x="7735203" y="4463127"/>
              <a:ext cx="7432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Voyeurism</a:t>
              </a:r>
              <a:endParaRPr lang="en-US" altLang="en-US" sz="1100" dirty="0">
                <a:solidFill>
                  <a:prstClr val="black"/>
                </a:solidFill>
              </a:endParaRPr>
            </a:p>
          </p:txBody>
        </p:sp>
        <p:sp>
          <p:nvSpPr>
            <p:cNvPr id="141" name="Rectangle 59"/>
            <p:cNvSpPr>
              <a:spLocks noChangeArrowheads="1"/>
            </p:cNvSpPr>
            <p:nvPr/>
          </p:nvSpPr>
          <p:spPr bwMode="auto">
            <a:xfrm>
              <a:off x="7443168" y="4741283"/>
              <a:ext cx="2734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100" b="1" dirty="0">
                  <a:solidFill>
                    <a:srgbClr val="111741"/>
                  </a:solidFill>
                </a:rPr>
                <a:t>Sharing private images without consent</a:t>
              </a:r>
              <a:endParaRPr lang="en-US" altLang="en-US" sz="1100" dirty="0">
                <a:solidFill>
                  <a:prstClr val="black"/>
                </a:solidFill>
              </a:endParaRPr>
            </a:p>
          </p:txBody>
        </p:sp>
        <p:sp>
          <p:nvSpPr>
            <p:cNvPr id="142" name="Rectangle 60"/>
            <p:cNvSpPr>
              <a:spLocks noChangeArrowheads="1"/>
            </p:cNvSpPr>
            <p:nvPr/>
          </p:nvSpPr>
          <p:spPr bwMode="auto">
            <a:xfrm>
              <a:off x="4021376" y="2067489"/>
              <a:ext cx="17838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200" b="1" dirty="0">
                  <a:solidFill>
                    <a:srgbClr val="111741"/>
                  </a:solidFill>
                </a:rPr>
                <a:t>Unacceptable Conduct</a:t>
              </a:r>
              <a:endParaRPr lang="en-US" altLang="en-US" dirty="0">
                <a:solidFill>
                  <a:prstClr val="black"/>
                </a:solidFill>
              </a:endParaRPr>
            </a:p>
          </p:txBody>
        </p:sp>
        <p:sp>
          <p:nvSpPr>
            <p:cNvPr id="143" name="Rectangle 61"/>
            <p:cNvSpPr>
              <a:spLocks noChangeArrowheads="1"/>
            </p:cNvSpPr>
            <p:nvPr/>
          </p:nvSpPr>
          <p:spPr bwMode="auto">
            <a:xfrm>
              <a:off x="8649237" y="2067489"/>
              <a:ext cx="1373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1200" b="1" dirty="0">
                  <a:solidFill>
                    <a:srgbClr val="111741"/>
                  </a:solidFill>
                </a:rPr>
                <a:t>Criminal Conduct</a:t>
              </a:r>
              <a:endParaRPr lang="en-US" altLang="en-US" dirty="0">
                <a:solidFill>
                  <a:prstClr val="black"/>
                </a:solidFill>
              </a:endParaRPr>
            </a:p>
          </p:txBody>
        </p:sp>
        <p:sp>
          <p:nvSpPr>
            <p:cNvPr id="144" name="Rectangle 63"/>
            <p:cNvSpPr>
              <a:spLocks noChangeArrowheads="1"/>
            </p:cNvSpPr>
            <p:nvPr/>
          </p:nvSpPr>
          <p:spPr bwMode="auto">
            <a:xfrm>
              <a:off x="6209362" y="1996744"/>
              <a:ext cx="2095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b="1" dirty="0">
                  <a:solidFill>
                    <a:srgbClr val="F1F2F2"/>
                  </a:solidFill>
                </a:rPr>
                <a:t>Toxic Environment</a:t>
              </a:r>
              <a:endParaRPr lang="en-US" altLang="en-US" dirty="0">
                <a:solidFill>
                  <a:prstClr val="black"/>
                </a:solidFill>
              </a:endParaRPr>
            </a:p>
          </p:txBody>
        </p:sp>
        <p:sp>
          <p:nvSpPr>
            <p:cNvPr id="145" name="Freeform 64"/>
            <p:cNvSpPr>
              <a:spLocks/>
            </p:cNvSpPr>
            <p:nvPr/>
          </p:nvSpPr>
          <p:spPr bwMode="auto">
            <a:xfrm>
              <a:off x="3784143" y="1738065"/>
              <a:ext cx="3314134" cy="133674"/>
            </a:xfrm>
            <a:custGeom>
              <a:avLst/>
              <a:gdLst>
                <a:gd name="T0" fmla="*/ 0 w 1027"/>
                <a:gd name="T1" fmla="*/ 58 h 58"/>
                <a:gd name="T2" fmla="*/ 0 w 1027"/>
                <a:gd name="T3" fmla="*/ 58 h 58"/>
                <a:gd name="T4" fmla="*/ 43 w 1027"/>
                <a:gd name="T5" fmla="*/ 31 h 58"/>
                <a:gd name="T6" fmla="*/ 983 w 1027"/>
                <a:gd name="T7" fmla="*/ 31 h 58"/>
                <a:gd name="T8" fmla="*/ 1027 w 1027"/>
                <a:gd name="T9" fmla="*/ 3 h 58"/>
                <a:gd name="T10" fmla="*/ 1027 w 1027"/>
                <a:gd name="T11" fmla="*/ 0 h 58"/>
              </a:gdLst>
              <a:ahLst/>
              <a:cxnLst>
                <a:cxn ang="0">
                  <a:pos x="T0" y="T1"/>
                </a:cxn>
                <a:cxn ang="0">
                  <a:pos x="T2" y="T3"/>
                </a:cxn>
                <a:cxn ang="0">
                  <a:pos x="T4" y="T5"/>
                </a:cxn>
                <a:cxn ang="0">
                  <a:pos x="T6" y="T7"/>
                </a:cxn>
                <a:cxn ang="0">
                  <a:pos x="T8" y="T9"/>
                </a:cxn>
                <a:cxn ang="0">
                  <a:pos x="T10" y="T11"/>
                </a:cxn>
              </a:cxnLst>
              <a:rect l="0" t="0" r="r" b="b"/>
              <a:pathLst>
                <a:path w="1027" h="58">
                  <a:moveTo>
                    <a:pt x="0" y="58"/>
                  </a:moveTo>
                  <a:cubicBezTo>
                    <a:pt x="0" y="58"/>
                    <a:pt x="0" y="58"/>
                    <a:pt x="0" y="58"/>
                  </a:cubicBezTo>
                  <a:cubicBezTo>
                    <a:pt x="0" y="43"/>
                    <a:pt x="19" y="31"/>
                    <a:pt x="43" y="31"/>
                  </a:cubicBezTo>
                  <a:cubicBezTo>
                    <a:pt x="983" y="31"/>
                    <a:pt x="983" y="31"/>
                    <a:pt x="983" y="31"/>
                  </a:cubicBezTo>
                  <a:cubicBezTo>
                    <a:pt x="1007" y="31"/>
                    <a:pt x="1027" y="18"/>
                    <a:pt x="1027" y="3"/>
                  </a:cubicBezTo>
                  <a:cubicBezTo>
                    <a:pt x="1027" y="0"/>
                    <a:pt x="1027" y="0"/>
                    <a:pt x="1027" y="0"/>
                  </a:cubicBezTo>
                </a:path>
              </a:pathLst>
            </a:custGeom>
            <a:noFill/>
            <a:ln w="20638"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146" name="Freeform 65"/>
            <p:cNvSpPr>
              <a:spLocks/>
            </p:cNvSpPr>
            <p:nvPr/>
          </p:nvSpPr>
          <p:spPr bwMode="auto">
            <a:xfrm>
              <a:off x="7098277" y="1703444"/>
              <a:ext cx="3424255" cy="216344"/>
            </a:xfrm>
            <a:custGeom>
              <a:avLst/>
              <a:gdLst>
                <a:gd name="T0" fmla="*/ 1026 w 1026"/>
                <a:gd name="T1" fmla="*/ 58 h 58"/>
                <a:gd name="T2" fmla="*/ 1026 w 1026"/>
                <a:gd name="T3" fmla="*/ 58 h 58"/>
                <a:gd name="T4" fmla="*/ 983 w 1026"/>
                <a:gd name="T5" fmla="*/ 31 h 58"/>
                <a:gd name="T6" fmla="*/ 43 w 1026"/>
                <a:gd name="T7" fmla="*/ 31 h 58"/>
                <a:gd name="T8" fmla="*/ 0 w 1026"/>
                <a:gd name="T9" fmla="*/ 3 h 58"/>
                <a:gd name="T10" fmla="*/ 0 w 1026"/>
                <a:gd name="T11" fmla="*/ 0 h 58"/>
              </a:gdLst>
              <a:ahLst/>
              <a:cxnLst>
                <a:cxn ang="0">
                  <a:pos x="T0" y="T1"/>
                </a:cxn>
                <a:cxn ang="0">
                  <a:pos x="T2" y="T3"/>
                </a:cxn>
                <a:cxn ang="0">
                  <a:pos x="T4" y="T5"/>
                </a:cxn>
                <a:cxn ang="0">
                  <a:pos x="T6" y="T7"/>
                </a:cxn>
                <a:cxn ang="0">
                  <a:pos x="T8" y="T9"/>
                </a:cxn>
                <a:cxn ang="0">
                  <a:pos x="T10" y="T11"/>
                </a:cxn>
              </a:cxnLst>
              <a:rect l="0" t="0" r="r" b="b"/>
              <a:pathLst>
                <a:path w="1026" h="58">
                  <a:moveTo>
                    <a:pt x="1026" y="58"/>
                  </a:moveTo>
                  <a:cubicBezTo>
                    <a:pt x="1026" y="58"/>
                    <a:pt x="1026" y="58"/>
                    <a:pt x="1026" y="58"/>
                  </a:cubicBezTo>
                  <a:cubicBezTo>
                    <a:pt x="1026" y="43"/>
                    <a:pt x="1007" y="31"/>
                    <a:pt x="983" y="31"/>
                  </a:cubicBezTo>
                  <a:cubicBezTo>
                    <a:pt x="43" y="31"/>
                    <a:pt x="43" y="31"/>
                    <a:pt x="43" y="31"/>
                  </a:cubicBezTo>
                  <a:cubicBezTo>
                    <a:pt x="19" y="31"/>
                    <a:pt x="0" y="18"/>
                    <a:pt x="0" y="3"/>
                  </a:cubicBezTo>
                  <a:cubicBezTo>
                    <a:pt x="0" y="0"/>
                    <a:pt x="0" y="0"/>
                    <a:pt x="0" y="0"/>
                  </a:cubicBezTo>
                </a:path>
              </a:pathLst>
            </a:custGeom>
            <a:noFill/>
            <a:ln w="20638"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147" name="Rectangle 66"/>
            <p:cNvSpPr>
              <a:spLocks noChangeArrowheads="1"/>
            </p:cNvSpPr>
            <p:nvPr/>
          </p:nvSpPr>
          <p:spPr bwMode="auto">
            <a:xfrm>
              <a:off x="5811812" y="2145276"/>
              <a:ext cx="259898" cy="1588"/>
            </a:xfrm>
            <a:prstGeom prst="rect">
              <a:avLst/>
            </a:prstGeom>
            <a:noFill/>
            <a:ln w="20638" cap="flat">
              <a:solidFill>
                <a:srgbClr val="1117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148" name="Freeform 67"/>
            <p:cNvSpPr>
              <a:spLocks/>
            </p:cNvSpPr>
            <p:nvPr/>
          </p:nvSpPr>
          <p:spPr bwMode="auto">
            <a:xfrm>
              <a:off x="5992792" y="2072251"/>
              <a:ext cx="90030" cy="146050"/>
            </a:xfrm>
            <a:custGeom>
              <a:avLst/>
              <a:gdLst>
                <a:gd name="T0" fmla="*/ 0 w 53"/>
                <a:gd name="T1" fmla="*/ 0 h 92"/>
                <a:gd name="T2" fmla="*/ 53 w 53"/>
                <a:gd name="T3" fmla="*/ 46 h 92"/>
                <a:gd name="T4" fmla="*/ 0 w 53"/>
                <a:gd name="T5" fmla="*/ 92 h 92"/>
              </a:gdLst>
              <a:ahLst/>
              <a:cxnLst>
                <a:cxn ang="0">
                  <a:pos x="T0" y="T1"/>
                </a:cxn>
                <a:cxn ang="0">
                  <a:pos x="T2" y="T3"/>
                </a:cxn>
                <a:cxn ang="0">
                  <a:pos x="T4" y="T5"/>
                </a:cxn>
              </a:cxnLst>
              <a:rect l="0" t="0" r="r" b="b"/>
              <a:pathLst>
                <a:path w="53" h="92">
                  <a:moveTo>
                    <a:pt x="0" y="0"/>
                  </a:moveTo>
                  <a:lnTo>
                    <a:pt x="53" y="46"/>
                  </a:lnTo>
                  <a:lnTo>
                    <a:pt x="0" y="92"/>
                  </a:lnTo>
                </a:path>
              </a:pathLst>
            </a:custGeom>
            <a:noFill/>
            <a:ln w="20638" cap="flat">
              <a:solidFill>
                <a:srgbClr val="1117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sp>
          <p:nvSpPr>
            <p:cNvPr id="149" name="Rectangle 72"/>
            <p:cNvSpPr>
              <a:spLocks noChangeArrowheads="1"/>
            </p:cNvSpPr>
            <p:nvPr/>
          </p:nvSpPr>
          <p:spPr bwMode="auto">
            <a:xfrm>
              <a:off x="8389005" y="2174344"/>
              <a:ext cx="263295" cy="1588"/>
            </a:xfrm>
            <a:prstGeom prst="rect">
              <a:avLst/>
            </a:prstGeom>
            <a:noFill/>
            <a:ln w="20638" cap="flat">
              <a:solidFill>
                <a:srgbClr val="1117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sz="1100" dirty="0">
                <a:solidFill>
                  <a:prstClr val="black"/>
                </a:solidFill>
              </a:endParaRPr>
            </a:p>
          </p:txBody>
        </p:sp>
        <p:sp>
          <p:nvSpPr>
            <p:cNvPr id="150" name="Freeform 73"/>
            <p:cNvSpPr>
              <a:spLocks/>
            </p:cNvSpPr>
            <p:nvPr/>
          </p:nvSpPr>
          <p:spPr bwMode="auto">
            <a:xfrm>
              <a:off x="8387849" y="2101548"/>
              <a:ext cx="88332" cy="144463"/>
            </a:xfrm>
            <a:custGeom>
              <a:avLst/>
              <a:gdLst>
                <a:gd name="T0" fmla="*/ 52 w 52"/>
                <a:gd name="T1" fmla="*/ 91 h 91"/>
                <a:gd name="T2" fmla="*/ 0 w 52"/>
                <a:gd name="T3" fmla="*/ 46 h 91"/>
                <a:gd name="T4" fmla="*/ 52 w 52"/>
                <a:gd name="T5" fmla="*/ 0 h 91"/>
              </a:gdLst>
              <a:ahLst/>
              <a:cxnLst>
                <a:cxn ang="0">
                  <a:pos x="T0" y="T1"/>
                </a:cxn>
                <a:cxn ang="0">
                  <a:pos x="T2" y="T3"/>
                </a:cxn>
                <a:cxn ang="0">
                  <a:pos x="T4" y="T5"/>
                </a:cxn>
              </a:cxnLst>
              <a:rect l="0" t="0" r="r" b="b"/>
              <a:pathLst>
                <a:path w="52" h="91">
                  <a:moveTo>
                    <a:pt x="52" y="91"/>
                  </a:moveTo>
                  <a:lnTo>
                    <a:pt x="0" y="46"/>
                  </a:lnTo>
                  <a:lnTo>
                    <a:pt x="52" y="0"/>
                  </a:lnTo>
                </a:path>
              </a:pathLst>
            </a:custGeom>
            <a:noFill/>
            <a:ln w="20638" cap="flat">
              <a:solidFill>
                <a:srgbClr val="1117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CA" dirty="0">
                <a:solidFill>
                  <a:prstClr val="black"/>
                </a:solidFill>
              </a:endParaRPr>
            </a:p>
          </p:txBody>
        </p:sp>
      </p:grpSp>
    </p:spTree>
    <p:extLst>
      <p:ext uri="{BB962C8B-B14F-4D97-AF65-F5344CB8AC3E}">
        <p14:creationId xmlns:p14="http://schemas.microsoft.com/office/powerpoint/2010/main" val="313138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54956" y="1232034"/>
            <a:ext cx="6964688" cy="5226772"/>
            <a:chOff x="1521999" y="755298"/>
            <a:chExt cx="8089641" cy="6059643"/>
          </a:xfrm>
        </p:grpSpPr>
        <p:sp>
          <p:nvSpPr>
            <p:cNvPr id="20" name="Trapezoid 19"/>
            <p:cNvSpPr/>
            <p:nvPr/>
          </p:nvSpPr>
          <p:spPr>
            <a:xfrm>
              <a:off x="1521999" y="5564639"/>
              <a:ext cx="8089641" cy="1250302"/>
            </a:xfrm>
            <a:prstGeom prst="trapezoid">
              <a:avLst>
                <a:gd name="adj" fmla="val 69865"/>
              </a:avLst>
            </a:prstGeom>
            <a:solidFill>
              <a:srgbClr val="FFFF00"/>
            </a:solidFill>
            <a:ln>
              <a:solidFill>
                <a:srgbClr val="FFFF00"/>
              </a:solidFill>
            </a:ln>
            <a:effectLst>
              <a:outerShdw blurRad="520700" dist="533400" dir="2700000" algn="tl" rotWithShape="0">
                <a:prstClr val="black">
                  <a:alpha val="40000"/>
                </a:prstClr>
              </a:outerShdw>
              <a:reflection blurRad="6350" stA="50000" endA="300" endPos="55000" dir="5400000" sy="-100000" algn="bl" rotWithShape="0"/>
            </a:effectLst>
            <a:scene3d>
              <a:camera prst="orthographicFront"/>
              <a:lightRig rig="threePt" dir="t"/>
            </a:scene3d>
            <a:sp3d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Arial" panose="020B0604020202020204" pitchFamily="34" charset="0"/>
                <a:cs typeface="Arial" panose="020B0604020202020204" pitchFamily="34" charset="0"/>
              </a:endParaRPr>
            </a:p>
          </p:txBody>
        </p:sp>
        <p:sp>
          <p:nvSpPr>
            <p:cNvPr id="26" name="Isosceles Triangle 25"/>
            <p:cNvSpPr/>
            <p:nvPr/>
          </p:nvSpPr>
          <p:spPr>
            <a:xfrm>
              <a:off x="4345763" y="755298"/>
              <a:ext cx="2442117" cy="1839951"/>
            </a:xfrm>
            <a:prstGeom prst="triangle">
              <a:avLst/>
            </a:prstGeom>
            <a:solidFill>
              <a:srgbClr val="FF0000"/>
            </a:solidFill>
            <a:ln>
              <a:solidFill>
                <a:srgbClr val="FF0000"/>
              </a:solidFill>
            </a:ln>
            <a:effectLst>
              <a:outerShdw blurRad="520700" dist="533400" dir="2700000" algn="tl" rotWithShape="0">
                <a:prstClr val="black">
                  <a:alpha val="40000"/>
                </a:prstClr>
              </a:outerShdw>
              <a:reflection blurRad="6350" stA="50000" endPos="55000" dir="5400000" sy="-100000" algn="bl" rotWithShape="0"/>
            </a:effectLst>
            <a:scene3d>
              <a:camera prst="orthographicFront">
                <a:rot lat="0" lon="21599989" rev="0"/>
              </a:camera>
              <a:lightRig rig="threePt" dir="t"/>
            </a:scene3d>
            <a:sp3d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Arial" panose="020B0604020202020204" pitchFamily="34" charset="0"/>
                <a:cs typeface="Arial" panose="020B0604020202020204" pitchFamily="34" charset="0"/>
              </a:endParaRPr>
            </a:p>
          </p:txBody>
        </p:sp>
        <p:sp>
          <p:nvSpPr>
            <p:cNvPr id="27" name="Trapezoid 26"/>
            <p:cNvSpPr/>
            <p:nvPr/>
          </p:nvSpPr>
          <p:spPr>
            <a:xfrm>
              <a:off x="2480513" y="4155749"/>
              <a:ext cx="6172618" cy="1250302"/>
            </a:xfrm>
            <a:prstGeom prst="trapezoid">
              <a:avLst>
                <a:gd name="adj" fmla="val 69865"/>
              </a:avLst>
            </a:prstGeom>
            <a:solidFill>
              <a:srgbClr val="F8A326"/>
            </a:solidFill>
            <a:ln>
              <a:solidFill>
                <a:schemeClr val="accent2"/>
              </a:solidFill>
            </a:ln>
            <a:effectLst>
              <a:outerShdw blurRad="520700" dist="533400" dir="2700000" algn="tl" rotWithShape="0">
                <a:prstClr val="black">
                  <a:alpha val="40000"/>
                </a:prstClr>
              </a:outerShdw>
              <a:reflection blurRad="6350" stA="50000" endA="300" endPos="55000" dir="5400000" sy="-100000" algn="bl" rotWithShape="0"/>
            </a:effectLst>
            <a:scene3d>
              <a:camera prst="orthographicFront"/>
              <a:lightRig rig="threePt" dir="t"/>
            </a:scene3d>
            <a:sp3d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Arial" panose="020B0604020202020204" pitchFamily="34" charset="0"/>
                <a:cs typeface="Arial" panose="020B0604020202020204" pitchFamily="34" charset="0"/>
              </a:endParaRPr>
            </a:p>
          </p:txBody>
        </p:sp>
        <p:sp>
          <p:nvSpPr>
            <p:cNvPr id="28" name="Trapezoid 27"/>
            <p:cNvSpPr/>
            <p:nvPr/>
          </p:nvSpPr>
          <p:spPr>
            <a:xfrm>
              <a:off x="3442248" y="2750348"/>
              <a:ext cx="4251877" cy="1250302"/>
            </a:xfrm>
            <a:prstGeom prst="trapezoid">
              <a:avLst>
                <a:gd name="adj" fmla="val 69865"/>
              </a:avLst>
            </a:prstGeom>
            <a:solidFill>
              <a:schemeClr val="accent2">
                <a:lumMod val="75000"/>
              </a:schemeClr>
            </a:solidFill>
            <a:ln>
              <a:solidFill>
                <a:schemeClr val="accent2">
                  <a:lumMod val="75000"/>
                </a:schemeClr>
              </a:solidFill>
            </a:ln>
            <a:effectLst>
              <a:outerShdw blurRad="520700" dist="533400" dir="2700000" algn="tl" rotWithShape="0">
                <a:prstClr val="black">
                  <a:alpha val="40000"/>
                </a:prstClr>
              </a:outerShdw>
              <a:reflection blurRad="6350" stA="50000" endA="300" endPos="55000" dir="5400000" sy="-100000" algn="bl" rotWithShape="0"/>
            </a:effectLst>
            <a:scene3d>
              <a:camera prst="orthographicFront"/>
              <a:lightRig rig="threePt" dir="t"/>
            </a:scene3d>
            <a:sp3d extrusionH="254000">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Arial" panose="020B0604020202020204" pitchFamily="34" charset="0"/>
                <a:cs typeface="Arial" panose="020B0604020202020204" pitchFamily="34" charset="0"/>
              </a:endParaRPr>
            </a:p>
          </p:txBody>
        </p:sp>
        <p:sp>
          <p:nvSpPr>
            <p:cNvPr id="29" name="TextBox 28"/>
            <p:cNvSpPr txBox="1"/>
            <p:nvPr/>
          </p:nvSpPr>
          <p:spPr>
            <a:xfrm>
              <a:off x="2366419" y="5841647"/>
              <a:ext cx="6400799" cy="749322"/>
            </a:xfrm>
            <a:prstGeom prst="rect">
              <a:avLst/>
            </a:prstGeom>
            <a:noFill/>
          </p:spPr>
          <p:txBody>
            <a:bodyPr wrap="square" rtlCol="0">
              <a:spAutoFit/>
            </a:bodyPr>
            <a:lstStyle/>
            <a:p>
              <a:pPr algn="ctr"/>
              <a:r>
                <a:rPr lang="en-CA" b="1" dirty="0">
                  <a:solidFill>
                    <a:prstClr val="black"/>
                  </a:solidFill>
                  <a:latin typeface="Arial" panose="020B0604020202020204" pitchFamily="34" charset="0"/>
                  <a:cs typeface="Arial" panose="020B0604020202020204" pitchFamily="34" charset="0"/>
                </a:rPr>
                <a:t>Sexualized Language and Jokes / </a:t>
              </a:r>
            </a:p>
            <a:p>
              <a:pPr algn="ctr"/>
              <a:r>
                <a:rPr lang="en-CA" b="1" dirty="0">
                  <a:solidFill>
                    <a:prstClr val="black"/>
                  </a:solidFill>
                  <a:latin typeface="Arial" panose="020B0604020202020204" pitchFamily="34" charset="0"/>
                  <a:cs typeface="Arial" panose="020B0604020202020204" pitchFamily="34" charset="0"/>
                </a:rPr>
                <a:t>Sexual Comments / Objectification</a:t>
              </a:r>
            </a:p>
          </p:txBody>
        </p:sp>
        <p:sp>
          <p:nvSpPr>
            <p:cNvPr id="30" name="TextBox 29"/>
            <p:cNvSpPr txBox="1"/>
            <p:nvPr/>
          </p:nvSpPr>
          <p:spPr>
            <a:xfrm>
              <a:off x="2480513" y="4304702"/>
              <a:ext cx="6286710" cy="1070460"/>
            </a:xfrm>
            <a:prstGeom prst="rect">
              <a:avLst/>
            </a:prstGeom>
            <a:noFill/>
          </p:spPr>
          <p:txBody>
            <a:bodyPr wrap="square" rtlCol="0">
              <a:spAutoFit/>
            </a:bodyPr>
            <a:lstStyle/>
            <a:p>
              <a:pPr algn="ctr"/>
              <a:r>
                <a:rPr lang="en-CA" b="1" dirty="0">
                  <a:solidFill>
                    <a:prstClr val="black"/>
                  </a:solidFill>
                  <a:latin typeface="Arial" panose="020B0604020202020204" pitchFamily="34" charset="0"/>
                  <a:cs typeface="Arial" panose="020B0604020202020204" pitchFamily="34" charset="0"/>
                </a:rPr>
                <a:t>Stereotypes / </a:t>
              </a:r>
            </a:p>
            <a:p>
              <a:pPr algn="ctr"/>
              <a:r>
                <a:rPr lang="en-CA" b="1" dirty="0">
                  <a:solidFill>
                    <a:prstClr val="black"/>
                  </a:solidFill>
                  <a:latin typeface="Arial" panose="020B0604020202020204" pitchFamily="34" charset="0"/>
                  <a:cs typeface="Arial" panose="020B0604020202020204" pitchFamily="34" charset="0"/>
                </a:rPr>
                <a:t>Devaluing Members Based on </a:t>
              </a:r>
            </a:p>
            <a:p>
              <a:pPr algn="ctr"/>
              <a:r>
                <a:rPr lang="en-CA" b="1" dirty="0">
                  <a:solidFill>
                    <a:prstClr val="black"/>
                  </a:solidFill>
                  <a:latin typeface="Arial" panose="020B0604020202020204" pitchFamily="34" charset="0"/>
                  <a:cs typeface="Arial" panose="020B0604020202020204" pitchFamily="34" charset="0"/>
                </a:rPr>
                <a:t>Sex, Sexuality, or Sexual Orientation</a:t>
              </a:r>
            </a:p>
          </p:txBody>
        </p:sp>
        <p:sp>
          <p:nvSpPr>
            <p:cNvPr id="31" name="TextBox 30"/>
            <p:cNvSpPr txBox="1"/>
            <p:nvPr/>
          </p:nvSpPr>
          <p:spPr>
            <a:xfrm>
              <a:off x="2335173" y="3030652"/>
              <a:ext cx="6400799" cy="677957"/>
            </a:xfrm>
            <a:prstGeom prst="rect">
              <a:avLst/>
            </a:prstGeom>
            <a:noFill/>
          </p:spPr>
          <p:txBody>
            <a:bodyPr wrap="square" rtlCol="0">
              <a:spAutoFit/>
            </a:bodyPr>
            <a:lstStyle/>
            <a:p>
              <a:pPr algn="ctr"/>
              <a:r>
                <a:rPr lang="en-CA" sz="1600" b="1" dirty="0">
                  <a:solidFill>
                    <a:schemeClr val="bg2">
                      <a:lumMod val="90000"/>
                    </a:schemeClr>
                  </a:solidFill>
                  <a:latin typeface="Arial" panose="020B0604020202020204" pitchFamily="34" charset="0"/>
                  <a:cs typeface="Arial" panose="020B0604020202020204" pitchFamily="34" charset="0"/>
                </a:rPr>
                <a:t>Harassment / Threats /</a:t>
              </a:r>
            </a:p>
            <a:p>
              <a:pPr algn="ctr"/>
              <a:r>
                <a:rPr lang="en-CA" sz="1600" b="1" dirty="0">
                  <a:solidFill>
                    <a:schemeClr val="bg2">
                      <a:lumMod val="90000"/>
                    </a:schemeClr>
                  </a:solidFill>
                  <a:latin typeface="Arial" panose="020B0604020202020204" pitchFamily="34" charset="0"/>
                  <a:cs typeface="Arial" panose="020B0604020202020204" pitchFamily="34" charset="0"/>
                </a:rPr>
                <a:t>Verbal Abuse</a:t>
              </a:r>
            </a:p>
          </p:txBody>
        </p:sp>
        <p:sp>
          <p:nvSpPr>
            <p:cNvPr id="32" name="TextBox 31"/>
            <p:cNvSpPr txBox="1"/>
            <p:nvPr/>
          </p:nvSpPr>
          <p:spPr>
            <a:xfrm>
              <a:off x="2366418" y="1575302"/>
              <a:ext cx="6400799" cy="1070460"/>
            </a:xfrm>
            <a:prstGeom prst="rect">
              <a:avLst/>
            </a:prstGeom>
            <a:noFill/>
          </p:spPr>
          <p:txBody>
            <a:bodyPr wrap="square" rtlCol="0">
              <a:spAutoFit/>
            </a:bodyPr>
            <a:lstStyle/>
            <a:p>
              <a:pPr algn="ctr"/>
              <a:r>
                <a:rPr lang="en-CA" b="1" dirty="0">
                  <a:solidFill>
                    <a:srgbClr val="FFC000"/>
                  </a:solidFill>
                  <a:latin typeface="Arial" panose="020B0604020202020204" pitchFamily="34" charset="0"/>
                  <a:cs typeface="Arial" panose="020B0604020202020204" pitchFamily="34" charset="0"/>
                </a:rPr>
                <a:t>Sexual </a:t>
              </a:r>
            </a:p>
            <a:p>
              <a:pPr algn="ctr"/>
              <a:r>
                <a:rPr lang="en-CA" b="1" dirty="0">
                  <a:solidFill>
                    <a:srgbClr val="FFC000"/>
                  </a:solidFill>
                  <a:latin typeface="Arial" panose="020B0604020202020204" pitchFamily="34" charset="0"/>
                  <a:cs typeface="Arial" panose="020B0604020202020204" pitchFamily="34" charset="0"/>
                </a:rPr>
                <a:t>Assault / </a:t>
              </a:r>
            </a:p>
            <a:p>
              <a:pPr algn="ctr"/>
              <a:r>
                <a:rPr lang="en-CA" sz="1600" b="1" dirty="0">
                  <a:solidFill>
                    <a:srgbClr val="FFC000"/>
                  </a:solidFill>
                  <a:latin typeface="Arial" panose="020B0604020202020204" pitchFamily="34" charset="0"/>
                  <a:cs typeface="Arial" panose="020B0604020202020204" pitchFamily="34" charset="0"/>
                </a:rPr>
                <a:t>Violent Behaviour</a:t>
              </a:r>
            </a:p>
          </p:txBody>
        </p:sp>
      </p:grpSp>
      <p:sp>
        <p:nvSpPr>
          <p:cNvPr id="16" name="Rectangle 33"/>
          <p:cNvSpPr>
            <a:spLocks noChangeArrowheads="1"/>
          </p:cNvSpPr>
          <p:nvPr/>
        </p:nvSpPr>
        <p:spPr bwMode="auto">
          <a:xfrm>
            <a:off x="10458" y="1360861"/>
            <a:ext cx="558181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dirty="0">
                <a:solidFill>
                  <a:srgbClr val="1F497D"/>
                </a:solidFill>
                <a:latin typeface="Arial"/>
                <a:ea typeface="ＭＳ Ｐゴシック" charset="0"/>
                <a:cs typeface="Arial"/>
              </a:rPr>
              <a:t>The Pyramid of Sexual Misconduct</a:t>
            </a:r>
          </a:p>
        </p:txBody>
      </p:sp>
    </p:spTree>
    <p:extLst>
      <p:ext uri="{BB962C8B-B14F-4D97-AF65-F5344CB8AC3E}">
        <p14:creationId xmlns:p14="http://schemas.microsoft.com/office/powerpoint/2010/main" val="283135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Duty to Report</a:t>
            </a:r>
          </a:p>
        </p:txBody>
      </p:sp>
      <p:sp>
        <p:nvSpPr>
          <p:cNvPr id="3" name="Content Placeholder 2"/>
          <p:cNvSpPr>
            <a:spLocks noGrp="1"/>
          </p:cNvSpPr>
          <p:nvPr>
            <p:ph idx="1"/>
          </p:nvPr>
        </p:nvSpPr>
        <p:spPr/>
        <p:txBody>
          <a:bodyPr>
            <a:normAutofit/>
          </a:bodyPr>
          <a:lstStyle/>
          <a:p>
            <a:pPr marL="230187"/>
            <a:r>
              <a:rPr lang="en-CA" dirty="0">
                <a:solidFill>
                  <a:srgbClr val="02494E"/>
                </a:solidFill>
              </a:rPr>
              <a:t>All CAF members have a duty to report to the proper authority any infringement of the pertinent statutes, regulations, rules, orders and instructions governing the conduct of any person subject to the Code of Service Discipline.</a:t>
            </a:r>
            <a:r>
              <a:rPr lang="en-CA" baseline="30000" dirty="0">
                <a:solidFill>
                  <a:srgbClr val="00B0F0"/>
                </a:solidFill>
              </a:rPr>
              <a:t>3</a:t>
            </a:r>
            <a:endParaRPr lang="en-CA" sz="2000" baseline="30000" dirty="0">
              <a:solidFill>
                <a:srgbClr val="02494E"/>
              </a:solidFill>
            </a:endParaRPr>
          </a:p>
          <a:p>
            <a:pPr marL="230187"/>
            <a:r>
              <a:rPr lang="en-CA" dirty="0">
                <a:solidFill>
                  <a:srgbClr val="02494E"/>
                </a:solidFill>
              </a:rPr>
              <a:t>It is expected that all CAF members will report to the proper authority any sexual misconduct committed by any person in the workplace or on a defence establishment.</a:t>
            </a:r>
            <a:r>
              <a:rPr lang="en-CA" baseline="30000" dirty="0">
                <a:solidFill>
                  <a:srgbClr val="00B0F0"/>
                </a:solidFill>
              </a:rPr>
              <a:t>4</a:t>
            </a:r>
          </a:p>
          <a:p>
            <a:pPr marL="230187"/>
            <a:endParaRPr lang="en-CA" dirty="0"/>
          </a:p>
        </p:txBody>
      </p:sp>
      <p:sp>
        <p:nvSpPr>
          <p:cNvPr id="4" name="Footer Placeholder 3">
            <a:extLst>
              <a:ext uri="{FF2B5EF4-FFF2-40B4-BE49-F238E27FC236}">
                <a16:creationId xmlns="" xmlns:a16="http://schemas.microsoft.com/office/drawing/2014/main" id="{7B4F0D4F-0181-4B33-BB56-6DA5FF1AA015}"/>
              </a:ext>
            </a:extLst>
          </p:cNvPr>
          <p:cNvSpPr txBox="1">
            <a:spLocks/>
          </p:cNvSpPr>
          <p:nvPr/>
        </p:nvSpPr>
        <p:spPr>
          <a:xfrm>
            <a:off x="0" y="6256973"/>
            <a:ext cx="5149516" cy="544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baseline="30000" dirty="0">
                <a:solidFill>
                  <a:srgbClr val="00B0F0"/>
                </a:solidFill>
                <a:latin typeface="Arial" panose="020B0604020202020204" pitchFamily="34" charset="0"/>
                <a:cs typeface="Arial" panose="020B0604020202020204" pitchFamily="34" charset="0"/>
              </a:rPr>
              <a:t>3</a:t>
            </a:r>
            <a:r>
              <a:rPr lang="en-CA" sz="1600" baseline="30000" dirty="0">
                <a:solidFill>
                  <a:srgbClr val="02494E"/>
                </a:solidFill>
                <a:latin typeface="Arial" panose="020B0604020202020204" pitchFamily="34" charset="0"/>
                <a:cs typeface="Arial" panose="020B0604020202020204" pitchFamily="34" charset="0"/>
              </a:rPr>
              <a:t> </a:t>
            </a:r>
            <a:r>
              <a:rPr lang="en-CA" sz="1600" dirty="0">
                <a:solidFill>
                  <a:srgbClr val="02494E"/>
                </a:solidFill>
                <a:latin typeface="Arial" panose="020B0604020202020204" pitchFamily="34" charset="0"/>
                <a:cs typeface="Arial" panose="020B0604020202020204" pitchFamily="34" charset="0"/>
              </a:rPr>
              <a:t>QR&amp;O 4.02 (1) e. and QR&amp;O 5.01 e.</a:t>
            </a:r>
          </a:p>
          <a:p>
            <a:r>
              <a:rPr lang="en-CA" sz="1600" baseline="30000" dirty="0">
                <a:solidFill>
                  <a:srgbClr val="00B0F0"/>
                </a:solidFill>
              </a:rPr>
              <a:t>4</a:t>
            </a:r>
            <a:r>
              <a:rPr lang="en-CA" sz="1600" baseline="30000" dirty="0">
                <a:solidFill>
                  <a:srgbClr val="02494E"/>
                </a:solidFill>
              </a:rPr>
              <a:t> </a:t>
            </a:r>
            <a:r>
              <a:rPr lang="en-CA" sz="1600" dirty="0">
                <a:solidFill>
                  <a:srgbClr val="02494E"/>
                </a:solidFill>
                <a:latin typeface="Arial" panose="020B0604020202020204" pitchFamily="34" charset="0"/>
                <a:cs typeface="Arial" panose="020B0604020202020204" pitchFamily="34" charset="0"/>
              </a:rPr>
              <a:t>DAOD 9005-1 (5.2)</a:t>
            </a:r>
          </a:p>
        </p:txBody>
      </p:sp>
    </p:spTree>
    <p:extLst>
      <p:ext uri="{BB962C8B-B14F-4D97-AF65-F5344CB8AC3E}">
        <p14:creationId xmlns:p14="http://schemas.microsoft.com/office/powerpoint/2010/main" val="421403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6FEA001-B082-48CC-92CE-57B629EF5B70}"/>
              </a:ext>
            </a:extLst>
          </p:cNvPr>
          <p:cNvSpPr>
            <a:spLocks noGrp="1"/>
          </p:cNvSpPr>
          <p:nvPr>
            <p:ph type="title"/>
          </p:nvPr>
        </p:nvSpPr>
        <p:spPr/>
        <p:txBody>
          <a:bodyPr/>
          <a:lstStyle/>
          <a:p>
            <a:r>
              <a:rPr lang="fr-CA" dirty="0"/>
              <a:t>Duty to Report –  </a:t>
            </a:r>
            <a:r>
              <a:rPr lang="fr-CA" dirty="0" err="1"/>
              <a:t>Considerations</a:t>
            </a:r>
            <a:endParaRPr lang="fr-CA" dirty="0"/>
          </a:p>
        </p:txBody>
      </p:sp>
      <p:sp>
        <p:nvSpPr>
          <p:cNvPr id="3" name="Espace réservé du contenu 2">
            <a:extLst>
              <a:ext uri="{FF2B5EF4-FFF2-40B4-BE49-F238E27FC236}">
                <a16:creationId xmlns="" xmlns:a16="http://schemas.microsoft.com/office/drawing/2014/main" id="{67961799-03E9-4D98-B814-655DBC1ED121}"/>
              </a:ext>
            </a:extLst>
          </p:cNvPr>
          <p:cNvSpPr>
            <a:spLocks noGrp="1"/>
          </p:cNvSpPr>
          <p:nvPr>
            <p:ph idx="1"/>
          </p:nvPr>
        </p:nvSpPr>
        <p:spPr/>
        <p:txBody>
          <a:bodyPr/>
          <a:lstStyle/>
          <a:p>
            <a:r>
              <a:rPr lang="en-CA" dirty="0"/>
              <a:t>DND employees and other civilians are not generally required to report sexual misconduct incidents. This includes civilians who work for DND, such as those at the SMRC, CCMS and CF Health Services. (Some professionals have an obligation, in certain circumstances, to report in accordance with their professional code of conduct and certain provincial legislation, for example, if there is an imminent risk of harm or risk to children.)</a:t>
            </a:r>
          </a:p>
          <a:p>
            <a:r>
              <a:rPr lang="en-CA" dirty="0"/>
              <a:t>Officers who can </a:t>
            </a:r>
            <a:r>
              <a:rPr lang="en-CA" u="sng" dirty="0"/>
              <a:t>deal adequately</a:t>
            </a:r>
            <a:r>
              <a:rPr lang="en-CA" dirty="0"/>
              <a:t> with a sexual misconduct incident are not required to report. </a:t>
            </a:r>
          </a:p>
          <a:p>
            <a:r>
              <a:rPr lang="en-CA" u="sng" dirty="0"/>
              <a:t>Discretion</a:t>
            </a:r>
            <a:r>
              <a:rPr lang="en-CA" dirty="0"/>
              <a:t> requires that an officer:</a:t>
            </a:r>
          </a:p>
          <a:p>
            <a:pPr lvl="1"/>
            <a:r>
              <a:rPr lang="en-CA" dirty="0"/>
              <a:t>Act in good faith, not abuse their powers or exercise them dishonestly or arbitrarily, or to achieve an improper purpose;</a:t>
            </a:r>
          </a:p>
          <a:p>
            <a:pPr lvl="1"/>
            <a:r>
              <a:rPr lang="en-CA" dirty="0"/>
              <a:t>Must consider only relevant information and not discriminate on any inappropriate basis; and</a:t>
            </a:r>
          </a:p>
          <a:p>
            <a:pPr lvl="1"/>
            <a:r>
              <a:rPr lang="en-CA" dirty="0"/>
              <a:t>Can seek advice from their local legal advisor as to whether or not they can deal adequately with the matter.</a:t>
            </a:r>
            <a:r>
              <a:rPr lang="en-CA" baseline="30000" dirty="0">
                <a:solidFill>
                  <a:srgbClr val="00B0F0"/>
                </a:solidFill>
              </a:rPr>
              <a:t>5</a:t>
            </a:r>
            <a:endParaRPr lang="en-CA" dirty="0"/>
          </a:p>
          <a:p>
            <a:endParaRPr lang="fr-CA" dirty="0"/>
          </a:p>
        </p:txBody>
      </p:sp>
      <p:sp>
        <p:nvSpPr>
          <p:cNvPr id="4" name="Footer Placeholder 3">
            <a:extLst>
              <a:ext uri="{FF2B5EF4-FFF2-40B4-BE49-F238E27FC236}">
                <a16:creationId xmlns="" xmlns:a16="http://schemas.microsoft.com/office/drawing/2014/main" id="{F76597B5-6845-4DFD-84B3-98B1B977A9A9}"/>
              </a:ext>
            </a:extLst>
          </p:cNvPr>
          <p:cNvSpPr txBox="1">
            <a:spLocks/>
          </p:cNvSpPr>
          <p:nvPr/>
        </p:nvSpPr>
        <p:spPr>
          <a:xfrm>
            <a:off x="0" y="6480810"/>
            <a:ext cx="3683479" cy="3771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baseline="30000" dirty="0">
                <a:solidFill>
                  <a:srgbClr val="00B0F0"/>
                </a:solidFill>
                <a:latin typeface="Arial" panose="020B0604020202020204" pitchFamily="34" charset="0"/>
                <a:cs typeface="Arial" panose="020B0604020202020204" pitchFamily="34" charset="0"/>
              </a:rPr>
              <a:t>5 </a:t>
            </a:r>
            <a:r>
              <a:rPr lang="en-CA" sz="1600" dirty="0">
                <a:solidFill>
                  <a:srgbClr val="02494E"/>
                </a:solidFill>
                <a:latin typeface="Arial" panose="020B0604020202020204" pitchFamily="34" charset="0"/>
                <a:cs typeface="Arial" panose="020B0604020202020204" pitchFamily="34" charset="0"/>
              </a:rPr>
              <a:t>DAOD 9005-1 (5.3-5.10)</a:t>
            </a:r>
          </a:p>
        </p:txBody>
      </p:sp>
    </p:spTree>
    <p:extLst>
      <p:ext uri="{BB962C8B-B14F-4D97-AF65-F5344CB8AC3E}">
        <p14:creationId xmlns:p14="http://schemas.microsoft.com/office/powerpoint/2010/main" val="322024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D742A0C-C5C7-40BA-824D-CCD4C916421C}"/>
              </a:ext>
            </a:extLst>
          </p:cNvPr>
          <p:cNvSpPr>
            <a:spLocks noGrp="1"/>
          </p:cNvSpPr>
          <p:nvPr>
            <p:ph type="title"/>
          </p:nvPr>
        </p:nvSpPr>
        <p:spPr/>
        <p:txBody>
          <a:bodyPr/>
          <a:lstStyle/>
          <a:p>
            <a:r>
              <a:rPr lang="fr-CA" dirty="0" err="1"/>
              <a:t>Overview</a:t>
            </a:r>
            <a:endParaRPr lang="fr-CA" dirty="0"/>
          </a:p>
        </p:txBody>
      </p:sp>
      <p:sp>
        <p:nvSpPr>
          <p:cNvPr id="3" name="Espace réservé du contenu 2">
            <a:extLst>
              <a:ext uri="{FF2B5EF4-FFF2-40B4-BE49-F238E27FC236}">
                <a16:creationId xmlns="" xmlns:a16="http://schemas.microsoft.com/office/drawing/2014/main" id="{0FEB2654-4B7D-4E6D-85FC-B2120BD38BBC}"/>
              </a:ext>
            </a:extLst>
          </p:cNvPr>
          <p:cNvSpPr>
            <a:spLocks noGrp="1"/>
          </p:cNvSpPr>
          <p:nvPr>
            <p:ph idx="1"/>
          </p:nvPr>
        </p:nvSpPr>
        <p:spPr/>
        <p:txBody>
          <a:bodyPr/>
          <a:lstStyle/>
          <a:p>
            <a:r>
              <a:rPr lang="en-CA" dirty="0"/>
              <a:t>Background </a:t>
            </a:r>
          </a:p>
          <a:p>
            <a:r>
              <a:rPr lang="en-CA" dirty="0"/>
              <a:t>Operation HONOUR</a:t>
            </a:r>
          </a:p>
          <a:p>
            <a:r>
              <a:rPr lang="en-CA" dirty="0"/>
              <a:t>The Path to Dignity and Respect – The CAF Sexual Misconduct Response Strategy</a:t>
            </a:r>
          </a:p>
          <a:p>
            <a:r>
              <a:rPr lang="en-CA" dirty="0"/>
              <a:t>Definitions</a:t>
            </a:r>
          </a:p>
          <a:p>
            <a:r>
              <a:rPr lang="en-CA" dirty="0"/>
              <a:t>The Spectrum of Sexual Misconduct</a:t>
            </a:r>
          </a:p>
          <a:p>
            <a:r>
              <a:rPr lang="en-CA" dirty="0"/>
              <a:t>Actions Upon Receiving a Report/Disclosure of an Incident</a:t>
            </a:r>
          </a:p>
          <a:p>
            <a:r>
              <a:rPr lang="en-CA" dirty="0"/>
              <a:t>Operation HONOUR Tracking &amp; Analysis System (OPHTAS)</a:t>
            </a:r>
          </a:p>
          <a:p>
            <a:r>
              <a:rPr lang="en-CA" dirty="0"/>
              <a:t>Support Services</a:t>
            </a:r>
          </a:p>
          <a:p>
            <a:r>
              <a:rPr lang="en-CA" dirty="0"/>
              <a:t>Questions</a:t>
            </a:r>
          </a:p>
          <a:p>
            <a:endParaRPr lang="fr-CA" dirty="0"/>
          </a:p>
        </p:txBody>
      </p:sp>
    </p:spTree>
    <p:extLst>
      <p:ext uri="{BB962C8B-B14F-4D97-AF65-F5344CB8AC3E}">
        <p14:creationId xmlns:p14="http://schemas.microsoft.com/office/powerpoint/2010/main" val="63594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178D161-393A-4340-AEE5-F52590310F30}"/>
              </a:ext>
            </a:extLst>
          </p:cNvPr>
          <p:cNvSpPr>
            <a:spLocks noGrp="1"/>
          </p:cNvSpPr>
          <p:nvPr>
            <p:ph type="title"/>
          </p:nvPr>
        </p:nvSpPr>
        <p:spPr/>
        <p:txBody>
          <a:bodyPr>
            <a:noAutofit/>
          </a:bodyPr>
          <a:lstStyle/>
          <a:p>
            <a:r>
              <a:rPr lang="en-CA" dirty="0"/>
              <a:t>Actions Upon Receiving a Report/Disclosure of an Incident</a:t>
            </a:r>
            <a:endParaRPr lang="fr-CA" dirty="0"/>
          </a:p>
        </p:txBody>
      </p:sp>
      <p:sp>
        <p:nvSpPr>
          <p:cNvPr id="3" name="Espace réservé du contenu 2">
            <a:extLst>
              <a:ext uri="{FF2B5EF4-FFF2-40B4-BE49-F238E27FC236}">
                <a16:creationId xmlns="" xmlns:a16="http://schemas.microsoft.com/office/drawing/2014/main" id="{47F1C4AF-96D7-4B48-933E-B41E1DDBD7BB}"/>
              </a:ext>
            </a:extLst>
          </p:cNvPr>
          <p:cNvSpPr>
            <a:spLocks noGrp="1"/>
          </p:cNvSpPr>
          <p:nvPr>
            <p:ph idx="1"/>
          </p:nvPr>
        </p:nvSpPr>
        <p:spPr/>
        <p:txBody>
          <a:bodyPr/>
          <a:lstStyle/>
          <a:p>
            <a:endParaRPr lang="en-CA" dirty="0"/>
          </a:p>
          <a:p>
            <a:r>
              <a:rPr lang="en-CA" dirty="0"/>
              <a:t>Common pitfalls</a:t>
            </a:r>
          </a:p>
          <a:p>
            <a:pPr lvl="1"/>
            <a:r>
              <a:rPr lang="en-CA" dirty="0"/>
              <a:t>Disbelief, confusion, shock, questioning/curiosity, anger/mixed loyalties, protective</a:t>
            </a:r>
          </a:p>
          <a:p>
            <a:r>
              <a:rPr lang="en-CA" dirty="0"/>
              <a:t>Helpful reactions</a:t>
            </a:r>
          </a:p>
          <a:p>
            <a:pPr lvl="1"/>
            <a:r>
              <a:rPr lang="en-CA" dirty="0"/>
              <a:t>Believe, listen, remove guilt, provide options, avoid being inquisitive, allow space for expressions of feelings </a:t>
            </a:r>
          </a:p>
          <a:p>
            <a:endParaRPr lang="fr-CA" dirty="0"/>
          </a:p>
        </p:txBody>
      </p:sp>
    </p:spTree>
    <p:extLst>
      <p:ext uri="{BB962C8B-B14F-4D97-AF65-F5344CB8AC3E}">
        <p14:creationId xmlns:p14="http://schemas.microsoft.com/office/powerpoint/2010/main" val="2805661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C04BC5C-C990-467A-81A2-F58B0E85BA24}"/>
              </a:ext>
            </a:extLst>
          </p:cNvPr>
          <p:cNvSpPr>
            <a:spLocks noGrp="1"/>
          </p:cNvSpPr>
          <p:nvPr>
            <p:ph type="title"/>
          </p:nvPr>
        </p:nvSpPr>
        <p:spPr/>
        <p:txBody>
          <a:bodyPr/>
          <a:lstStyle/>
          <a:p>
            <a:r>
              <a:rPr lang="fr-CA" dirty="0"/>
              <a:t>Support Services</a:t>
            </a:r>
          </a:p>
        </p:txBody>
      </p:sp>
      <p:sp>
        <p:nvSpPr>
          <p:cNvPr id="3" name="Espace réservé du contenu 2">
            <a:extLst>
              <a:ext uri="{FF2B5EF4-FFF2-40B4-BE49-F238E27FC236}">
                <a16:creationId xmlns="" xmlns:a16="http://schemas.microsoft.com/office/drawing/2014/main" id="{43F883F8-75CC-47AB-B62B-9D78E33463E1}"/>
              </a:ext>
            </a:extLst>
          </p:cNvPr>
          <p:cNvSpPr>
            <a:spLocks noGrp="1"/>
          </p:cNvSpPr>
          <p:nvPr>
            <p:ph idx="1"/>
          </p:nvPr>
        </p:nvSpPr>
        <p:spPr/>
        <p:txBody>
          <a:bodyPr/>
          <a:lstStyle/>
          <a:p>
            <a:r>
              <a:rPr lang="en-CA" dirty="0"/>
              <a:t>Services for CAF members</a:t>
            </a:r>
          </a:p>
          <a:p>
            <a:pPr lvl="1"/>
            <a:r>
              <a:rPr lang="en-CA" dirty="0"/>
              <a:t>Health care services</a:t>
            </a:r>
          </a:p>
          <a:p>
            <a:pPr lvl="1"/>
            <a:r>
              <a:rPr lang="en-CA" dirty="0"/>
              <a:t>Sexual Misconduct Response Centre (SMRC)</a:t>
            </a:r>
          </a:p>
          <a:p>
            <a:pPr lvl="1"/>
            <a:r>
              <a:rPr lang="en-CA" dirty="0"/>
              <a:t>CAF Member Assistance Program</a:t>
            </a:r>
          </a:p>
          <a:p>
            <a:pPr lvl="1"/>
            <a:r>
              <a:rPr lang="en-CA" dirty="0"/>
              <a:t>Military Family Resource Centre (MFRC)</a:t>
            </a:r>
          </a:p>
          <a:p>
            <a:pPr lvl="1"/>
            <a:r>
              <a:rPr lang="en-CA" dirty="0"/>
              <a:t>The Family Information Line (Morale and Welfare Services)</a:t>
            </a:r>
          </a:p>
          <a:p>
            <a:pPr lvl="1"/>
            <a:r>
              <a:rPr lang="en-CA" dirty="0"/>
              <a:t>CAF Chaplain Services</a:t>
            </a:r>
          </a:p>
          <a:p>
            <a:r>
              <a:rPr lang="en-CA" dirty="0"/>
              <a:t>Services for veterans</a:t>
            </a:r>
          </a:p>
          <a:p>
            <a:pPr lvl="1"/>
            <a:r>
              <a:rPr lang="en-CA" dirty="0"/>
              <a:t>VAC Assistance Service</a:t>
            </a:r>
          </a:p>
          <a:p>
            <a:r>
              <a:rPr lang="en-CA" dirty="0"/>
              <a:t>Services for civilians</a:t>
            </a:r>
          </a:p>
          <a:p>
            <a:pPr lvl="1"/>
            <a:r>
              <a:rPr lang="en-CA" dirty="0"/>
              <a:t>Health Care Services</a:t>
            </a:r>
          </a:p>
          <a:p>
            <a:pPr lvl="1"/>
            <a:r>
              <a:rPr lang="en-CA" dirty="0"/>
              <a:t>Employee Assistance Program</a:t>
            </a:r>
          </a:p>
          <a:p>
            <a:pPr lvl="1"/>
            <a:r>
              <a:rPr lang="en-CA" dirty="0"/>
              <a:t>Community Resources</a:t>
            </a:r>
          </a:p>
        </p:txBody>
      </p:sp>
    </p:spTree>
    <p:extLst>
      <p:ext uri="{BB962C8B-B14F-4D97-AF65-F5344CB8AC3E}">
        <p14:creationId xmlns:p14="http://schemas.microsoft.com/office/powerpoint/2010/main" val="300503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845C13-88C8-4E30-93BF-2E257FFC9420}"/>
              </a:ext>
            </a:extLst>
          </p:cNvPr>
          <p:cNvSpPr>
            <a:spLocks noGrp="1"/>
          </p:cNvSpPr>
          <p:nvPr>
            <p:ph type="title"/>
          </p:nvPr>
        </p:nvSpPr>
        <p:spPr/>
        <p:txBody>
          <a:bodyPr/>
          <a:lstStyle/>
          <a:p>
            <a:r>
              <a:rPr lang="fr-CA" dirty="0"/>
              <a:t>Contact Information</a:t>
            </a:r>
          </a:p>
        </p:txBody>
      </p:sp>
      <p:sp>
        <p:nvSpPr>
          <p:cNvPr id="3" name="Espace réservé du contenu 2">
            <a:extLst>
              <a:ext uri="{FF2B5EF4-FFF2-40B4-BE49-F238E27FC236}">
                <a16:creationId xmlns="" xmlns:a16="http://schemas.microsoft.com/office/drawing/2014/main" id="{C3FA9F2E-A50D-4260-BED3-00BD936A0DD7}"/>
              </a:ext>
            </a:extLst>
          </p:cNvPr>
          <p:cNvSpPr>
            <a:spLocks noGrp="1"/>
          </p:cNvSpPr>
          <p:nvPr>
            <p:ph idx="1"/>
          </p:nvPr>
        </p:nvSpPr>
        <p:spPr/>
        <p:txBody>
          <a:bodyPr/>
          <a:lstStyle/>
          <a:p>
            <a:pPr marL="0" indent="0">
              <a:spcBef>
                <a:spcPts val="0"/>
              </a:spcBef>
              <a:buNone/>
            </a:pPr>
            <a:r>
              <a:rPr lang="fr-CA" b="1" dirty="0" err="1"/>
              <a:t>Sexual</a:t>
            </a:r>
            <a:r>
              <a:rPr lang="fr-CA" b="1" dirty="0"/>
              <a:t> </a:t>
            </a:r>
            <a:r>
              <a:rPr lang="fr-CA" b="1" dirty="0" err="1"/>
              <a:t>Misconduct</a:t>
            </a:r>
            <a:r>
              <a:rPr lang="fr-CA" b="1" dirty="0"/>
              <a:t> </a:t>
            </a:r>
            <a:r>
              <a:rPr lang="fr-CA" b="1" dirty="0" err="1"/>
              <a:t>Response</a:t>
            </a:r>
            <a:r>
              <a:rPr lang="fr-CA" b="1" dirty="0"/>
              <a:t> Centre (SMRC) </a:t>
            </a:r>
            <a:r>
              <a:rPr lang="fr-CA" dirty="0"/>
              <a:t>- </a:t>
            </a:r>
            <a:r>
              <a:rPr lang="fr-CA" dirty="0" err="1"/>
              <a:t>Hours</a:t>
            </a:r>
            <a:r>
              <a:rPr lang="fr-CA" dirty="0"/>
              <a:t>: 24/7/365</a:t>
            </a:r>
          </a:p>
          <a:p>
            <a:pPr>
              <a:spcBef>
                <a:spcPts val="0"/>
              </a:spcBef>
            </a:pPr>
            <a:r>
              <a:rPr lang="fr-CA" dirty="0"/>
              <a:t>1-844-750-1648 (North America), 613-996-3900 (</a:t>
            </a:r>
            <a:r>
              <a:rPr lang="fr-CA" dirty="0" err="1"/>
              <a:t>collect</a:t>
            </a:r>
            <a:r>
              <a:rPr lang="fr-CA" dirty="0"/>
              <a:t> calls)                </a:t>
            </a:r>
          </a:p>
          <a:p>
            <a:pPr>
              <a:spcBef>
                <a:spcPts val="0"/>
              </a:spcBef>
            </a:pPr>
            <a:r>
              <a:rPr lang="fr-CA" dirty="0"/>
              <a:t>DND.SMRC-CIIS.MDN@forces.gc.ca</a:t>
            </a:r>
          </a:p>
          <a:p>
            <a:pPr>
              <a:spcBef>
                <a:spcPts val="0"/>
              </a:spcBef>
            </a:pPr>
            <a:r>
              <a:rPr lang="fr-CA" dirty="0"/>
              <a:t>Canada.ca/</a:t>
            </a:r>
            <a:r>
              <a:rPr lang="fr-CA" dirty="0" err="1"/>
              <a:t>defence</a:t>
            </a:r>
            <a:r>
              <a:rPr lang="fr-CA" dirty="0"/>
              <a:t>-</a:t>
            </a:r>
            <a:r>
              <a:rPr lang="fr-CA" dirty="0" err="1"/>
              <a:t>sexual</a:t>
            </a:r>
            <a:r>
              <a:rPr lang="fr-CA" dirty="0"/>
              <a:t>-</a:t>
            </a:r>
            <a:r>
              <a:rPr lang="fr-CA" dirty="0" err="1"/>
              <a:t>misconduct</a:t>
            </a:r>
            <a:r>
              <a:rPr lang="fr-CA" dirty="0"/>
              <a:t>-</a:t>
            </a:r>
            <a:r>
              <a:rPr lang="fr-CA" dirty="0" err="1"/>
              <a:t>response</a:t>
            </a:r>
            <a:r>
              <a:rPr lang="fr-CA" dirty="0"/>
              <a:t>-centre</a:t>
            </a:r>
          </a:p>
          <a:p>
            <a:pPr marL="0" indent="0">
              <a:spcBef>
                <a:spcPts val="0"/>
              </a:spcBef>
              <a:buNone/>
            </a:pPr>
            <a:r>
              <a:rPr lang="fr-CA" b="1" dirty="0" err="1"/>
              <a:t>Directorate</a:t>
            </a:r>
            <a:r>
              <a:rPr lang="fr-CA" b="1" dirty="0"/>
              <a:t> Professional </a:t>
            </a:r>
            <a:r>
              <a:rPr lang="fr-CA" b="1" dirty="0" err="1"/>
              <a:t>Military</a:t>
            </a:r>
            <a:r>
              <a:rPr lang="fr-CA" b="1" dirty="0"/>
              <a:t> </a:t>
            </a:r>
            <a:r>
              <a:rPr lang="fr-CA" b="1" dirty="0" err="1"/>
              <a:t>Conduct</a:t>
            </a:r>
            <a:r>
              <a:rPr lang="fr-CA" b="1" dirty="0"/>
              <a:t> - </a:t>
            </a:r>
            <a:r>
              <a:rPr lang="fr-CA" b="1" dirty="0" err="1"/>
              <a:t>Operation</a:t>
            </a:r>
            <a:r>
              <a:rPr lang="fr-CA" b="1" dirty="0"/>
              <a:t> HONOUR (DPMC-</a:t>
            </a:r>
            <a:r>
              <a:rPr lang="fr-CA" b="1" dirty="0" err="1"/>
              <a:t>OpH</a:t>
            </a:r>
            <a:r>
              <a:rPr lang="fr-CA" b="1" dirty="0"/>
              <a:t>)</a:t>
            </a:r>
          </a:p>
          <a:p>
            <a:pPr>
              <a:spcBef>
                <a:spcPts val="0"/>
              </a:spcBef>
            </a:pPr>
            <a:r>
              <a:rPr lang="fr-CA" dirty="0"/>
              <a:t>613-996-3096</a:t>
            </a:r>
          </a:p>
          <a:p>
            <a:pPr>
              <a:spcBef>
                <a:spcPts val="0"/>
              </a:spcBef>
            </a:pPr>
            <a:r>
              <a:rPr lang="fr-CA" dirty="0"/>
              <a:t>++DPMC-</a:t>
            </a:r>
            <a:r>
              <a:rPr lang="fr-CA" dirty="0" err="1"/>
              <a:t>OpH</a:t>
            </a:r>
            <a:r>
              <a:rPr lang="fr-CA" dirty="0"/>
              <a:t> - </a:t>
            </a:r>
            <a:r>
              <a:rPr lang="fr-CA" dirty="0" err="1"/>
              <a:t>DCMP-OpH@VCDS@Ottawa-Hull</a:t>
            </a:r>
            <a:endParaRPr lang="fr-CA" dirty="0"/>
          </a:p>
          <a:p>
            <a:pPr marL="0" indent="0">
              <a:spcBef>
                <a:spcPts val="0"/>
              </a:spcBef>
              <a:buNone/>
            </a:pPr>
            <a:r>
              <a:rPr lang="fr-CA" b="1" dirty="0"/>
              <a:t>Integrated </a:t>
            </a:r>
            <a:r>
              <a:rPr lang="fr-CA" b="1" dirty="0" err="1"/>
              <a:t>Conflict</a:t>
            </a:r>
            <a:r>
              <a:rPr lang="fr-CA" b="1" dirty="0"/>
              <a:t> and Complaint Management (ICCM) </a:t>
            </a:r>
            <a:r>
              <a:rPr lang="fr-CA" dirty="0"/>
              <a:t>(Contact one of 16 </a:t>
            </a:r>
            <a:r>
              <a:rPr lang="fr-CA" dirty="0" err="1"/>
              <a:t>Conflict</a:t>
            </a:r>
            <a:r>
              <a:rPr lang="fr-CA" dirty="0"/>
              <a:t> and Complaint Management Services </a:t>
            </a:r>
            <a:r>
              <a:rPr lang="fr-CA" dirty="0" err="1"/>
              <a:t>across</a:t>
            </a:r>
            <a:r>
              <a:rPr lang="fr-CA" dirty="0"/>
              <a:t> Canada or):</a:t>
            </a:r>
          </a:p>
          <a:p>
            <a:pPr>
              <a:spcBef>
                <a:spcPts val="0"/>
              </a:spcBef>
            </a:pPr>
            <a:r>
              <a:rPr lang="fr-CA" dirty="0" err="1"/>
              <a:t>Toll</a:t>
            </a:r>
            <a:r>
              <a:rPr lang="fr-CA" dirty="0"/>
              <a:t> Free: 1-866-GRIEVOR (1-866-474-3867)</a:t>
            </a:r>
          </a:p>
          <a:p>
            <a:pPr>
              <a:spcBef>
                <a:spcPts val="0"/>
              </a:spcBef>
            </a:pPr>
            <a:r>
              <a:rPr lang="fr-CA" dirty="0"/>
              <a:t>++CF </a:t>
            </a:r>
            <a:r>
              <a:rPr lang="fr-CA" dirty="0" err="1"/>
              <a:t>Grievance</a:t>
            </a:r>
            <a:r>
              <a:rPr lang="fr-CA" dirty="0"/>
              <a:t> </a:t>
            </a:r>
            <a:r>
              <a:rPr lang="fr-CA" dirty="0" err="1"/>
              <a:t>Inquiries</a:t>
            </a:r>
            <a:r>
              <a:rPr lang="fr-CA" dirty="0"/>
              <a:t>-Demandes de requête des griefs FC@VCDS </a:t>
            </a:r>
            <a:r>
              <a:rPr lang="fr-CA" dirty="0" err="1"/>
              <a:t>DCFGA@Ottawa-Hull</a:t>
            </a:r>
            <a:endParaRPr lang="fr-CA" dirty="0"/>
          </a:p>
          <a:p>
            <a:pPr marL="0" indent="0">
              <a:spcBef>
                <a:spcPts val="0"/>
              </a:spcBef>
              <a:buNone/>
            </a:pPr>
            <a:r>
              <a:rPr lang="fr-CA" b="1" dirty="0"/>
              <a:t>DMCA</a:t>
            </a:r>
          </a:p>
          <a:p>
            <a:pPr>
              <a:spcBef>
                <a:spcPts val="0"/>
              </a:spcBef>
            </a:pPr>
            <a:r>
              <a:rPr lang="fr-CA" dirty="0"/>
              <a:t>613-901-8292</a:t>
            </a:r>
          </a:p>
          <a:p>
            <a:pPr>
              <a:spcBef>
                <a:spcPts val="0"/>
              </a:spcBef>
            </a:pPr>
            <a:r>
              <a:rPr lang="fr-CA" dirty="0"/>
              <a:t>++DMCA 2-2 DACM@CMP </a:t>
            </a:r>
            <a:r>
              <a:rPr lang="fr-CA" dirty="0" err="1"/>
              <a:t>DMCA@Ottawa-Hull</a:t>
            </a:r>
            <a:endParaRPr lang="fr-CA" dirty="0"/>
          </a:p>
          <a:p>
            <a:pPr>
              <a:spcBef>
                <a:spcPts val="0"/>
              </a:spcBef>
            </a:pPr>
            <a:endParaRPr lang="fr-CA" dirty="0"/>
          </a:p>
          <a:p>
            <a:pPr marL="0" indent="0">
              <a:spcBef>
                <a:spcPts val="0"/>
              </a:spcBef>
              <a:buNone/>
            </a:pPr>
            <a:r>
              <a:rPr lang="fr-CA" dirty="0"/>
              <a:t>And… </a:t>
            </a:r>
            <a:r>
              <a:rPr lang="fr-CA" dirty="0" err="1"/>
              <a:t>Your</a:t>
            </a:r>
            <a:r>
              <a:rPr lang="fr-CA" dirty="0"/>
              <a:t> Unit Legal Advisor</a:t>
            </a:r>
          </a:p>
          <a:p>
            <a:pPr>
              <a:spcBef>
                <a:spcPts val="0"/>
              </a:spcBef>
            </a:pPr>
            <a:endParaRPr lang="fr-CA" dirty="0"/>
          </a:p>
        </p:txBody>
      </p:sp>
    </p:spTree>
    <p:extLst>
      <p:ext uri="{BB962C8B-B14F-4D97-AF65-F5344CB8AC3E}">
        <p14:creationId xmlns:p14="http://schemas.microsoft.com/office/powerpoint/2010/main" val="354929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1" y="1587733"/>
            <a:ext cx="7736162" cy="3524042"/>
          </a:xfrm>
          <a:prstGeom prst="rect">
            <a:avLst/>
          </a:prstGeom>
          <a:noFill/>
        </p:spPr>
        <p:txBody>
          <a:bodyPr wrap="square" rtlCol="0">
            <a:spAutoFit/>
          </a:bodyPr>
          <a:lstStyle/>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Design is intuitive to use, which is critical to a victim in crisis</a:t>
            </a:r>
          </a:p>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Bilingual app (toggle between English and French)</a:t>
            </a:r>
          </a:p>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Provides tailored solutions depending on a user’s needs</a:t>
            </a:r>
          </a:p>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Content is based on latest research and consultations with experts and affected persons</a:t>
            </a:r>
          </a:p>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Provides considerable depth on a broad range of topics in one place</a:t>
            </a:r>
          </a:p>
          <a:p>
            <a:pPr marL="285750" indent="-273600">
              <a:spcAft>
                <a:spcPts val="600"/>
              </a:spcAft>
              <a:buFont typeface="Arial" panose="020B0604020202020204" pitchFamily="34" charset="0"/>
              <a:buChar char="•"/>
            </a:pPr>
            <a:r>
              <a:rPr lang="en-CA" sz="2200" dirty="0">
                <a:solidFill>
                  <a:srgbClr val="02494E"/>
                </a:solidFill>
                <a:latin typeface="Arial" panose="020B0604020202020204" pitchFamily="34" charset="0"/>
                <a:cs typeface="Arial" panose="020B0604020202020204" pitchFamily="34" charset="0"/>
              </a:rPr>
              <a:t>Geo-referenced support resources</a:t>
            </a:r>
          </a:p>
        </p:txBody>
      </p:sp>
      <p:sp>
        <p:nvSpPr>
          <p:cNvPr id="5" name="Rectangle 4"/>
          <p:cNvSpPr/>
          <p:nvPr/>
        </p:nvSpPr>
        <p:spPr>
          <a:xfrm>
            <a:off x="4521133" y="5991111"/>
            <a:ext cx="6313898" cy="707886"/>
          </a:xfrm>
          <a:prstGeom prst="rect">
            <a:avLst/>
          </a:prstGeom>
        </p:spPr>
        <p:txBody>
          <a:bodyPr wrap="square">
            <a:spAutoFit/>
          </a:bodyPr>
          <a:lstStyle/>
          <a:p>
            <a:pPr algn="ctr"/>
            <a:r>
              <a:rPr lang="en-CA" sz="2000" dirty="0">
                <a:solidFill>
                  <a:srgbClr val="02494E"/>
                </a:solidFill>
                <a:latin typeface="Arial" panose="020B0604020202020204" pitchFamily="34" charset="0"/>
                <a:cs typeface="Arial" panose="020B0604020202020204" pitchFamily="34" charset="0"/>
              </a:rPr>
              <a:t>For more information on Operation HONOUR see </a:t>
            </a:r>
            <a:r>
              <a:rPr lang="en-CA" sz="2000" u="sng" dirty="0">
                <a:solidFill>
                  <a:srgbClr val="02494E"/>
                </a:solidFill>
                <a:latin typeface="Arial" panose="020B0604020202020204" pitchFamily="34" charset="0"/>
                <a:cs typeface="Arial" panose="020B0604020202020204" pitchFamily="34" charset="0"/>
              </a:rPr>
              <a:t>canada.ca/</a:t>
            </a:r>
            <a:r>
              <a:rPr lang="en-CA" sz="2000" u="sng" dirty="0" err="1">
                <a:solidFill>
                  <a:srgbClr val="02494E"/>
                </a:solidFill>
                <a:latin typeface="Arial" panose="020B0604020202020204" pitchFamily="34" charset="0"/>
                <a:cs typeface="Arial" panose="020B0604020202020204" pitchFamily="34" charset="0"/>
              </a:rPr>
              <a:t>caf</a:t>
            </a:r>
            <a:r>
              <a:rPr lang="en-CA" sz="2000" u="sng" dirty="0">
                <a:solidFill>
                  <a:srgbClr val="02494E"/>
                </a:solidFill>
                <a:latin typeface="Arial" panose="020B0604020202020204" pitchFamily="34" charset="0"/>
                <a:cs typeface="Arial" panose="020B0604020202020204" pitchFamily="34" charset="0"/>
              </a:rPr>
              <a:t>-operation-honour</a:t>
            </a:r>
          </a:p>
        </p:txBody>
      </p:sp>
      <p:sp>
        <p:nvSpPr>
          <p:cNvPr id="6" name="TextBox 5"/>
          <p:cNvSpPr txBox="1"/>
          <p:nvPr/>
        </p:nvSpPr>
        <p:spPr>
          <a:xfrm>
            <a:off x="3645878" y="895682"/>
            <a:ext cx="6641122" cy="584775"/>
          </a:xfrm>
          <a:prstGeom prst="rect">
            <a:avLst/>
          </a:prstGeom>
          <a:noFill/>
        </p:spPr>
        <p:txBody>
          <a:bodyPr wrap="square" rtlCol="0">
            <a:spAutoFit/>
          </a:bodyPr>
          <a:lstStyle/>
          <a:p>
            <a:r>
              <a:rPr lang="en-CA" sz="3200" b="1" dirty="0">
                <a:solidFill>
                  <a:srgbClr val="1F497D"/>
                </a:solidFill>
                <a:latin typeface="Arial" panose="020B0604020202020204" pitchFamily="34" charset="0"/>
                <a:cs typeface="Arial" panose="020B0604020202020204" pitchFamily="34" charset="0"/>
              </a:rPr>
              <a:t>Respect in the CAF – Mobile App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 y="691117"/>
            <a:ext cx="3350409" cy="6166884"/>
          </a:xfrm>
          <a:prstGeom prst="rect">
            <a:avLst/>
          </a:prstGeom>
        </p:spPr>
      </p:pic>
    </p:spTree>
    <p:extLst>
      <p:ext uri="{BB962C8B-B14F-4D97-AF65-F5344CB8AC3E}">
        <p14:creationId xmlns:p14="http://schemas.microsoft.com/office/powerpoint/2010/main" val="376372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283616-2A30-4C83-B00F-4D96597D564B}"/>
              </a:ext>
            </a:extLst>
          </p:cNvPr>
          <p:cNvSpPr>
            <a:spLocks noGrp="1"/>
          </p:cNvSpPr>
          <p:nvPr>
            <p:ph type="title"/>
          </p:nvPr>
        </p:nvSpPr>
        <p:spPr/>
        <p:txBody>
          <a:bodyPr/>
          <a:lstStyle/>
          <a:p>
            <a:r>
              <a:rPr lang="fr-CA" dirty="0"/>
              <a:t>Questions?</a:t>
            </a:r>
          </a:p>
        </p:txBody>
      </p:sp>
      <p:sp>
        <p:nvSpPr>
          <p:cNvPr id="3" name="Espace réservé du contenu 2">
            <a:extLst>
              <a:ext uri="{FF2B5EF4-FFF2-40B4-BE49-F238E27FC236}">
                <a16:creationId xmlns="" xmlns:a16="http://schemas.microsoft.com/office/drawing/2014/main" id="{47706C9B-42AD-4847-BC9F-FD7005B1453D}"/>
              </a:ext>
            </a:extLst>
          </p:cNvPr>
          <p:cNvSpPr>
            <a:spLocks noGrp="1"/>
          </p:cNvSpPr>
          <p:nvPr>
            <p:ph idx="1"/>
          </p:nvPr>
        </p:nvSpPr>
        <p:spPr/>
        <p:txBody>
          <a:bodyPr/>
          <a:lstStyle/>
          <a:p>
            <a:r>
              <a:rPr lang="fr-CA" u="sng" dirty="0"/>
              <a:t>++DPMC-</a:t>
            </a:r>
            <a:r>
              <a:rPr lang="fr-CA" u="sng" dirty="0" err="1"/>
              <a:t>OpH</a:t>
            </a:r>
            <a:r>
              <a:rPr lang="fr-CA" u="sng" dirty="0"/>
              <a:t> – </a:t>
            </a:r>
            <a:r>
              <a:rPr lang="fr-CA" u="sng" dirty="0" err="1"/>
              <a:t>DCMP-OpH@VCDS@Ottawa-Hull</a:t>
            </a:r>
            <a:endParaRPr lang="fr-CA" u="sng" dirty="0"/>
          </a:p>
        </p:txBody>
      </p:sp>
    </p:spTree>
    <p:extLst>
      <p:ext uri="{BB962C8B-B14F-4D97-AF65-F5344CB8AC3E}">
        <p14:creationId xmlns:p14="http://schemas.microsoft.com/office/powerpoint/2010/main" val="251168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FDFB5C8-5989-4B8A-8ABA-55E7283A3E09}"/>
              </a:ext>
            </a:extLst>
          </p:cNvPr>
          <p:cNvSpPr>
            <a:spLocks noGrp="1"/>
          </p:cNvSpPr>
          <p:nvPr>
            <p:ph type="title"/>
          </p:nvPr>
        </p:nvSpPr>
        <p:spPr>
          <a:xfrm>
            <a:off x="1897166" y="888766"/>
            <a:ext cx="8417607" cy="786214"/>
          </a:xfrm>
        </p:spPr>
        <p:txBody>
          <a:bodyPr/>
          <a:lstStyle/>
          <a:p>
            <a:r>
              <a:rPr lang="en-CA" altLang="en-US" dirty="0"/>
              <a:t>Background</a:t>
            </a:r>
            <a:endParaRPr lang="fr-CA" dirty="0"/>
          </a:p>
        </p:txBody>
      </p:sp>
      <p:sp>
        <p:nvSpPr>
          <p:cNvPr id="3" name="Espace réservé du contenu 2">
            <a:extLst>
              <a:ext uri="{FF2B5EF4-FFF2-40B4-BE49-F238E27FC236}">
                <a16:creationId xmlns="" xmlns:a16="http://schemas.microsoft.com/office/drawing/2014/main" id="{D49EB20B-0EC3-454A-9586-345FFA2B3E23}"/>
              </a:ext>
            </a:extLst>
          </p:cNvPr>
          <p:cNvSpPr>
            <a:spLocks noGrp="1"/>
          </p:cNvSpPr>
          <p:nvPr>
            <p:ph idx="1"/>
          </p:nvPr>
        </p:nvSpPr>
        <p:spPr/>
        <p:txBody>
          <a:bodyPr/>
          <a:lstStyle/>
          <a:p>
            <a:r>
              <a:rPr lang="en-CA" b="1" dirty="0"/>
              <a:t>1998</a:t>
            </a:r>
            <a:r>
              <a:rPr lang="en-CA" dirty="0"/>
              <a:t> </a:t>
            </a:r>
            <a:r>
              <a:rPr lang="en-CA" altLang="en-US" sz="1800" dirty="0">
                <a:solidFill>
                  <a:srgbClr val="02494E"/>
                </a:solidFill>
              </a:rPr>
              <a:t>–</a:t>
            </a:r>
            <a:r>
              <a:rPr lang="en-CA" dirty="0"/>
              <a:t> National media coverage on sexual harassment and assault within the CAF - Ombudsman office opens to review and investigate</a:t>
            </a:r>
          </a:p>
          <a:p>
            <a:r>
              <a:rPr lang="en-CA" b="1" dirty="0"/>
              <a:t>Apr 2014 </a:t>
            </a:r>
            <a:r>
              <a:rPr lang="en-CA" altLang="en-US" sz="1800" dirty="0">
                <a:solidFill>
                  <a:srgbClr val="02494E"/>
                </a:solidFill>
              </a:rPr>
              <a:t>–</a:t>
            </a:r>
            <a:r>
              <a:rPr lang="en-CA" dirty="0"/>
              <a:t> Media allegations, victim testimonials - CDS responds by requesting former Justice of Supreme Court Madame Marie Deschamps to conduct an Independent External Review on Sexual Misconduct and Sexual Harassment in the CAF (Jun 2014 - Mar 2015)</a:t>
            </a:r>
          </a:p>
          <a:p>
            <a:r>
              <a:rPr lang="en-CA" b="1" dirty="0"/>
              <a:t>26 Feb 2015 </a:t>
            </a:r>
            <a:r>
              <a:rPr lang="en-CA" altLang="en-US" sz="1800" dirty="0">
                <a:solidFill>
                  <a:srgbClr val="02494E"/>
                </a:solidFill>
              </a:rPr>
              <a:t>–</a:t>
            </a:r>
            <a:r>
              <a:rPr lang="en-CA" dirty="0"/>
              <a:t> The CAF Strategic Response Team on Sexual Misconduct (CSRT-SM) established to develop CAF-wide strategy and action plan </a:t>
            </a:r>
          </a:p>
          <a:p>
            <a:r>
              <a:rPr lang="en-CA" b="1" dirty="0"/>
              <a:t>20 Aug 2015 </a:t>
            </a:r>
            <a:r>
              <a:rPr lang="en-CA" altLang="en-US" sz="1800" dirty="0">
                <a:solidFill>
                  <a:srgbClr val="02494E"/>
                </a:solidFill>
              </a:rPr>
              <a:t>–</a:t>
            </a:r>
            <a:r>
              <a:rPr lang="en-CA" dirty="0"/>
              <a:t> CDS gathers Senior Leadership and issues orders specific to Operation HONOUR</a:t>
            </a:r>
          </a:p>
          <a:p>
            <a:r>
              <a:rPr lang="en-CA" b="1" dirty="0"/>
              <a:t>1 Sep 2015 </a:t>
            </a:r>
            <a:r>
              <a:rPr lang="en-CA" altLang="en-US" sz="1800" dirty="0">
                <a:solidFill>
                  <a:srgbClr val="02494E"/>
                </a:solidFill>
              </a:rPr>
              <a:t>–</a:t>
            </a:r>
            <a:r>
              <a:rPr lang="en-CA" dirty="0"/>
              <a:t> Sexual Misconduct Response Centre (SMRC) stood up, starts receiving calls and emails from CAF members two weeks later; </a:t>
            </a:r>
          </a:p>
          <a:p>
            <a:r>
              <a:rPr lang="en-CA" b="1" dirty="0"/>
              <a:t>24 Jul 2017 </a:t>
            </a:r>
            <a:r>
              <a:rPr lang="en-CA" altLang="en-US" sz="1800" dirty="0">
                <a:solidFill>
                  <a:srgbClr val="02494E"/>
                </a:solidFill>
              </a:rPr>
              <a:t>–</a:t>
            </a:r>
            <a:r>
              <a:rPr lang="en-CA" dirty="0"/>
              <a:t> SMRC service expanded to 24/7</a:t>
            </a:r>
          </a:p>
          <a:p>
            <a:r>
              <a:rPr lang="en-CA" b="1" dirty="0"/>
              <a:t>July 2019 </a:t>
            </a:r>
            <a:r>
              <a:rPr lang="en-CA" altLang="en-US" sz="1800" dirty="0">
                <a:solidFill>
                  <a:srgbClr val="02494E"/>
                </a:solidFill>
              </a:rPr>
              <a:t>–</a:t>
            </a:r>
            <a:r>
              <a:rPr lang="en-CA" dirty="0"/>
              <a:t> CSRT-SM is renamed the Directorate Professional Military Conduct - Operation HONOUR (DPMC-</a:t>
            </a:r>
            <a:r>
              <a:rPr lang="en-CA" dirty="0" err="1"/>
              <a:t>OpH</a:t>
            </a:r>
            <a:r>
              <a:rPr lang="en-CA" dirty="0"/>
              <a:t>), as it continues to fully integrate and institutionalize itself into the CAF</a:t>
            </a:r>
          </a:p>
          <a:p>
            <a:r>
              <a:rPr lang="en-CA" b="1" dirty="0"/>
              <a:t>28 Oct 2020 </a:t>
            </a:r>
            <a:r>
              <a:rPr lang="en-CA" altLang="en-US" sz="1800" dirty="0">
                <a:solidFill>
                  <a:srgbClr val="02494E"/>
                </a:solidFill>
              </a:rPr>
              <a:t>–</a:t>
            </a:r>
            <a:r>
              <a:rPr lang="en-CA" dirty="0"/>
              <a:t> The Path to Dignity and Respect: Sexual Misconduct Response Strategy released</a:t>
            </a:r>
          </a:p>
          <a:p>
            <a:r>
              <a:rPr lang="en-CA" b="1" dirty="0"/>
              <a:t>18 Nov 2020 –</a:t>
            </a:r>
            <a:r>
              <a:rPr lang="en-CA" dirty="0"/>
              <a:t> DAOD 9005-1,  Sexual Misconduct Response</a:t>
            </a:r>
            <a:endParaRPr lang="fr-CA" dirty="0"/>
          </a:p>
        </p:txBody>
      </p:sp>
    </p:spTree>
    <p:extLst>
      <p:ext uri="{BB962C8B-B14F-4D97-AF65-F5344CB8AC3E}">
        <p14:creationId xmlns:p14="http://schemas.microsoft.com/office/powerpoint/2010/main" val="186014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p:txBody>
          <a:bodyPr>
            <a:normAutofit/>
          </a:bodyPr>
          <a:lstStyle/>
          <a:p>
            <a:r>
              <a:rPr lang="en-CA" dirty="0"/>
              <a:t>This is Operation HONOUR</a:t>
            </a:r>
          </a:p>
        </p:txBody>
      </p:sp>
      <p:grpSp>
        <p:nvGrpSpPr>
          <p:cNvPr id="34" name="Group 33"/>
          <p:cNvGrpSpPr/>
          <p:nvPr/>
        </p:nvGrpSpPr>
        <p:grpSpPr>
          <a:xfrm>
            <a:off x="4441195" y="1418089"/>
            <a:ext cx="3843997" cy="4071195"/>
            <a:chOff x="2959586" y="2135401"/>
            <a:chExt cx="3843997" cy="4071195"/>
          </a:xfrm>
        </p:grpSpPr>
        <p:sp>
          <p:nvSpPr>
            <p:cNvPr id="35" name="Freeform 34"/>
            <p:cNvSpPr/>
            <p:nvPr/>
          </p:nvSpPr>
          <p:spPr>
            <a:xfrm>
              <a:off x="4389120" y="3931920"/>
              <a:ext cx="2011680" cy="2011680"/>
            </a:xfrm>
            <a:custGeom>
              <a:avLst/>
              <a:gdLst>
                <a:gd name="connsiteX0" fmla="*/ 1427899 w 2011680"/>
                <a:gd name="connsiteY0" fmla="*/ 320739 h 2011680"/>
                <a:gd name="connsiteX1" fmla="*/ 1584376 w 2011680"/>
                <a:gd name="connsiteY1" fmla="*/ 189433 h 2011680"/>
                <a:gd name="connsiteX2" fmla="*/ 1709383 w 2011680"/>
                <a:gd name="connsiteY2" fmla="*/ 294326 h 2011680"/>
                <a:gd name="connsiteX3" fmla="*/ 1607243 w 2011680"/>
                <a:gd name="connsiteY3" fmla="*/ 471226 h 2011680"/>
                <a:gd name="connsiteX4" fmla="*/ 1769531 w 2011680"/>
                <a:gd name="connsiteY4" fmla="*/ 752316 h 2011680"/>
                <a:gd name="connsiteX5" fmla="*/ 1973801 w 2011680"/>
                <a:gd name="connsiteY5" fmla="*/ 752311 h 2011680"/>
                <a:gd name="connsiteX6" fmla="*/ 2002137 w 2011680"/>
                <a:gd name="connsiteY6" fmla="*/ 913017 h 2011680"/>
                <a:gd name="connsiteX7" fmla="*/ 1810184 w 2011680"/>
                <a:gd name="connsiteY7" fmla="*/ 982877 h 2011680"/>
                <a:gd name="connsiteX8" fmla="*/ 1753822 w 2011680"/>
                <a:gd name="connsiteY8" fmla="*/ 1302521 h 2011680"/>
                <a:gd name="connsiteX9" fmla="*/ 1910306 w 2011680"/>
                <a:gd name="connsiteY9" fmla="*/ 1433819 h 2011680"/>
                <a:gd name="connsiteX10" fmla="*/ 1828714 w 2011680"/>
                <a:gd name="connsiteY10" fmla="*/ 1575141 h 2011680"/>
                <a:gd name="connsiteX11" fmla="*/ 1636764 w 2011680"/>
                <a:gd name="connsiteY11" fmla="*/ 1505272 h 2011680"/>
                <a:gd name="connsiteX12" fmla="*/ 1388125 w 2011680"/>
                <a:gd name="connsiteY12" fmla="*/ 1713905 h 2011680"/>
                <a:gd name="connsiteX13" fmla="*/ 1423602 w 2011680"/>
                <a:gd name="connsiteY13" fmla="*/ 1915070 h 2011680"/>
                <a:gd name="connsiteX14" fmla="*/ 1270258 w 2011680"/>
                <a:gd name="connsiteY14" fmla="*/ 1970883 h 2011680"/>
                <a:gd name="connsiteX15" fmla="*/ 1168128 w 2011680"/>
                <a:gd name="connsiteY15" fmla="*/ 1793977 h 2011680"/>
                <a:gd name="connsiteX16" fmla="*/ 843553 w 2011680"/>
                <a:gd name="connsiteY16" fmla="*/ 1793977 h 2011680"/>
                <a:gd name="connsiteX17" fmla="*/ 741422 w 2011680"/>
                <a:gd name="connsiteY17" fmla="*/ 1970883 h 2011680"/>
                <a:gd name="connsiteX18" fmla="*/ 588078 w 2011680"/>
                <a:gd name="connsiteY18" fmla="*/ 1915070 h 2011680"/>
                <a:gd name="connsiteX19" fmla="*/ 623555 w 2011680"/>
                <a:gd name="connsiteY19" fmla="*/ 1713904 h 2011680"/>
                <a:gd name="connsiteX20" fmla="*/ 374916 w 2011680"/>
                <a:gd name="connsiteY20" fmla="*/ 1505271 h 2011680"/>
                <a:gd name="connsiteX21" fmla="*/ 182966 w 2011680"/>
                <a:gd name="connsiteY21" fmla="*/ 1575141 h 2011680"/>
                <a:gd name="connsiteX22" fmla="*/ 101374 w 2011680"/>
                <a:gd name="connsiteY22" fmla="*/ 1433819 h 2011680"/>
                <a:gd name="connsiteX23" fmla="*/ 257858 w 2011680"/>
                <a:gd name="connsiteY23" fmla="*/ 1302521 h 2011680"/>
                <a:gd name="connsiteX24" fmla="*/ 201496 w 2011680"/>
                <a:gd name="connsiteY24" fmla="*/ 982877 h 2011680"/>
                <a:gd name="connsiteX25" fmla="*/ 9543 w 2011680"/>
                <a:gd name="connsiteY25" fmla="*/ 913017 h 2011680"/>
                <a:gd name="connsiteX26" fmla="*/ 37879 w 2011680"/>
                <a:gd name="connsiteY26" fmla="*/ 752311 h 2011680"/>
                <a:gd name="connsiteX27" fmla="*/ 242150 w 2011680"/>
                <a:gd name="connsiteY27" fmla="*/ 752317 h 2011680"/>
                <a:gd name="connsiteX28" fmla="*/ 404437 w 2011680"/>
                <a:gd name="connsiteY28" fmla="*/ 471227 h 2011680"/>
                <a:gd name="connsiteX29" fmla="*/ 302297 w 2011680"/>
                <a:gd name="connsiteY29" fmla="*/ 294326 h 2011680"/>
                <a:gd name="connsiteX30" fmla="*/ 427304 w 2011680"/>
                <a:gd name="connsiteY30" fmla="*/ 189433 h 2011680"/>
                <a:gd name="connsiteX31" fmla="*/ 583781 w 2011680"/>
                <a:gd name="connsiteY31" fmla="*/ 320739 h 2011680"/>
                <a:gd name="connsiteX32" fmla="*/ 888782 w 2011680"/>
                <a:gd name="connsiteY32" fmla="*/ 209728 h 2011680"/>
                <a:gd name="connsiteX33" fmla="*/ 924248 w 2011680"/>
                <a:gd name="connsiteY33" fmla="*/ 8560 h 2011680"/>
                <a:gd name="connsiteX34" fmla="*/ 1087432 w 2011680"/>
                <a:gd name="connsiteY34" fmla="*/ 8560 h 2011680"/>
                <a:gd name="connsiteX35" fmla="*/ 1122898 w 2011680"/>
                <a:gd name="connsiteY35" fmla="*/ 209728 h 2011680"/>
                <a:gd name="connsiteX36" fmla="*/ 1427899 w 2011680"/>
                <a:gd name="connsiteY36" fmla="*/ 320739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11680" h="2011680">
                  <a:moveTo>
                    <a:pt x="1427899" y="320739"/>
                  </a:moveTo>
                  <a:lnTo>
                    <a:pt x="1584376" y="189433"/>
                  </a:lnTo>
                  <a:lnTo>
                    <a:pt x="1709383" y="294326"/>
                  </a:lnTo>
                  <a:lnTo>
                    <a:pt x="1607243" y="471226"/>
                  </a:lnTo>
                  <a:cubicBezTo>
                    <a:pt x="1679870" y="552927"/>
                    <a:pt x="1735089" y="648569"/>
                    <a:pt x="1769531" y="752316"/>
                  </a:cubicBezTo>
                  <a:lnTo>
                    <a:pt x="1973801" y="752311"/>
                  </a:lnTo>
                  <a:lnTo>
                    <a:pt x="2002137" y="913017"/>
                  </a:lnTo>
                  <a:lnTo>
                    <a:pt x="1810184" y="982877"/>
                  </a:lnTo>
                  <a:cubicBezTo>
                    <a:pt x="1813304" y="1092147"/>
                    <a:pt x="1794126" y="1200907"/>
                    <a:pt x="1753822" y="1302521"/>
                  </a:cubicBezTo>
                  <a:lnTo>
                    <a:pt x="1910306" y="1433819"/>
                  </a:lnTo>
                  <a:lnTo>
                    <a:pt x="1828714" y="1575141"/>
                  </a:lnTo>
                  <a:lnTo>
                    <a:pt x="1636764" y="1505272"/>
                  </a:lnTo>
                  <a:cubicBezTo>
                    <a:pt x="1568916" y="1590983"/>
                    <a:pt x="1484316" y="1661971"/>
                    <a:pt x="1388125" y="1713905"/>
                  </a:cubicBezTo>
                  <a:lnTo>
                    <a:pt x="1423602" y="1915070"/>
                  </a:lnTo>
                  <a:lnTo>
                    <a:pt x="1270258" y="1970883"/>
                  </a:lnTo>
                  <a:lnTo>
                    <a:pt x="1168128" y="1793977"/>
                  </a:lnTo>
                  <a:cubicBezTo>
                    <a:pt x="1061059" y="1816024"/>
                    <a:pt x="950622" y="1816024"/>
                    <a:pt x="843553" y="1793977"/>
                  </a:cubicBezTo>
                  <a:lnTo>
                    <a:pt x="741422" y="1970883"/>
                  </a:lnTo>
                  <a:lnTo>
                    <a:pt x="588078" y="1915070"/>
                  </a:lnTo>
                  <a:lnTo>
                    <a:pt x="623555" y="1713904"/>
                  </a:lnTo>
                  <a:cubicBezTo>
                    <a:pt x="527364" y="1661971"/>
                    <a:pt x="442764" y="1590982"/>
                    <a:pt x="374916" y="1505271"/>
                  </a:cubicBezTo>
                  <a:lnTo>
                    <a:pt x="182966" y="1575141"/>
                  </a:lnTo>
                  <a:lnTo>
                    <a:pt x="101374" y="1433819"/>
                  </a:lnTo>
                  <a:lnTo>
                    <a:pt x="257858" y="1302521"/>
                  </a:lnTo>
                  <a:cubicBezTo>
                    <a:pt x="217554" y="1200907"/>
                    <a:pt x="198377" y="1092147"/>
                    <a:pt x="201496" y="982877"/>
                  </a:cubicBezTo>
                  <a:lnTo>
                    <a:pt x="9543" y="913017"/>
                  </a:lnTo>
                  <a:lnTo>
                    <a:pt x="37879" y="752311"/>
                  </a:lnTo>
                  <a:lnTo>
                    <a:pt x="242150" y="752317"/>
                  </a:lnTo>
                  <a:cubicBezTo>
                    <a:pt x="276591" y="648570"/>
                    <a:pt x="331810" y="552927"/>
                    <a:pt x="404437" y="471227"/>
                  </a:cubicBezTo>
                  <a:lnTo>
                    <a:pt x="302297" y="294326"/>
                  </a:lnTo>
                  <a:lnTo>
                    <a:pt x="427304" y="189433"/>
                  </a:lnTo>
                  <a:lnTo>
                    <a:pt x="583781" y="320739"/>
                  </a:lnTo>
                  <a:cubicBezTo>
                    <a:pt x="676852" y="263402"/>
                    <a:pt x="780630" y="225630"/>
                    <a:pt x="888782" y="209728"/>
                  </a:cubicBezTo>
                  <a:lnTo>
                    <a:pt x="924248" y="8560"/>
                  </a:lnTo>
                  <a:lnTo>
                    <a:pt x="1087432" y="8560"/>
                  </a:lnTo>
                  <a:lnTo>
                    <a:pt x="1122898" y="209728"/>
                  </a:lnTo>
                  <a:cubicBezTo>
                    <a:pt x="1231050" y="225630"/>
                    <a:pt x="1334828" y="263402"/>
                    <a:pt x="1427899" y="320739"/>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567" tIns="495356" rIns="428567" bIns="530538" numCol="1" spcCol="1270" anchor="ctr" anchorCtr="0">
              <a:noAutofit/>
            </a:bodyPr>
            <a:lstStyle/>
            <a:p>
              <a:pPr algn="ctr" defTabSz="844550" fontAlgn="base">
                <a:lnSpc>
                  <a:spcPct val="90000"/>
                </a:lnSpc>
                <a:spcBef>
                  <a:spcPct val="0"/>
                </a:spcBef>
                <a:spcAft>
                  <a:spcPct val="35000"/>
                </a:spcAft>
              </a:pPr>
              <a:r>
                <a:rPr lang="en-CA" sz="1900" dirty="0">
                  <a:solidFill>
                    <a:prstClr val="white"/>
                  </a:solidFill>
                </a:rPr>
                <a:t>Victims Survivors</a:t>
              </a:r>
            </a:p>
          </p:txBody>
        </p:sp>
        <p:sp>
          <p:nvSpPr>
            <p:cNvPr id="36" name="Freeform 35"/>
            <p:cNvSpPr/>
            <p:nvPr/>
          </p:nvSpPr>
          <p:spPr>
            <a:xfrm>
              <a:off x="3218688" y="3456432"/>
              <a:ext cx="1463040" cy="1463040"/>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dirty="0">
                  <a:solidFill>
                    <a:prstClr val="white"/>
                  </a:solidFill>
                </a:rPr>
                <a:t>CFHS</a:t>
              </a:r>
            </a:p>
          </p:txBody>
        </p:sp>
        <p:sp>
          <p:nvSpPr>
            <p:cNvPr id="37" name="Freeform 36"/>
            <p:cNvSpPr/>
            <p:nvPr/>
          </p:nvSpPr>
          <p:spPr>
            <a:xfrm>
              <a:off x="3877055" y="2285999"/>
              <a:ext cx="1755648" cy="1755648"/>
            </a:xfrm>
            <a:custGeom>
              <a:avLst/>
              <a:gdLst>
                <a:gd name="connsiteX0" fmla="*/ 1072597 w 1433480"/>
                <a:gd name="connsiteY0" fmla="*/ 363064 h 1433480"/>
                <a:gd name="connsiteX1" fmla="*/ 1284084 w 1433480"/>
                <a:gd name="connsiteY1" fmla="*/ 299326 h 1433480"/>
                <a:gd name="connsiteX2" fmla="*/ 1361903 w 1433480"/>
                <a:gd name="connsiteY2" fmla="*/ 434113 h 1433480"/>
                <a:gd name="connsiteX3" fmla="*/ 1200961 w 1433480"/>
                <a:gd name="connsiteY3" fmla="*/ 585397 h 1433480"/>
                <a:gd name="connsiteX4" fmla="*/ 1200961 w 1433480"/>
                <a:gd name="connsiteY4" fmla="*/ 848084 h 1433480"/>
                <a:gd name="connsiteX5" fmla="*/ 1361903 w 1433480"/>
                <a:gd name="connsiteY5" fmla="*/ 999367 h 1433480"/>
                <a:gd name="connsiteX6" fmla="*/ 1284084 w 1433480"/>
                <a:gd name="connsiteY6" fmla="*/ 1134154 h 1433480"/>
                <a:gd name="connsiteX7" fmla="*/ 1072597 w 1433480"/>
                <a:gd name="connsiteY7" fmla="*/ 1070416 h 1433480"/>
                <a:gd name="connsiteX8" fmla="*/ 845104 w 1433480"/>
                <a:gd name="connsiteY8" fmla="*/ 1201759 h 1433480"/>
                <a:gd name="connsiteX9" fmla="*/ 794559 w 1433480"/>
                <a:gd name="connsiteY9" fmla="*/ 1416781 h 1433480"/>
                <a:gd name="connsiteX10" fmla="*/ 638921 w 1433480"/>
                <a:gd name="connsiteY10" fmla="*/ 1416781 h 1433480"/>
                <a:gd name="connsiteX11" fmla="*/ 588376 w 1433480"/>
                <a:gd name="connsiteY11" fmla="*/ 1201759 h 1433480"/>
                <a:gd name="connsiteX12" fmla="*/ 360883 w 1433480"/>
                <a:gd name="connsiteY12" fmla="*/ 1070416 h 1433480"/>
                <a:gd name="connsiteX13" fmla="*/ 149396 w 1433480"/>
                <a:gd name="connsiteY13" fmla="*/ 1134154 h 1433480"/>
                <a:gd name="connsiteX14" fmla="*/ 71577 w 1433480"/>
                <a:gd name="connsiteY14" fmla="*/ 999367 h 1433480"/>
                <a:gd name="connsiteX15" fmla="*/ 232519 w 1433480"/>
                <a:gd name="connsiteY15" fmla="*/ 848083 h 1433480"/>
                <a:gd name="connsiteX16" fmla="*/ 232519 w 1433480"/>
                <a:gd name="connsiteY16" fmla="*/ 585396 h 1433480"/>
                <a:gd name="connsiteX17" fmla="*/ 71577 w 1433480"/>
                <a:gd name="connsiteY17" fmla="*/ 434113 h 1433480"/>
                <a:gd name="connsiteX18" fmla="*/ 149396 w 1433480"/>
                <a:gd name="connsiteY18" fmla="*/ 299326 h 1433480"/>
                <a:gd name="connsiteX19" fmla="*/ 360883 w 1433480"/>
                <a:gd name="connsiteY19" fmla="*/ 363064 h 1433480"/>
                <a:gd name="connsiteX20" fmla="*/ 588376 w 1433480"/>
                <a:gd name="connsiteY20" fmla="*/ 231721 h 1433480"/>
                <a:gd name="connsiteX21" fmla="*/ 638921 w 1433480"/>
                <a:gd name="connsiteY21" fmla="*/ 16699 h 1433480"/>
                <a:gd name="connsiteX22" fmla="*/ 794559 w 1433480"/>
                <a:gd name="connsiteY22" fmla="*/ 16699 h 1433480"/>
                <a:gd name="connsiteX23" fmla="*/ 845104 w 1433480"/>
                <a:gd name="connsiteY23" fmla="*/ 231721 h 1433480"/>
                <a:gd name="connsiteX24" fmla="*/ 1072597 w 1433480"/>
                <a:gd name="connsiteY24" fmla="*/ 363064 h 1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3480" h="1433480">
                  <a:moveTo>
                    <a:pt x="922655" y="362603"/>
                  </a:moveTo>
                  <a:lnTo>
                    <a:pt x="1075980" y="267642"/>
                  </a:lnTo>
                  <a:lnTo>
                    <a:pt x="1165838" y="357500"/>
                  </a:lnTo>
                  <a:lnTo>
                    <a:pt x="1070877" y="510825"/>
                  </a:lnTo>
                  <a:cubicBezTo>
                    <a:pt x="1107451" y="573728"/>
                    <a:pt x="1126612" y="645237"/>
                    <a:pt x="1126389" y="718000"/>
                  </a:cubicBezTo>
                  <a:lnTo>
                    <a:pt x="1285290" y="803302"/>
                  </a:lnTo>
                  <a:lnTo>
                    <a:pt x="1252400" y="926050"/>
                  </a:lnTo>
                  <a:lnTo>
                    <a:pt x="1072136" y="920474"/>
                  </a:lnTo>
                  <a:cubicBezTo>
                    <a:pt x="1035948" y="983600"/>
                    <a:pt x="983600" y="1035948"/>
                    <a:pt x="920474" y="1072136"/>
                  </a:cubicBezTo>
                  <a:lnTo>
                    <a:pt x="926050" y="1252400"/>
                  </a:lnTo>
                  <a:lnTo>
                    <a:pt x="803302" y="1285290"/>
                  </a:lnTo>
                  <a:lnTo>
                    <a:pt x="717999" y="1126389"/>
                  </a:lnTo>
                  <a:cubicBezTo>
                    <a:pt x="645237" y="1126613"/>
                    <a:pt x="573727" y="1107452"/>
                    <a:pt x="510825" y="1070877"/>
                  </a:cubicBezTo>
                  <a:lnTo>
                    <a:pt x="357500" y="1165838"/>
                  </a:lnTo>
                  <a:lnTo>
                    <a:pt x="267642" y="1075980"/>
                  </a:lnTo>
                  <a:lnTo>
                    <a:pt x="362603" y="922655"/>
                  </a:lnTo>
                  <a:cubicBezTo>
                    <a:pt x="326029" y="859752"/>
                    <a:pt x="306868" y="788243"/>
                    <a:pt x="307091" y="715480"/>
                  </a:cubicBezTo>
                  <a:lnTo>
                    <a:pt x="148190" y="630178"/>
                  </a:lnTo>
                  <a:lnTo>
                    <a:pt x="181080" y="507430"/>
                  </a:lnTo>
                  <a:lnTo>
                    <a:pt x="361344" y="513006"/>
                  </a:lnTo>
                  <a:cubicBezTo>
                    <a:pt x="397532" y="449880"/>
                    <a:pt x="449880" y="397532"/>
                    <a:pt x="513006" y="361344"/>
                  </a:cubicBezTo>
                  <a:lnTo>
                    <a:pt x="507430" y="181080"/>
                  </a:lnTo>
                  <a:lnTo>
                    <a:pt x="630178" y="148190"/>
                  </a:lnTo>
                  <a:lnTo>
                    <a:pt x="715481" y="307091"/>
                  </a:lnTo>
                  <a:cubicBezTo>
                    <a:pt x="788243" y="306867"/>
                    <a:pt x="859753" y="326028"/>
                    <a:pt x="922655" y="362603"/>
                  </a:cubicBez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619" tIns="499619" rIns="499617" bIns="499617" numCol="1" spcCol="1270" anchor="ctr" anchorCtr="0">
              <a:noAutofit/>
            </a:bodyPr>
            <a:lstStyle/>
            <a:p>
              <a:pPr algn="ctr" defTabSz="844550" fontAlgn="base">
                <a:lnSpc>
                  <a:spcPct val="90000"/>
                </a:lnSpc>
                <a:spcBef>
                  <a:spcPct val="0"/>
                </a:spcBef>
                <a:spcAft>
                  <a:spcPct val="35000"/>
                </a:spcAft>
              </a:pPr>
              <a:r>
                <a:rPr lang="en-CA" sz="1600" dirty="0">
                  <a:solidFill>
                    <a:prstClr val="white"/>
                  </a:solidFill>
                </a:rPr>
                <a:t>*SMRC</a:t>
              </a:r>
            </a:p>
          </p:txBody>
        </p:sp>
        <p:sp>
          <p:nvSpPr>
            <p:cNvPr id="38" name="Circular Arrow 37"/>
            <p:cNvSpPr/>
            <p:nvPr/>
          </p:nvSpPr>
          <p:spPr>
            <a:xfrm>
              <a:off x="4228633" y="3631646"/>
              <a:ext cx="2574950" cy="2574950"/>
            </a:xfrm>
            <a:prstGeom prst="circularArrow">
              <a:avLst>
                <a:gd name="adj1" fmla="val 4687"/>
                <a:gd name="adj2" fmla="val 299029"/>
                <a:gd name="adj3" fmla="val 2501982"/>
                <a:gd name="adj4" fmla="val 15892176"/>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Shape 38"/>
            <p:cNvSpPr/>
            <p:nvPr/>
          </p:nvSpPr>
          <p:spPr>
            <a:xfrm>
              <a:off x="2959586" y="3200336"/>
              <a:ext cx="1870862" cy="187086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Circular Arrow 39"/>
            <p:cNvSpPr/>
            <p:nvPr/>
          </p:nvSpPr>
          <p:spPr>
            <a:xfrm>
              <a:off x="3706560" y="2135401"/>
              <a:ext cx="2017166" cy="201716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41" name="Freeform 40"/>
          <p:cNvSpPr/>
          <p:nvPr/>
        </p:nvSpPr>
        <p:spPr>
          <a:xfrm>
            <a:off x="7205334" y="1613425"/>
            <a:ext cx="1788011" cy="1601183"/>
          </a:xfrm>
          <a:custGeom>
            <a:avLst/>
            <a:gdLst>
              <a:gd name="connsiteX0" fmla="*/ 1072597 w 1433480"/>
              <a:gd name="connsiteY0" fmla="*/ 363064 h 1433480"/>
              <a:gd name="connsiteX1" fmla="*/ 1284084 w 1433480"/>
              <a:gd name="connsiteY1" fmla="*/ 299326 h 1433480"/>
              <a:gd name="connsiteX2" fmla="*/ 1361903 w 1433480"/>
              <a:gd name="connsiteY2" fmla="*/ 434113 h 1433480"/>
              <a:gd name="connsiteX3" fmla="*/ 1200961 w 1433480"/>
              <a:gd name="connsiteY3" fmla="*/ 585397 h 1433480"/>
              <a:gd name="connsiteX4" fmla="*/ 1200961 w 1433480"/>
              <a:gd name="connsiteY4" fmla="*/ 848084 h 1433480"/>
              <a:gd name="connsiteX5" fmla="*/ 1361903 w 1433480"/>
              <a:gd name="connsiteY5" fmla="*/ 999367 h 1433480"/>
              <a:gd name="connsiteX6" fmla="*/ 1284084 w 1433480"/>
              <a:gd name="connsiteY6" fmla="*/ 1134154 h 1433480"/>
              <a:gd name="connsiteX7" fmla="*/ 1072597 w 1433480"/>
              <a:gd name="connsiteY7" fmla="*/ 1070416 h 1433480"/>
              <a:gd name="connsiteX8" fmla="*/ 845104 w 1433480"/>
              <a:gd name="connsiteY8" fmla="*/ 1201759 h 1433480"/>
              <a:gd name="connsiteX9" fmla="*/ 794559 w 1433480"/>
              <a:gd name="connsiteY9" fmla="*/ 1416781 h 1433480"/>
              <a:gd name="connsiteX10" fmla="*/ 638921 w 1433480"/>
              <a:gd name="connsiteY10" fmla="*/ 1416781 h 1433480"/>
              <a:gd name="connsiteX11" fmla="*/ 588376 w 1433480"/>
              <a:gd name="connsiteY11" fmla="*/ 1201759 h 1433480"/>
              <a:gd name="connsiteX12" fmla="*/ 360883 w 1433480"/>
              <a:gd name="connsiteY12" fmla="*/ 1070416 h 1433480"/>
              <a:gd name="connsiteX13" fmla="*/ 149396 w 1433480"/>
              <a:gd name="connsiteY13" fmla="*/ 1134154 h 1433480"/>
              <a:gd name="connsiteX14" fmla="*/ 71577 w 1433480"/>
              <a:gd name="connsiteY14" fmla="*/ 999367 h 1433480"/>
              <a:gd name="connsiteX15" fmla="*/ 232519 w 1433480"/>
              <a:gd name="connsiteY15" fmla="*/ 848083 h 1433480"/>
              <a:gd name="connsiteX16" fmla="*/ 232519 w 1433480"/>
              <a:gd name="connsiteY16" fmla="*/ 585396 h 1433480"/>
              <a:gd name="connsiteX17" fmla="*/ 71577 w 1433480"/>
              <a:gd name="connsiteY17" fmla="*/ 434113 h 1433480"/>
              <a:gd name="connsiteX18" fmla="*/ 149396 w 1433480"/>
              <a:gd name="connsiteY18" fmla="*/ 299326 h 1433480"/>
              <a:gd name="connsiteX19" fmla="*/ 360883 w 1433480"/>
              <a:gd name="connsiteY19" fmla="*/ 363064 h 1433480"/>
              <a:gd name="connsiteX20" fmla="*/ 588376 w 1433480"/>
              <a:gd name="connsiteY20" fmla="*/ 231721 h 1433480"/>
              <a:gd name="connsiteX21" fmla="*/ 638921 w 1433480"/>
              <a:gd name="connsiteY21" fmla="*/ 16699 h 1433480"/>
              <a:gd name="connsiteX22" fmla="*/ 794559 w 1433480"/>
              <a:gd name="connsiteY22" fmla="*/ 16699 h 1433480"/>
              <a:gd name="connsiteX23" fmla="*/ 845104 w 1433480"/>
              <a:gd name="connsiteY23" fmla="*/ 231721 h 1433480"/>
              <a:gd name="connsiteX24" fmla="*/ 1072597 w 1433480"/>
              <a:gd name="connsiteY24" fmla="*/ 363064 h 1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3480" h="1433480">
                <a:moveTo>
                  <a:pt x="922655" y="362603"/>
                </a:moveTo>
                <a:lnTo>
                  <a:pt x="1075980" y="267642"/>
                </a:lnTo>
                <a:lnTo>
                  <a:pt x="1165838" y="357500"/>
                </a:lnTo>
                <a:lnTo>
                  <a:pt x="1070877" y="510825"/>
                </a:lnTo>
                <a:cubicBezTo>
                  <a:pt x="1107451" y="573728"/>
                  <a:pt x="1126612" y="645237"/>
                  <a:pt x="1126389" y="718000"/>
                </a:cubicBezTo>
                <a:lnTo>
                  <a:pt x="1285290" y="803302"/>
                </a:lnTo>
                <a:lnTo>
                  <a:pt x="1252400" y="926050"/>
                </a:lnTo>
                <a:lnTo>
                  <a:pt x="1072136" y="920474"/>
                </a:lnTo>
                <a:cubicBezTo>
                  <a:pt x="1035948" y="983600"/>
                  <a:pt x="983600" y="1035948"/>
                  <a:pt x="920474" y="1072136"/>
                </a:cubicBezTo>
                <a:lnTo>
                  <a:pt x="926050" y="1252400"/>
                </a:lnTo>
                <a:lnTo>
                  <a:pt x="803302" y="1285290"/>
                </a:lnTo>
                <a:lnTo>
                  <a:pt x="717999" y="1126389"/>
                </a:lnTo>
                <a:cubicBezTo>
                  <a:pt x="645237" y="1126613"/>
                  <a:pt x="573727" y="1107452"/>
                  <a:pt x="510825" y="1070877"/>
                </a:cubicBezTo>
                <a:lnTo>
                  <a:pt x="357500" y="1165838"/>
                </a:lnTo>
                <a:lnTo>
                  <a:pt x="267642" y="1075980"/>
                </a:lnTo>
                <a:lnTo>
                  <a:pt x="362603" y="922655"/>
                </a:lnTo>
                <a:cubicBezTo>
                  <a:pt x="326029" y="859752"/>
                  <a:pt x="306868" y="788243"/>
                  <a:pt x="307091" y="715480"/>
                </a:cubicBezTo>
                <a:lnTo>
                  <a:pt x="148190" y="630178"/>
                </a:lnTo>
                <a:lnTo>
                  <a:pt x="181080" y="507430"/>
                </a:lnTo>
                <a:lnTo>
                  <a:pt x="361344" y="513006"/>
                </a:lnTo>
                <a:cubicBezTo>
                  <a:pt x="397532" y="449880"/>
                  <a:pt x="449880" y="397532"/>
                  <a:pt x="513006" y="361344"/>
                </a:cubicBezTo>
                <a:lnTo>
                  <a:pt x="507430" y="181080"/>
                </a:lnTo>
                <a:lnTo>
                  <a:pt x="630178" y="148190"/>
                </a:lnTo>
                <a:lnTo>
                  <a:pt x="715481" y="307091"/>
                </a:lnTo>
                <a:cubicBezTo>
                  <a:pt x="788243" y="306867"/>
                  <a:pt x="859753" y="326028"/>
                  <a:pt x="922655" y="362603"/>
                </a:cubicBez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619" tIns="499619" rIns="499617" bIns="499617" numCol="1" spcCol="1270" anchor="ctr" anchorCtr="0">
            <a:noAutofit/>
          </a:bodyPr>
          <a:lstStyle/>
          <a:p>
            <a:pPr algn="ctr" defTabSz="844550" fontAlgn="base">
              <a:lnSpc>
                <a:spcPct val="90000"/>
              </a:lnSpc>
              <a:spcBef>
                <a:spcPct val="0"/>
              </a:spcBef>
              <a:spcAft>
                <a:spcPct val="35000"/>
              </a:spcAft>
            </a:pPr>
            <a:r>
              <a:rPr lang="en-CA" dirty="0">
                <a:solidFill>
                  <a:prstClr val="white"/>
                </a:solidFill>
              </a:rPr>
              <a:t>CDA</a:t>
            </a:r>
          </a:p>
        </p:txBody>
      </p:sp>
      <p:sp>
        <p:nvSpPr>
          <p:cNvPr id="42" name="Freeform 41"/>
          <p:cNvSpPr/>
          <p:nvPr/>
        </p:nvSpPr>
        <p:spPr>
          <a:xfrm>
            <a:off x="3230354" y="2762384"/>
            <a:ext cx="1280125" cy="1177559"/>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200" b="1" dirty="0">
                <a:solidFill>
                  <a:prstClr val="white"/>
                </a:solidFill>
                <a:latin typeface="Arial" panose="020B0604020202020204" pitchFamily="34" charset="0"/>
                <a:cs typeface="Arial" panose="020B0604020202020204" pitchFamily="34" charset="0"/>
              </a:rPr>
              <a:t>DMP</a:t>
            </a:r>
          </a:p>
        </p:txBody>
      </p:sp>
      <p:sp>
        <p:nvSpPr>
          <p:cNvPr id="43" name="Circular Arrow 42"/>
          <p:cNvSpPr/>
          <p:nvPr/>
        </p:nvSpPr>
        <p:spPr>
          <a:xfrm rot="12148346">
            <a:off x="2867253" y="1770973"/>
            <a:ext cx="2963410" cy="2683883"/>
          </a:xfrm>
          <a:prstGeom prst="circularArrow">
            <a:avLst>
              <a:gd name="adj1" fmla="val 4687"/>
              <a:gd name="adj2" fmla="val 299029"/>
              <a:gd name="adj3" fmla="val 2501982"/>
              <a:gd name="adj4" fmla="val 15892176"/>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Freeform 43"/>
          <p:cNvSpPr/>
          <p:nvPr/>
        </p:nvSpPr>
        <p:spPr>
          <a:xfrm>
            <a:off x="3922772" y="3760444"/>
            <a:ext cx="1471292" cy="1309473"/>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400" b="1" dirty="0">
                <a:solidFill>
                  <a:prstClr val="white"/>
                </a:solidFill>
                <a:latin typeface="Arial" panose="020B0604020202020204" pitchFamily="34" charset="0"/>
                <a:cs typeface="Arial" panose="020B0604020202020204" pitchFamily="34" charset="0"/>
              </a:rPr>
              <a:t>CFNIS</a:t>
            </a:r>
            <a:endParaRPr lang="en-CA" sz="1200" b="1" dirty="0">
              <a:solidFill>
                <a:prstClr val="white"/>
              </a:solidFill>
              <a:latin typeface="Arial" panose="020B0604020202020204" pitchFamily="34" charset="0"/>
              <a:cs typeface="Arial" panose="020B0604020202020204" pitchFamily="34" charset="0"/>
            </a:endParaRPr>
          </a:p>
        </p:txBody>
      </p:sp>
      <p:sp>
        <p:nvSpPr>
          <p:cNvPr id="45" name="Freeform 44"/>
          <p:cNvSpPr/>
          <p:nvPr/>
        </p:nvSpPr>
        <p:spPr>
          <a:xfrm>
            <a:off x="3827077" y="1684783"/>
            <a:ext cx="1323617" cy="1151230"/>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400" b="1" dirty="0">
                <a:solidFill>
                  <a:prstClr val="white"/>
                </a:solidFill>
                <a:latin typeface="Arial" panose="020B0604020202020204" pitchFamily="34" charset="0"/>
                <a:cs typeface="Arial" panose="020B0604020202020204" pitchFamily="34" charset="0"/>
              </a:rPr>
              <a:t>DHRD</a:t>
            </a:r>
          </a:p>
        </p:txBody>
      </p:sp>
      <p:sp>
        <p:nvSpPr>
          <p:cNvPr id="46" name="Freeform 45"/>
          <p:cNvSpPr/>
          <p:nvPr/>
        </p:nvSpPr>
        <p:spPr>
          <a:xfrm>
            <a:off x="8573850" y="1635381"/>
            <a:ext cx="1791648" cy="1750995"/>
          </a:xfrm>
          <a:custGeom>
            <a:avLst/>
            <a:gdLst>
              <a:gd name="connsiteX0" fmla="*/ 1072597 w 1433480"/>
              <a:gd name="connsiteY0" fmla="*/ 363064 h 1433480"/>
              <a:gd name="connsiteX1" fmla="*/ 1284084 w 1433480"/>
              <a:gd name="connsiteY1" fmla="*/ 299326 h 1433480"/>
              <a:gd name="connsiteX2" fmla="*/ 1361903 w 1433480"/>
              <a:gd name="connsiteY2" fmla="*/ 434113 h 1433480"/>
              <a:gd name="connsiteX3" fmla="*/ 1200961 w 1433480"/>
              <a:gd name="connsiteY3" fmla="*/ 585397 h 1433480"/>
              <a:gd name="connsiteX4" fmla="*/ 1200961 w 1433480"/>
              <a:gd name="connsiteY4" fmla="*/ 848084 h 1433480"/>
              <a:gd name="connsiteX5" fmla="*/ 1361903 w 1433480"/>
              <a:gd name="connsiteY5" fmla="*/ 999367 h 1433480"/>
              <a:gd name="connsiteX6" fmla="*/ 1284084 w 1433480"/>
              <a:gd name="connsiteY6" fmla="*/ 1134154 h 1433480"/>
              <a:gd name="connsiteX7" fmla="*/ 1072597 w 1433480"/>
              <a:gd name="connsiteY7" fmla="*/ 1070416 h 1433480"/>
              <a:gd name="connsiteX8" fmla="*/ 845104 w 1433480"/>
              <a:gd name="connsiteY8" fmla="*/ 1201759 h 1433480"/>
              <a:gd name="connsiteX9" fmla="*/ 794559 w 1433480"/>
              <a:gd name="connsiteY9" fmla="*/ 1416781 h 1433480"/>
              <a:gd name="connsiteX10" fmla="*/ 638921 w 1433480"/>
              <a:gd name="connsiteY10" fmla="*/ 1416781 h 1433480"/>
              <a:gd name="connsiteX11" fmla="*/ 588376 w 1433480"/>
              <a:gd name="connsiteY11" fmla="*/ 1201759 h 1433480"/>
              <a:gd name="connsiteX12" fmla="*/ 360883 w 1433480"/>
              <a:gd name="connsiteY12" fmla="*/ 1070416 h 1433480"/>
              <a:gd name="connsiteX13" fmla="*/ 149396 w 1433480"/>
              <a:gd name="connsiteY13" fmla="*/ 1134154 h 1433480"/>
              <a:gd name="connsiteX14" fmla="*/ 71577 w 1433480"/>
              <a:gd name="connsiteY14" fmla="*/ 999367 h 1433480"/>
              <a:gd name="connsiteX15" fmla="*/ 232519 w 1433480"/>
              <a:gd name="connsiteY15" fmla="*/ 848083 h 1433480"/>
              <a:gd name="connsiteX16" fmla="*/ 232519 w 1433480"/>
              <a:gd name="connsiteY16" fmla="*/ 585396 h 1433480"/>
              <a:gd name="connsiteX17" fmla="*/ 71577 w 1433480"/>
              <a:gd name="connsiteY17" fmla="*/ 434113 h 1433480"/>
              <a:gd name="connsiteX18" fmla="*/ 149396 w 1433480"/>
              <a:gd name="connsiteY18" fmla="*/ 299326 h 1433480"/>
              <a:gd name="connsiteX19" fmla="*/ 360883 w 1433480"/>
              <a:gd name="connsiteY19" fmla="*/ 363064 h 1433480"/>
              <a:gd name="connsiteX20" fmla="*/ 588376 w 1433480"/>
              <a:gd name="connsiteY20" fmla="*/ 231721 h 1433480"/>
              <a:gd name="connsiteX21" fmla="*/ 638921 w 1433480"/>
              <a:gd name="connsiteY21" fmla="*/ 16699 h 1433480"/>
              <a:gd name="connsiteX22" fmla="*/ 794559 w 1433480"/>
              <a:gd name="connsiteY22" fmla="*/ 16699 h 1433480"/>
              <a:gd name="connsiteX23" fmla="*/ 845104 w 1433480"/>
              <a:gd name="connsiteY23" fmla="*/ 231721 h 1433480"/>
              <a:gd name="connsiteX24" fmla="*/ 1072597 w 1433480"/>
              <a:gd name="connsiteY24" fmla="*/ 363064 h 1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3480" h="1433480">
                <a:moveTo>
                  <a:pt x="922655" y="362603"/>
                </a:moveTo>
                <a:lnTo>
                  <a:pt x="1075980" y="267642"/>
                </a:lnTo>
                <a:lnTo>
                  <a:pt x="1165838" y="357500"/>
                </a:lnTo>
                <a:lnTo>
                  <a:pt x="1070877" y="510825"/>
                </a:lnTo>
                <a:cubicBezTo>
                  <a:pt x="1107451" y="573728"/>
                  <a:pt x="1126612" y="645237"/>
                  <a:pt x="1126389" y="718000"/>
                </a:cubicBezTo>
                <a:lnTo>
                  <a:pt x="1285290" y="803302"/>
                </a:lnTo>
                <a:lnTo>
                  <a:pt x="1252400" y="926050"/>
                </a:lnTo>
                <a:lnTo>
                  <a:pt x="1072136" y="920474"/>
                </a:lnTo>
                <a:cubicBezTo>
                  <a:pt x="1035948" y="983600"/>
                  <a:pt x="983600" y="1035948"/>
                  <a:pt x="920474" y="1072136"/>
                </a:cubicBezTo>
                <a:lnTo>
                  <a:pt x="926050" y="1252400"/>
                </a:lnTo>
                <a:lnTo>
                  <a:pt x="803302" y="1285290"/>
                </a:lnTo>
                <a:lnTo>
                  <a:pt x="717999" y="1126389"/>
                </a:lnTo>
                <a:cubicBezTo>
                  <a:pt x="645237" y="1126613"/>
                  <a:pt x="573727" y="1107452"/>
                  <a:pt x="510825" y="1070877"/>
                </a:cubicBezTo>
                <a:lnTo>
                  <a:pt x="357500" y="1165838"/>
                </a:lnTo>
                <a:lnTo>
                  <a:pt x="267642" y="1075980"/>
                </a:lnTo>
                <a:lnTo>
                  <a:pt x="362603" y="922655"/>
                </a:lnTo>
                <a:cubicBezTo>
                  <a:pt x="326029" y="859752"/>
                  <a:pt x="306868" y="788243"/>
                  <a:pt x="307091" y="715480"/>
                </a:cubicBezTo>
                <a:lnTo>
                  <a:pt x="148190" y="630178"/>
                </a:lnTo>
                <a:lnTo>
                  <a:pt x="181080" y="507430"/>
                </a:lnTo>
                <a:lnTo>
                  <a:pt x="361344" y="513006"/>
                </a:lnTo>
                <a:cubicBezTo>
                  <a:pt x="397532" y="449880"/>
                  <a:pt x="449880" y="397532"/>
                  <a:pt x="513006" y="361344"/>
                </a:cubicBezTo>
                <a:lnTo>
                  <a:pt x="507430" y="181080"/>
                </a:lnTo>
                <a:lnTo>
                  <a:pt x="630178" y="148190"/>
                </a:lnTo>
                <a:lnTo>
                  <a:pt x="715481" y="307091"/>
                </a:lnTo>
                <a:cubicBezTo>
                  <a:pt x="788243" y="306867"/>
                  <a:pt x="859753" y="326028"/>
                  <a:pt x="922655" y="362603"/>
                </a:cubicBez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619" tIns="499619" rIns="499617" bIns="499617" numCol="1" spcCol="1270" anchor="ctr" anchorCtr="0">
            <a:noAutofit/>
          </a:bodyPr>
          <a:lstStyle/>
          <a:p>
            <a:pPr algn="ctr" defTabSz="844550" fontAlgn="base">
              <a:lnSpc>
                <a:spcPct val="90000"/>
              </a:lnSpc>
              <a:spcBef>
                <a:spcPct val="0"/>
              </a:spcBef>
              <a:spcAft>
                <a:spcPct val="35000"/>
              </a:spcAft>
            </a:pPr>
            <a:r>
              <a:rPr lang="en-CA" sz="1400" b="1" dirty="0">
                <a:solidFill>
                  <a:prstClr val="white"/>
                </a:solidFill>
                <a:latin typeface="Arial" panose="020B0604020202020204" pitchFamily="34" charset="0"/>
                <a:cs typeface="Arial" panose="020B0604020202020204" pitchFamily="34" charset="0"/>
              </a:rPr>
              <a:t>Members</a:t>
            </a:r>
          </a:p>
        </p:txBody>
      </p:sp>
      <p:sp>
        <p:nvSpPr>
          <p:cNvPr id="47" name="Circular Arrow 46"/>
          <p:cNvSpPr/>
          <p:nvPr/>
        </p:nvSpPr>
        <p:spPr>
          <a:xfrm rot="19717402">
            <a:off x="6493438" y="1368479"/>
            <a:ext cx="4155833" cy="3488871"/>
          </a:xfrm>
          <a:prstGeom prst="circularArrow">
            <a:avLst>
              <a:gd name="adj1" fmla="val 4687"/>
              <a:gd name="adj2" fmla="val 299029"/>
              <a:gd name="adj3" fmla="val 2501982"/>
              <a:gd name="adj4" fmla="val 16769430"/>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Freeform 47"/>
          <p:cNvSpPr/>
          <p:nvPr/>
        </p:nvSpPr>
        <p:spPr>
          <a:xfrm>
            <a:off x="4881760" y="4848521"/>
            <a:ext cx="1343207" cy="1257036"/>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400" dirty="0">
                <a:solidFill>
                  <a:prstClr val="white"/>
                </a:solidFill>
              </a:rPr>
              <a:t>DMCA</a:t>
            </a:r>
          </a:p>
        </p:txBody>
      </p:sp>
      <p:sp>
        <p:nvSpPr>
          <p:cNvPr id="49" name="Freeform 48"/>
          <p:cNvSpPr/>
          <p:nvPr/>
        </p:nvSpPr>
        <p:spPr>
          <a:xfrm>
            <a:off x="3405133" y="4907842"/>
            <a:ext cx="1413616" cy="1363500"/>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100" b="1" dirty="0">
                <a:solidFill>
                  <a:prstClr val="white"/>
                </a:solidFill>
                <a:latin typeface="Arial" panose="020B0604020202020204" pitchFamily="34" charset="0"/>
                <a:cs typeface="Arial" panose="020B0604020202020204" pitchFamily="34" charset="0"/>
              </a:rPr>
              <a:t>DGMPRA</a:t>
            </a:r>
          </a:p>
        </p:txBody>
      </p:sp>
      <p:sp>
        <p:nvSpPr>
          <p:cNvPr id="50" name="Shape 49"/>
          <p:cNvSpPr/>
          <p:nvPr/>
        </p:nvSpPr>
        <p:spPr>
          <a:xfrm rot="12690942">
            <a:off x="4686916" y="4476054"/>
            <a:ext cx="1870862" cy="187086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TextBox 50"/>
          <p:cNvSpPr txBox="1"/>
          <p:nvPr/>
        </p:nvSpPr>
        <p:spPr>
          <a:xfrm>
            <a:off x="70698" y="2333352"/>
            <a:ext cx="2758381" cy="923330"/>
          </a:xfrm>
          <a:prstGeom prst="rect">
            <a:avLst/>
          </a:prstGeom>
          <a:noFill/>
          <a:ln w="34925">
            <a:noFill/>
          </a:ln>
          <a:scene3d>
            <a:camera prst="orthographicFront"/>
            <a:lightRig rig="threePt" dir="t"/>
          </a:scene3d>
          <a:sp3d>
            <a:bevelT/>
          </a:sp3d>
        </p:spPr>
        <p:txBody>
          <a:bodyPr wrap="square" spcCol="36000" rtlCol="0">
            <a:spAutoFit/>
            <a:sp3d extrusionH="57150">
              <a:bevelT w="38100" h="38100"/>
            </a:sp3d>
          </a:bodyPr>
          <a:lstStyle/>
          <a:p>
            <a:pPr algn="ctr" fontAlgn="base">
              <a:spcBef>
                <a:spcPct val="0"/>
              </a:spcBef>
              <a:spcAft>
                <a:spcPct val="0"/>
              </a:spcAft>
            </a:pPr>
            <a:r>
              <a:rPr lang="en-CA" dirty="0">
                <a:solidFill>
                  <a:srgbClr val="02494E"/>
                </a:solidFill>
                <a:latin typeface="Arial"/>
                <a:ea typeface="ＭＳ Ｐゴシック" charset="0"/>
                <a:cs typeface="Arial"/>
              </a:rPr>
              <a:t>Institution is</a:t>
            </a:r>
          </a:p>
          <a:p>
            <a:pPr algn="ctr" fontAlgn="base">
              <a:spcBef>
                <a:spcPct val="0"/>
              </a:spcBef>
              <a:spcAft>
                <a:spcPct val="0"/>
              </a:spcAft>
            </a:pPr>
            <a:r>
              <a:rPr lang="en-CA" dirty="0">
                <a:solidFill>
                  <a:srgbClr val="02494E"/>
                </a:solidFill>
                <a:latin typeface="Arial"/>
                <a:ea typeface="ＭＳ Ｐゴシック" charset="0"/>
                <a:cs typeface="Arial"/>
              </a:rPr>
              <a:t>Leadership Driven</a:t>
            </a:r>
          </a:p>
          <a:p>
            <a:pPr algn="ctr" fontAlgn="base">
              <a:spcBef>
                <a:spcPct val="0"/>
              </a:spcBef>
              <a:spcAft>
                <a:spcPct val="0"/>
              </a:spcAft>
            </a:pPr>
            <a:r>
              <a:rPr lang="en-CA" dirty="0">
                <a:solidFill>
                  <a:srgbClr val="02494E"/>
                </a:solidFill>
                <a:latin typeface="Arial"/>
                <a:ea typeface="ＭＳ Ｐゴシック" charset="0"/>
                <a:cs typeface="Arial"/>
              </a:rPr>
              <a:t>Membership Enabled</a:t>
            </a:r>
          </a:p>
        </p:txBody>
      </p:sp>
      <p:sp>
        <p:nvSpPr>
          <p:cNvPr id="52" name="Circular Arrow 51"/>
          <p:cNvSpPr/>
          <p:nvPr/>
        </p:nvSpPr>
        <p:spPr>
          <a:xfrm rot="10179113">
            <a:off x="2991219" y="4083569"/>
            <a:ext cx="2574950" cy="2574950"/>
          </a:xfrm>
          <a:prstGeom prst="circularArrow">
            <a:avLst>
              <a:gd name="adj1" fmla="val 4687"/>
              <a:gd name="adj2" fmla="val 299029"/>
              <a:gd name="adj3" fmla="val 2501982"/>
              <a:gd name="adj4" fmla="val 15892176"/>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53" name="Diagram 52"/>
          <p:cNvGraphicFramePr/>
          <p:nvPr/>
        </p:nvGraphicFramePr>
        <p:xfrm>
          <a:off x="1700732" y="3429001"/>
          <a:ext cx="1682498" cy="158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Freeform 53"/>
          <p:cNvSpPr/>
          <p:nvPr/>
        </p:nvSpPr>
        <p:spPr>
          <a:xfrm>
            <a:off x="6522917" y="5069917"/>
            <a:ext cx="1807812" cy="1589412"/>
          </a:xfrm>
          <a:custGeom>
            <a:avLst/>
            <a:gdLst>
              <a:gd name="connsiteX0" fmla="*/ 1094715 w 1463040"/>
              <a:gd name="connsiteY0" fmla="*/ 370551 h 1463040"/>
              <a:gd name="connsiteX1" fmla="*/ 1310563 w 1463040"/>
              <a:gd name="connsiteY1" fmla="*/ 305498 h 1463040"/>
              <a:gd name="connsiteX2" fmla="*/ 1389987 w 1463040"/>
              <a:gd name="connsiteY2" fmla="*/ 443065 h 1463040"/>
              <a:gd name="connsiteX3" fmla="*/ 1225726 w 1463040"/>
              <a:gd name="connsiteY3" fmla="*/ 597468 h 1463040"/>
              <a:gd name="connsiteX4" fmla="*/ 1225726 w 1463040"/>
              <a:gd name="connsiteY4" fmla="*/ 865572 h 1463040"/>
              <a:gd name="connsiteX5" fmla="*/ 1389987 w 1463040"/>
              <a:gd name="connsiteY5" fmla="*/ 1019975 h 1463040"/>
              <a:gd name="connsiteX6" fmla="*/ 1310563 w 1463040"/>
              <a:gd name="connsiteY6" fmla="*/ 1157542 h 1463040"/>
              <a:gd name="connsiteX7" fmla="*/ 1094715 w 1463040"/>
              <a:gd name="connsiteY7" fmla="*/ 1092489 h 1463040"/>
              <a:gd name="connsiteX8" fmla="*/ 862530 w 1463040"/>
              <a:gd name="connsiteY8" fmla="*/ 1226541 h 1463040"/>
              <a:gd name="connsiteX9" fmla="*/ 810944 w 1463040"/>
              <a:gd name="connsiteY9" fmla="*/ 1445997 h 1463040"/>
              <a:gd name="connsiteX10" fmla="*/ 652096 w 1463040"/>
              <a:gd name="connsiteY10" fmla="*/ 1445997 h 1463040"/>
              <a:gd name="connsiteX11" fmla="*/ 600509 w 1463040"/>
              <a:gd name="connsiteY11" fmla="*/ 1226541 h 1463040"/>
              <a:gd name="connsiteX12" fmla="*/ 368324 w 1463040"/>
              <a:gd name="connsiteY12" fmla="*/ 1092489 h 1463040"/>
              <a:gd name="connsiteX13" fmla="*/ 152477 w 1463040"/>
              <a:gd name="connsiteY13" fmla="*/ 1157542 h 1463040"/>
              <a:gd name="connsiteX14" fmla="*/ 73053 w 1463040"/>
              <a:gd name="connsiteY14" fmla="*/ 1019975 h 1463040"/>
              <a:gd name="connsiteX15" fmla="*/ 237314 w 1463040"/>
              <a:gd name="connsiteY15" fmla="*/ 865572 h 1463040"/>
              <a:gd name="connsiteX16" fmla="*/ 237314 w 1463040"/>
              <a:gd name="connsiteY16" fmla="*/ 597468 h 1463040"/>
              <a:gd name="connsiteX17" fmla="*/ 73053 w 1463040"/>
              <a:gd name="connsiteY17" fmla="*/ 443065 h 1463040"/>
              <a:gd name="connsiteX18" fmla="*/ 152477 w 1463040"/>
              <a:gd name="connsiteY18" fmla="*/ 305498 h 1463040"/>
              <a:gd name="connsiteX19" fmla="*/ 368325 w 1463040"/>
              <a:gd name="connsiteY19" fmla="*/ 370551 h 1463040"/>
              <a:gd name="connsiteX20" fmla="*/ 600510 w 1463040"/>
              <a:gd name="connsiteY20" fmla="*/ 236499 h 1463040"/>
              <a:gd name="connsiteX21" fmla="*/ 652096 w 1463040"/>
              <a:gd name="connsiteY21" fmla="*/ 17043 h 1463040"/>
              <a:gd name="connsiteX22" fmla="*/ 810944 w 1463040"/>
              <a:gd name="connsiteY22" fmla="*/ 17043 h 1463040"/>
              <a:gd name="connsiteX23" fmla="*/ 862531 w 1463040"/>
              <a:gd name="connsiteY23" fmla="*/ 236499 h 1463040"/>
              <a:gd name="connsiteX24" fmla="*/ 1094716 w 1463040"/>
              <a:gd name="connsiteY24" fmla="*/ 370551 h 1463040"/>
              <a:gd name="connsiteX25" fmla="*/ 1094715 w 1463040"/>
              <a:gd name="connsiteY25" fmla="*/ 370551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3040" h="1463040">
                <a:moveTo>
                  <a:pt x="1094715" y="370551"/>
                </a:moveTo>
                <a:lnTo>
                  <a:pt x="1310563" y="305498"/>
                </a:lnTo>
                <a:lnTo>
                  <a:pt x="1389987" y="443065"/>
                </a:lnTo>
                <a:lnTo>
                  <a:pt x="1225726" y="597468"/>
                </a:lnTo>
                <a:cubicBezTo>
                  <a:pt x="1249537" y="685250"/>
                  <a:pt x="1249537" y="777790"/>
                  <a:pt x="1225726" y="865572"/>
                </a:cubicBezTo>
                <a:lnTo>
                  <a:pt x="1389987" y="1019975"/>
                </a:lnTo>
                <a:lnTo>
                  <a:pt x="1310563" y="1157542"/>
                </a:lnTo>
                <a:lnTo>
                  <a:pt x="1094715" y="1092489"/>
                </a:lnTo>
                <a:cubicBezTo>
                  <a:pt x="1030599" y="1157000"/>
                  <a:pt x="950457" y="1203270"/>
                  <a:pt x="862530" y="1226541"/>
                </a:cubicBezTo>
                <a:lnTo>
                  <a:pt x="810944" y="1445997"/>
                </a:lnTo>
                <a:lnTo>
                  <a:pt x="652096" y="1445997"/>
                </a:lnTo>
                <a:lnTo>
                  <a:pt x="600509" y="1226541"/>
                </a:lnTo>
                <a:cubicBezTo>
                  <a:pt x="512582" y="1203271"/>
                  <a:pt x="432441" y="1157001"/>
                  <a:pt x="368324" y="1092489"/>
                </a:cubicBezTo>
                <a:lnTo>
                  <a:pt x="152477" y="1157542"/>
                </a:lnTo>
                <a:lnTo>
                  <a:pt x="73053" y="1019975"/>
                </a:lnTo>
                <a:lnTo>
                  <a:pt x="237314" y="865572"/>
                </a:lnTo>
                <a:cubicBezTo>
                  <a:pt x="213503" y="777790"/>
                  <a:pt x="213503" y="685250"/>
                  <a:pt x="237314" y="597468"/>
                </a:cubicBezTo>
                <a:lnTo>
                  <a:pt x="73053" y="443065"/>
                </a:lnTo>
                <a:lnTo>
                  <a:pt x="152477" y="305498"/>
                </a:lnTo>
                <a:lnTo>
                  <a:pt x="368325" y="370551"/>
                </a:lnTo>
                <a:cubicBezTo>
                  <a:pt x="432441" y="306040"/>
                  <a:pt x="512583" y="259770"/>
                  <a:pt x="600510" y="236499"/>
                </a:cubicBezTo>
                <a:lnTo>
                  <a:pt x="652096" y="17043"/>
                </a:lnTo>
                <a:lnTo>
                  <a:pt x="810944" y="17043"/>
                </a:lnTo>
                <a:lnTo>
                  <a:pt x="862531" y="236499"/>
                </a:lnTo>
                <a:cubicBezTo>
                  <a:pt x="950458" y="259769"/>
                  <a:pt x="1030599" y="306039"/>
                  <a:pt x="1094716" y="370551"/>
                </a:cubicBezTo>
                <a:lnTo>
                  <a:pt x="1094715" y="370551"/>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455" tIns="394681" rIns="392455" bIns="394681" numCol="1" spcCol="1270" anchor="ctr" anchorCtr="0">
            <a:noAutofit/>
          </a:bodyPr>
          <a:lstStyle/>
          <a:p>
            <a:pPr algn="ctr" defTabSz="844550" fontAlgn="base">
              <a:lnSpc>
                <a:spcPct val="90000"/>
              </a:lnSpc>
              <a:spcBef>
                <a:spcPct val="0"/>
              </a:spcBef>
              <a:spcAft>
                <a:spcPct val="35000"/>
              </a:spcAft>
            </a:pPr>
            <a:r>
              <a:rPr lang="en-CA" sz="1400" b="1" dirty="0">
                <a:solidFill>
                  <a:prstClr val="white"/>
                </a:solidFill>
                <a:latin typeface="Arial" panose="020B0604020202020204" pitchFamily="34" charset="0"/>
                <a:cs typeface="Arial" panose="020B0604020202020204" pitchFamily="34" charset="0"/>
              </a:rPr>
              <a:t>Commands</a:t>
            </a:r>
            <a:endParaRPr lang="en-CA" sz="1200" b="1" dirty="0">
              <a:solidFill>
                <a:prstClr val="white"/>
              </a:solidFill>
              <a:latin typeface="Arial" panose="020B0604020202020204" pitchFamily="34" charset="0"/>
              <a:cs typeface="Arial" panose="020B0604020202020204" pitchFamily="34" charset="0"/>
            </a:endParaRPr>
          </a:p>
        </p:txBody>
      </p:sp>
      <p:sp>
        <p:nvSpPr>
          <p:cNvPr id="55" name="Freeform 54"/>
          <p:cNvSpPr/>
          <p:nvPr/>
        </p:nvSpPr>
        <p:spPr>
          <a:xfrm>
            <a:off x="7908974" y="2678932"/>
            <a:ext cx="1755648" cy="1755648"/>
          </a:xfrm>
          <a:custGeom>
            <a:avLst/>
            <a:gdLst>
              <a:gd name="connsiteX0" fmla="*/ 1072597 w 1433480"/>
              <a:gd name="connsiteY0" fmla="*/ 363064 h 1433480"/>
              <a:gd name="connsiteX1" fmla="*/ 1284084 w 1433480"/>
              <a:gd name="connsiteY1" fmla="*/ 299326 h 1433480"/>
              <a:gd name="connsiteX2" fmla="*/ 1361903 w 1433480"/>
              <a:gd name="connsiteY2" fmla="*/ 434113 h 1433480"/>
              <a:gd name="connsiteX3" fmla="*/ 1200961 w 1433480"/>
              <a:gd name="connsiteY3" fmla="*/ 585397 h 1433480"/>
              <a:gd name="connsiteX4" fmla="*/ 1200961 w 1433480"/>
              <a:gd name="connsiteY4" fmla="*/ 848084 h 1433480"/>
              <a:gd name="connsiteX5" fmla="*/ 1361903 w 1433480"/>
              <a:gd name="connsiteY5" fmla="*/ 999367 h 1433480"/>
              <a:gd name="connsiteX6" fmla="*/ 1284084 w 1433480"/>
              <a:gd name="connsiteY6" fmla="*/ 1134154 h 1433480"/>
              <a:gd name="connsiteX7" fmla="*/ 1072597 w 1433480"/>
              <a:gd name="connsiteY7" fmla="*/ 1070416 h 1433480"/>
              <a:gd name="connsiteX8" fmla="*/ 845104 w 1433480"/>
              <a:gd name="connsiteY8" fmla="*/ 1201759 h 1433480"/>
              <a:gd name="connsiteX9" fmla="*/ 794559 w 1433480"/>
              <a:gd name="connsiteY9" fmla="*/ 1416781 h 1433480"/>
              <a:gd name="connsiteX10" fmla="*/ 638921 w 1433480"/>
              <a:gd name="connsiteY10" fmla="*/ 1416781 h 1433480"/>
              <a:gd name="connsiteX11" fmla="*/ 588376 w 1433480"/>
              <a:gd name="connsiteY11" fmla="*/ 1201759 h 1433480"/>
              <a:gd name="connsiteX12" fmla="*/ 360883 w 1433480"/>
              <a:gd name="connsiteY12" fmla="*/ 1070416 h 1433480"/>
              <a:gd name="connsiteX13" fmla="*/ 149396 w 1433480"/>
              <a:gd name="connsiteY13" fmla="*/ 1134154 h 1433480"/>
              <a:gd name="connsiteX14" fmla="*/ 71577 w 1433480"/>
              <a:gd name="connsiteY14" fmla="*/ 999367 h 1433480"/>
              <a:gd name="connsiteX15" fmla="*/ 232519 w 1433480"/>
              <a:gd name="connsiteY15" fmla="*/ 848083 h 1433480"/>
              <a:gd name="connsiteX16" fmla="*/ 232519 w 1433480"/>
              <a:gd name="connsiteY16" fmla="*/ 585396 h 1433480"/>
              <a:gd name="connsiteX17" fmla="*/ 71577 w 1433480"/>
              <a:gd name="connsiteY17" fmla="*/ 434113 h 1433480"/>
              <a:gd name="connsiteX18" fmla="*/ 149396 w 1433480"/>
              <a:gd name="connsiteY18" fmla="*/ 299326 h 1433480"/>
              <a:gd name="connsiteX19" fmla="*/ 360883 w 1433480"/>
              <a:gd name="connsiteY19" fmla="*/ 363064 h 1433480"/>
              <a:gd name="connsiteX20" fmla="*/ 588376 w 1433480"/>
              <a:gd name="connsiteY20" fmla="*/ 231721 h 1433480"/>
              <a:gd name="connsiteX21" fmla="*/ 638921 w 1433480"/>
              <a:gd name="connsiteY21" fmla="*/ 16699 h 1433480"/>
              <a:gd name="connsiteX22" fmla="*/ 794559 w 1433480"/>
              <a:gd name="connsiteY22" fmla="*/ 16699 h 1433480"/>
              <a:gd name="connsiteX23" fmla="*/ 845104 w 1433480"/>
              <a:gd name="connsiteY23" fmla="*/ 231721 h 1433480"/>
              <a:gd name="connsiteX24" fmla="*/ 1072597 w 1433480"/>
              <a:gd name="connsiteY24" fmla="*/ 363064 h 143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3480" h="1433480">
                <a:moveTo>
                  <a:pt x="922655" y="362603"/>
                </a:moveTo>
                <a:lnTo>
                  <a:pt x="1075980" y="267642"/>
                </a:lnTo>
                <a:lnTo>
                  <a:pt x="1165838" y="357500"/>
                </a:lnTo>
                <a:lnTo>
                  <a:pt x="1070877" y="510825"/>
                </a:lnTo>
                <a:cubicBezTo>
                  <a:pt x="1107451" y="573728"/>
                  <a:pt x="1126612" y="645237"/>
                  <a:pt x="1126389" y="718000"/>
                </a:cubicBezTo>
                <a:lnTo>
                  <a:pt x="1285290" y="803302"/>
                </a:lnTo>
                <a:lnTo>
                  <a:pt x="1252400" y="926050"/>
                </a:lnTo>
                <a:lnTo>
                  <a:pt x="1072136" y="920474"/>
                </a:lnTo>
                <a:cubicBezTo>
                  <a:pt x="1035948" y="983600"/>
                  <a:pt x="983600" y="1035948"/>
                  <a:pt x="920474" y="1072136"/>
                </a:cubicBezTo>
                <a:lnTo>
                  <a:pt x="926050" y="1252400"/>
                </a:lnTo>
                <a:lnTo>
                  <a:pt x="803302" y="1285290"/>
                </a:lnTo>
                <a:lnTo>
                  <a:pt x="717999" y="1126389"/>
                </a:lnTo>
                <a:cubicBezTo>
                  <a:pt x="645237" y="1126613"/>
                  <a:pt x="573727" y="1107452"/>
                  <a:pt x="510825" y="1070877"/>
                </a:cubicBezTo>
                <a:lnTo>
                  <a:pt x="357500" y="1165838"/>
                </a:lnTo>
                <a:lnTo>
                  <a:pt x="267642" y="1075980"/>
                </a:lnTo>
                <a:lnTo>
                  <a:pt x="362603" y="922655"/>
                </a:lnTo>
                <a:cubicBezTo>
                  <a:pt x="326029" y="859752"/>
                  <a:pt x="306868" y="788243"/>
                  <a:pt x="307091" y="715480"/>
                </a:cubicBezTo>
                <a:lnTo>
                  <a:pt x="148190" y="630178"/>
                </a:lnTo>
                <a:lnTo>
                  <a:pt x="181080" y="507430"/>
                </a:lnTo>
                <a:lnTo>
                  <a:pt x="361344" y="513006"/>
                </a:lnTo>
                <a:cubicBezTo>
                  <a:pt x="397532" y="449880"/>
                  <a:pt x="449880" y="397532"/>
                  <a:pt x="513006" y="361344"/>
                </a:cubicBezTo>
                <a:lnTo>
                  <a:pt x="507430" y="181080"/>
                </a:lnTo>
                <a:lnTo>
                  <a:pt x="630178" y="148190"/>
                </a:lnTo>
                <a:lnTo>
                  <a:pt x="715481" y="307091"/>
                </a:lnTo>
                <a:cubicBezTo>
                  <a:pt x="788243" y="306867"/>
                  <a:pt x="859753" y="326028"/>
                  <a:pt x="922655" y="362603"/>
                </a:cubicBez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9619" tIns="499619" rIns="499617" bIns="499617" numCol="1" spcCol="1270" anchor="ctr" anchorCtr="0">
            <a:noAutofit/>
          </a:bodyPr>
          <a:lstStyle/>
          <a:p>
            <a:pPr algn="ctr" defTabSz="844550" fontAlgn="base">
              <a:lnSpc>
                <a:spcPct val="90000"/>
              </a:lnSpc>
              <a:spcBef>
                <a:spcPct val="0"/>
              </a:spcBef>
              <a:spcAft>
                <a:spcPct val="35000"/>
              </a:spcAft>
            </a:pPr>
            <a:r>
              <a:rPr lang="en-CA" sz="1400" b="1" dirty="0">
                <a:solidFill>
                  <a:prstClr val="white"/>
                </a:solidFill>
                <a:latin typeface="Arial" panose="020B0604020202020204" pitchFamily="34" charset="0"/>
                <a:cs typeface="Arial" panose="020B0604020202020204" pitchFamily="34" charset="0"/>
              </a:rPr>
              <a:t>ICCM</a:t>
            </a:r>
          </a:p>
        </p:txBody>
      </p:sp>
      <p:sp>
        <p:nvSpPr>
          <p:cNvPr id="56" name="TextBox 55"/>
          <p:cNvSpPr txBox="1"/>
          <p:nvPr/>
        </p:nvSpPr>
        <p:spPr>
          <a:xfrm>
            <a:off x="4286459" y="6421940"/>
            <a:ext cx="3168539" cy="369332"/>
          </a:xfrm>
          <a:prstGeom prst="rect">
            <a:avLst/>
          </a:prstGeom>
          <a:noFill/>
        </p:spPr>
        <p:txBody>
          <a:bodyPr wrap="square" rtlCol="0">
            <a:spAutoFit/>
          </a:bodyPr>
          <a:lstStyle/>
          <a:p>
            <a:pPr algn="ctr"/>
            <a:r>
              <a:rPr lang="en-CA" dirty="0">
                <a:solidFill>
                  <a:srgbClr val="02494E"/>
                </a:solidFill>
                <a:latin typeface="Arial"/>
                <a:ea typeface="ＭＳ Ｐゴシック" charset="0"/>
                <a:cs typeface="Arial"/>
              </a:rPr>
              <a:t>Partners Perspective</a:t>
            </a:r>
          </a:p>
        </p:txBody>
      </p:sp>
      <p:sp>
        <p:nvSpPr>
          <p:cNvPr id="57" name="Shape 56"/>
          <p:cNvSpPr/>
          <p:nvPr/>
        </p:nvSpPr>
        <p:spPr>
          <a:xfrm rot="11480058">
            <a:off x="6751605" y="4846565"/>
            <a:ext cx="1870862" cy="187086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8" name="TextBox 57"/>
          <p:cNvSpPr txBox="1"/>
          <p:nvPr/>
        </p:nvSpPr>
        <p:spPr>
          <a:xfrm>
            <a:off x="8456895" y="4585262"/>
            <a:ext cx="3498814" cy="830997"/>
          </a:xfrm>
          <a:prstGeom prst="rect">
            <a:avLst/>
          </a:prstGeom>
          <a:noFill/>
        </p:spPr>
        <p:txBody>
          <a:bodyPr wrap="square" rtlCol="0">
            <a:spAutoFit/>
          </a:bodyPr>
          <a:lstStyle/>
          <a:p>
            <a:pPr algn="ctr"/>
            <a:r>
              <a:rPr lang="en-CA" sz="2400" b="1" dirty="0">
                <a:solidFill>
                  <a:srgbClr val="02494E"/>
                </a:solidFill>
                <a:latin typeface="Arial"/>
                <a:ea typeface="ＭＳ Ｐゴシック" charset="0"/>
                <a:cs typeface="Arial"/>
              </a:rPr>
              <a:t>Outcome</a:t>
            </a:r>
            <a:r>
              <a:rPr lang="en-CA" sz="1600" dirty="0">
                <a:solidFill>
                  <a:srgbClr val="02494E"/>
                </a:solidFill>
                <a:latin typeface="Arial"/>
                <a:ea typeface="ＭＳ Ｐゴシック" charset="0"/>
                <a:cs typeface="Arial"/>
              </a:rPr>
              <a:t>: </a:t>
            </a:r>
            <a:br>
              <a:rPr lang="en-CA" sz="1600" dirty="0">
                <a:solidFill>
                  <a:srgbClr val="02494E"/>
                </a:solidFill>
                <a:latin typeface="Arial"/>
                <a:ea typeface="ＭＳ Ｐゴシック" charset="0"/>
                <a:cs typeface="Arial"/>
              </a:rPr>
            </a:br>
            <a:r>
              <a:rPr lang="en-CA" sz="2400" b="1" u="sng" dirty="0">
                <a:solidFill>
                  <a:srgbClr val="02494E"/>
                </a:solidFill>
                <a:latin typeface="Arial"/>
                <a:ea typeface="ＭＳ Ｐゴシック" charset="0"/>
                <a:cs typeface="Arial"/>
              </a:rPr>
              <a:t>Cultural Change</a:t>
            </a:r>
          </a:p>
        </p:txBody>
      </p:sp>
      <p:sp>
        <p:nvSpPr>
          <p:cNvPr id="59" name="TextBox 58"/>
          <p:cNvSpPr txBox="1"/>
          <p:nvPr/>
        </p:nvSpPr>
        <p:spPr>
          <a:xfrm>
            <a:off x="37419" y="5714054"/>
            <a:ext cx="3229609" cy="1077218"/>
          </a:xfrm>
          <a:prstGeom prst="rect">
            <a:avLst/>
          </a:prstGeom>
          <a:noFill/>
          <a:ln w="34925">
            <a:noFill/>
          </a:ln>
          <a:scene3d>
            <a:camera prst="orthographicFront"/>
            <a:lightRig rig="threePt" dir="t"/>
          </a:scene3d>
          <a:sp3d>
            <a:bevelT/>
          </a:sp3d>
        </p:spPr>
        <p:txBody>
          <a:bodyPr wrap="square" spcCol="36000" rtlCol="0">
            <a:spAutoFit/>
            <a:sp3d extrusionH="57150">
              <a:bevelT w="38100" h="38100"/>
            </a:sp3d>
          </a:bodyPr>
          <a:lstStyle>
            <a:defPPr>
              <a:defRPr lang="en-US"/>
            </a:defPPr>
            <a:lvl1pPr algn="ctr" fontAlgn="base">
              <a:spcBef>
                <a:spcPct val="0"/>
              </a:spcBef>
              <a:spcAft>
                <a:spcPct val="0"/>
              </a:spcAft>
              <a:defRPr>
                <a:solidFill>
                  <a:srgbClr val="4472C4">
                    <a:lumMod val="50000"/>
                  </a:srgbClr>
                </a:solidFill>
                <a:ea typeface="ＭＳ Ｐゴシック" charset="0"/>
              </a:defRPr>
            </a:lvl1pPr>
          </a:lstStyle>
          <a:p>
            <a:r>
              <a:rPr lang="en-CA" sz="1600" dirty="0">
                <a:solidFill>
                  <a:srgbClr val="02494E"/>
                </a:solidFill>
                <a:latin typeface="Arial"/>
                <a:cs typeface="Arial"/>
              </a:rPr>
              <a:t>* The SMRC is an independent agency working under the DM, IAW the SLA from the CAF for victim support.</a:t>
            </a:r>
          </a:p>
        </p:txBody>
      </p:sp>
    </p:spTree>
    <p:extLst>
      <p:ext uri="{BB962C8B-B14F-4D97-AF65-F5344CB8AC3E}">
        <p14:creationId xmlns:p14="http://schemas.microsoft.com/office/powerpoint/2010/main" val="186207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421C4069-2F1F-A246-B9DC-A24EB0740FB0}"/>
              </a:ext>
            </a:extLst>
          </p:cNvPr>
          <p:cNvSpPr txBox="1">
            <a:spLocks/>
          </p:cNvSpPr>
          <p:nvPr/>
        </p:nvSpPr>
        <p:spPr>
          <a:xfrm>
            <a:off x="1302362" y="2564301"/>
            <a:ext cx="9587278" cy="19619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sz="2200" dirty="0">
                <a:solidFill>
                  <a:srgbClr val="02494E"/>
                </a:solidFill>
                <a:latin typeface="Arial"/>
                <a:ea typeface="ＭＳ Ｐゴシック" charset="0"/>
                <a:cs typeface="Arial"/>
              </a:rPr>
              <a:t>“Any discussion of the causes and consequences of sexual harassment and assault in the armed forces — including the effectiveness of current policies and practices — must begin with an examination of the underlying cultural norms that inform the ways in which CAF members interact with each other, and what they perceive to be acceptable conduct.”</a:t>
            </a:r>
          </a:p>
        </p:txBody>
      </p:sp>
      <p:sp>
        <p:nvSpPr>
          <p:cNvPr id="6" name="TextBox 5">
            <a:extLst>
              <a:ext uri="{FF2B5EF4-FFF2-40B4-BE49-F238E27FC236}">
                <a16:creationId xmlns="" xmlns:a16="http://schemas.microsoft.com/office/drawing/2014/main" id="{D6E4F3AC-7A3B-634A-93FF-FEE55EF7D3D8}"/>
              </a:ext>
            </a:extLst>
          </p:cNvPr>
          <p:cNvSpPr txBox="1"/>
          <p:nvPr/>
        </p:nvSpPr>
        <p:spPr>
          <a:xfrm>
            <a:off x="6315624" y="4567810"/>
            <a:ext cx="4392415" cy="923330"/>
          </a:xfrm>
          <a:prstGeom prst="rect">
            <a:avLst/>
          </a:prstGeom>
          <a:noFill/>
        </p:spPr>
        <p:txBody>
          <a:bodyPr wrap="square" rtlCol="0">
            <a:spAutoFit/>
          </a:bodyPr>
          <a:lstStyle/>
          <a:p>
            <a:pPr defTabSz="457200">
              <a:spcBef>
                <a:spcPct val="20000"/>
              </a:spcBef>
            </a:pPr>
            <a:r>
              <a:rPr lang="en-CA" i="1" dirty="0">
                <a:solidFill>
                  <a:srgbClr val="02494E"/>
                </a:solidFill>
                <a:latin typeface="Arial"/>
                <a:ea typeface="ＭＳ Ｐゴシック" charset="0"/>
                <a:cs typeface="Arial"/>
              </a:rPr>
              <a:t>— External Review Authority, Former Supreme Court Justice Honourable Marie Deschamps (2015)</a:t>
            </a:r>
          </a:p>
        </p:txBody>
      </p:sp>
      <p:sp>
        <p:nvSpPr>
          <p:cNvPr id="7" name="Titre 6">
            <a:extLst>
              <a:ext uri="{FF2B5EF4-FFF2-40B4-BE49-F238E27FC236}">
                <a16:creationId xmlns="" xmlns:a16="http://schemas.microsoft.com/office/drawing/2014/main" id="{685017E2-16FF-43B7-99A4-BD1F62D47D08}"/>
              </a:ext>
            </a:extLst>
          </p:cNvPr>
          <p:cNvSpPr>
            <a:spLocks noGrp="1"/>
          </p:cNvSpPr>
          <p:nvPr>
            <p:ph type="title"/>
          </p:nvPr>
        </p:nvSpPr>
        <p:spPr/>
        <p:txBody>
          <a:bodyPr>
            <a:noAutofit/>
          </a:bodyPr>
          <a:lstStyle/>
          <a:p>
            <a:r>
              <a:rPr lang="en-CA" dirty="0"/>
              <a:t>Why do we need a culture change strategy?</a:t>
            </a:r>
            <a:endParaRPr lang="fr-CA" dirty="0"/>
          </a:p>
        </p:txBody>
      </p:sp>
    </p:spTree>
    <p:extLst>
      <p:ext uri="{BB962C8B-B14F-4D97-AF65-F5344CB8AC3E}">
        <p14:creationId xmlns:p14="http://schemas.microsoft.com/office/powerpoint/2010/main" val="18599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 xmlns:a16="http://schemas.microsoft.com/office/drawing/2014/main" id="{F96EF698-1DBE-DA4C-A818-5D2391C69A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6731" y="2771932"/>
            <a:ext cx="10924619" cy="3744416"/>
          </a:xfrm>
          <a:prstGeom prst="rect">
            <a:avLst/>
          </a:prstGeom>
        </p:spPr>
      </p:pic>
      <p:sp>
        <p:nvSpPr>
          <p:cNvPr id="3" name="Title 2"/>
          <p:cNvSpPr>
            <a:spLocks noGrp="1"/>
          </p:cNvSpPr>
          <p:nvPr>
            <p:ph type="title"/>
          </p:nvPr>
        </p:nvSpPr>
        <p:spPr>
          <a:prstGeom prst="rect">
            <a:avLst/>
          </a:prstGeom>
        </p:spPr>
        <p:txBody>
          <a:bodyPr>
            <a:normAutofit/>
          </a:bodyPr>
          <a:lstStyle/>
          <a:p>
            <a:r>
              <a:rPr lang="fr-CA" dirty="0"/>
              <a:t>The Path to </a:t>
            </a:r>
            <a:r>
              <a:rPr lang="fr-CA" dirty="0" err="1"/>
              <a:t>Dignity</a:t>
            </a:r>
            <a:r>
              <a:rPr lang="fr-CA" dirty="0"/>
              <a:t> </a:t>
            </a:r>
            <a:r>
              <a:rPr lang="fr-CA" b="1" dirty="0">
                <a:cs typeface="Arial" panose="020B0604020202020204" pitchFamily="34" charset="0"/>
              </a:rPr>
              <a:t>and</a:t>
            </a:r>
            <a:r>
              <a:rPr lang="fr-CA" dirty="0"/>
              <a:t> Respect</a:t>
            </a:r>
          </a:p>
        </p:txBody>
      </p:sp>
      <p:sp>
        <p:nvSpPr>
          <p:cNvPr id="4" name="Content Placeholder 3">
            <a:extLst>
              <a:ext uri="{FF2B5EF4-FFF2-40B4-BE49-F238E27FC236}">
                <a16:creationId xmlns="" xmlns:a16="http://schemas.microsoft.com/office/drawing/2014/main" id="{381636FD-EAA2-6C4E-8559-75B1873FEF3B}"/>
              </a:ext>
            </a:extLst>
          </p:cNvPr>
          <p:cNvSpPr>
            <a:spLocks noGrp="1"/>
          </p:cNvSpPr>
          <p:nvPr>
            <p:ph idx="1"/>
          </p:nvPr>
        </p:nvSpPr>
        <p:spPr/>
        <p:txBody>
          <a:bodyPr>
            <a:normAutofit/>
          </a:bodyPr>
          <a:lstStyle/>
          <a:p>
            <a:pPr marL="715963" indent="-379413" algn="l"/>
            <a:r>
              <a:rPr lang="fr-CA" sz="2000" dirty="0">
                <a:solidFill>
                  <a:srgbClr val="02494E"/>
                </a:solidFill>
              </a:rPr>
              <a:t>A </a:t>
            </a:r>
            <a:r>
              <a:rPr lang="en-CA" sz="2000" dirty="0">
                <a:solidFill>
                  <a:srgbClr val="02494E"/>
                </a:solidFill>
              </a:rPr>
              <a:t>comprehensive four-part strategy focused on aligning organizational culture to prevent and address sexual misconduct, and improve support for those who have been affected</a:t>
            </a:r>
          </a:p>
          <a:p>
            <a:endParaRPr lang="en-US" dirty="0"/>
          </a:p>
        </p:txBody>
      </p:sp>
      <p:sp>
        <p:nvSpPr>
          <p:cNvPr id="23" name="TextBox 22"/>
          <p:cNvSpPr txBox="1"/>
          <p:nvPr/>
        </p:nvSpPr>
        <p:spPr>
          <a:xfrm>
            <a:off x="8976321" y="3033638"/>
            <a:ext cx="2400000" cy="420564"/>
          </a:xfrm>
          <a:prstGeom prst="rect">
            <a:avLst/>
          </a:prstGeom>
          <a:noFill/>
        </p:spPr>
        <p:txBody>
          <a:bodyPr wrap="square" rtlCol="0">
            <a:spAutoFit/>
          </a:bodyPr>
          <a:lstStyle/>
          <a:p>
            <a:pPr algn="ctr"/>
            <a:r>
              <a:rPr lang="en-CA" sz="2133" b="1" dirty="0">
                <a:solidFill>
                  <a:schemeClr val="bg1"/>
                </a:solidFill>
                <a:latin typeface="Arial" panose="020B0604020202020204" pitchFamily="34" charset="0"/>
              </a:rPr>
              <a:t>Part Four</a:t>
            </a:r>
          </a:p>
        </p:txBody>
      </p:sp>
      <p:sp>
        <p:nvSpPr>
          <p:cNvPr id="26" name="TextBox 25"/>
          <p:cNvSpPr txBox="1"/>
          <p:nvPr/>
        </p:nvSpPr>
        <p:spPr>
          <a:xfrm>
            <a:off x="6284275" y="3033638"/>
            <a:ext cx="2400000" cy="420564"/>
          </a:xfrm>
          <a:prstGeom prst="rect">
            <a:avLst/>
          </a:prstGeom>
          <a:noFill/>
        </p:spPr>
        <p:txBody>
          <a:bodyPr wrap="square" rtlCol="0">
            <a:spAutoFit/>
          </a:bodyPr>
          <a:lstStyle/>
          <a:p>
            <a:pPr algn="ctr"/>
            <a:r>
              <a:rPr lang="en-CA" sz="2133" b="1" dirty="0">
                <a:solidFill>
                  <a:schemeClr val="bg1"/>
                </a:solidFill>
                <a:latin typeface="Arial" panose="020B0604020202020204" pitchFamily="34" charset="0"/>
              </a:rPr>
              <a:t>Part Three</a:t>
            </a:r>
          </a:p>
        </p:txBody>
      </p:sp>
      <p:sp>
        <p:nvSpPr>
          <p:cNvPr id="27" name="TextBox 26"/>
          <p:cNvSpPr txBox="1"/>
          <p:nvPr/>
        </p:nvSpPr>
        <p:spPr>
          <a:xfrm>
            <a:off x="3599724" y="3033638"/>
            <a:ext cx="2400000" cy="420564"/>
          </a:xfrm>
          <a:prstGeom prst="rect">
            <a:avLst/>
          </a:prstGeom>
          <a:noFill/>
        </p:spPr>
        <p:txBody>
          <a:bodyPr wrap="square" rtlCol="0">
            <a:spAutoFit/>
          </a:bodyPr>
          <a:lstStyle/>
          <a:p>
            <a:pPr algn="ctr"/>
            <a:r>
              <a:rPr lang="en-CA" sz="2133" b="1" dirty="0">
                <a:solidFill>
                  <a:schemeClr val="bg1"/>
                </a:solidFill>
                <a:latin typeface="Arial" panose="020B0604020202020204" pitchFamily="34" charset="0"/>
              </a:rPr>
              <a:t>Part Two</a:t>
            </a:r>
          </a:p>
        </p:txBody>
      </p:sp>
      <p:sp>
        <p:nvSpPr>
          <p:cNvPr id="28" name="TextBox 27"/>
          <p:cNvSpPr txBox="1"/>
          <p:nvPr/>
        </p:nvSpPr>
        <p:spPr>
          <a:xfrm>
            <a:off x="911424" y="3033638"/>
            <a:ext cx="2400267" cy="420564"/>
          </a:xfrm>
          <a:prstGeom prst="rect">
            <a:avLst/>
          </a:prstGeom>
          <a:noFill/>
        </p:spPr>
        <p:txBody>
          <a:bodyPr wrap="square" rtlCol="0">
            <a:spAutoFit/>
          </a:bodyPr>
          <a:lstStyle/>
          <a:p>
            <a:pPr algn="ctr"/>
            <a:r>
              <a:rPr lang="en-CA" sz="2133" b="1" dirty="0">
                <a:solidFill>
                  <a:schemeClr val="bg1"/>
                </a:solidFill>
                <a:latin typeface="Arial" panose="020B0604020202020204" pitchFamily="34" charset="0"/>
              </a:rPr>
              <a:t>Part One</a:t>
            </a:r>
          </a:p>
        </p:txBody>
      </p:sp>
      <p:sp>
        <p:nvSpPr>
          <p:cNvPr id="20" name="TextBox 19">
            <a:extLst>
              <a:ext uri="{FF2B5EF4-FFF2-40B4-BE49-F238E27FC236}">
                <a16:creationId xmlns="" xmlns:a16="http://schemas.microsoft.com/office/drawing/2014/main" id="{A07F8D4E-5C92-324C-8346-B43086FFF51C}"/>
              </a:ext>
            </a:extLst>
          </p:cNvPr>
          <p:cNvSpPr txBox="1"/>
          <p:nvPr/>
        </p:nvSpPr>
        <p:spPr>
          <a:xfrm>
            <a:off x="8976320" y="3492784"/>
            <a:ext cx="2400000" cy="2800767"/>
          </a:xfrm>
          <a:prstGeom prst="rect">
            <a:avLst/>
          </a:prstGeom>
          <a:noFill/>
        </p:spPr>
        <p:txBody>
          <a:bodyPr wrap="square" rtlCol="0">
            <a:spAutoFit/>
          </a:bodyPr>
          <a:lstStyle/>
          <a:p>
            <a:pPr lvl="0" algn="ctr"/>
            <a:endParaRPr lang="en-CA" sz="1600" dirty="0">
              <a:latin typeface="Arial" panose="020B0604020202020204" pitchFamily="34" charset="0"/>
            </a:endParaRPr>
          </a:p>
          <a:p>
            <a:pPr lvl="0" algn="ctr"/>
            <a:r>
              <a:rPr lang="en-CA" sz="1600" dirty="0">
                <a:latin typeface="Arial" panose="020B0604020202020204" pitchFamily="34" charset="0"/>
              </a:rPr>
              <a:t>MEASUREMENT</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Operation HONOUR Performance Measurement Framework</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Establishing logic model and performance indicators</a:t>
            </a:r>
          </a:p>
        </p:txBody>
      </p:sp>
      <p:sp>
        <p:nvSpPr>
          <p:cNvPr id="24" name="TextBox 23">
            <a:extLst>
              <a:ext uri="{FF2B5EF4-FFF2-40B4-BE49-F238E27FC236}">
                <a16:creationId xmlns="" xmlns:a16="http://schemas.microsoft.com/office/drawing/2014/main" id="{505B5B1D-615C-8F42-8417-89F235DDFDAD}"/>
              </a:ext>
            </a:extLst>
          </p:cNvPr>
          <p:cNvSpPr txBox="1"/>
          <p:nvPr/>
        </p:nvSpPr>
        <p:spPr>
          <a:xfrm>
            <a:off x="6277219" y="3492783"/>
            <a:ext cx="2387512" cy="2554545"/>
          </a:xfrm>
          <a:prstGeom prst="rect">
            <a:avLst/>
          </a:prstGeom>
          <a:noFill/>
        </p:spPr>
        <p:txBody>
          <a:bodyPr wrap="square" rtlCol="0">
            <a:spAutoFit/>
          </a:bodyPr>
          <a:lstStyle/>
          <a:p>
            <a:pPr lvl="0" algn="ctr"/>
            <a:endParaRPr lang="en-CA" sz="1600" dirty="0">
              <a:latin typeface="Arial" panose="020B0604020202020204" pitchFamily="34" charset="0"/>
            </a:endParaRPr>
          </a:p>
          <a:p>
            <a:pPr lvl="0" algn="ctr"/>
            <a:r>
              <a:rPr lang="en-CA" sz="1600" dirty="0">
                <a:latin typeface="Arial" panose="020B0604020202020204" pitchFamily="34" charset="0"/>
              </a:rPr>
              <a:t>IMPLEMENTATION</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Operation HONOUR Strategic Campaign Plan</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Setting mission and objectives</a:t>
            </a:r>
          </a:p>
          <a:p>
            <a:pPr lvl="0" algn="ctr"/>
            <a:endParaRPr lang="en-CA" sz="1600" dirty="0">
              <a:latin typeface="Arial" panose="020B0604020202020204" pitchFamily="34" charset="0"/>
            </a:endParaRPr>
          </a:p>
        </p:txBody>
      </p:sp>
      <p:sp>
        <p:nvSpPr>
          <p:cNvPr id="29" name="TextBox 28">
            <a:extLst>
              <a:ext uri="{FF2B5EF4-FFF2-40B4-BE49-F238E27FC236}">
                <a16:creationId xmlns="" xmlns:a16="http://schemas.microsoft.com/office/drawing/2014/main" id="{34F557F4-A5CD-F244-A38C-819C7AB6AC32}"/>
              </a:ext>
            </a:extLst>
          </p:cNvPr>
          <p:cNvSpPr txBox="1"/>
          <p:nvPr/>
        </p:nvSpPr>
        <p:spPr>
          <a:xfrm>
            <a:off x="3599723" y="3492784"/>
            <a:ext cx="2400000" cy="2800767"/>
          </a:xfrm>
          <a:prstGeom prst="rect">
            <a:avLst/>
          </a:prstGeom>
          <a:noFill/>
        </p:spPr>
        <p:txBody>
          <a:bodyPr wrap="square" rtlCol="0">
            <a:spAutoFit/>
          </a:bodyPr>
          <a:lstStyle/>
          <a:p>
            <a:pPr lvl="0" algn="ctr"/>
            <a:endParaRPr lang="en-CA" sz="1600" dirty="0">
              <a:latin typeface="Arial" panose="020B0604020202020204" pitchFamily="34" charset="0"/>
            </a:endParaRPr>
          </a:p>
          <a:p>
            <a:pPr lvl="0" algn="ctr"/>
            <a:r>
              <a:rPr lang="en-CA" sz="1600" dirty="0">
                <a:latin typeface="Arial" panose="020B0604020202020204" pitchFamily="34" charset="0"/>
              </a:rPr>
              <a:t>APPLICATION</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Strategic Framework for Addressing Sexual Misconduct</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Applying cultural analysis to sexual misconduct</a:t>
            </a:r>
          </a:p>
          <a:p>
            <a:pPr lvl="0" algn="ctr"/>
            <a:endParaRPr lang="en-CA" sz="1600" dirty="0">
              <a:latin typeface="Arial" panose="020B0604020202020204" pitchFamily="34" charset="0"/>
            </a:endParaRPr>
          </a:p>
        </p:txBody>
      </p:sp>
      <p:sp>
        <p:nvSpPr>
          <p:cNvPr id="30" name="TextBox 29">
            <a:extLst>
              <a:ext uri="{FF2B5EF4-FFF2-40B4-BE49-F238E27FC236}">
                <a16:creationId xmlns="" xmlns:a16="http://schemas.microsoft.com/office/drawing/2014/main" id="{3158B94B-63CA-0B4F-8FD1-53D94F068110}"/>
              </a:ext>
            </a:extLst>
          </p:cNvPr>
          <p:cNvSpPr txBox="1"/>
          <p:nvPr/>
        </p:nvSpPr>
        <p:spPr>
          <a:xfrm>
            <a:off x="911425" y="3492783"/>
            <a:ext cx="2400267" cy="2308324"/>
          </a:xfrm>
          <a:prstGeom prst="rect">
            <a:avLst/>
          </a:prstGeom>
          <a:noFill/>
        </p:spPr>
        <p:txBody>
          <a:bodyPr wrap="square" rtlCol="0">
            <a:spAutoFit/>
          </a:bodyPr>
          <a:lstStyle/>
          <a:p>
            <a:pPr lvl="0" algn="ctr"/>
            <a:endParaRPr lang="en-CA" sz="1600" dirty="0">
              <a:latin typeface="Arial" panose="020B0604020202020204" pitchFamily="34" charset="0"/>
            </a:endParaRPr>
          </a:p>
          <a:p>
            <a:pPr lvl="0" algn="ctr"/>
            <a:r>
              <a:rPr lang="en-CA" sz="1600" dirty="0">
                <a:latin typeface="Arial" panose="020B0604020202020204" pitchFamily="34" charset="0"/>
              </a:rPr>
              <a:t>ANALYSIS</a:t>
            </a:r>
          </a:p>
          <a:p>
            <a:pPr lvl="0" algn="ctr"/>
            <a:endParaRPr lang="en-CA" sz="1600" dirty="0">
              <a:latin typeface="Arial" panose="020B0604020202020204" pitchFamily="34" charset="0"/>
            </a:endParaRPr>
          </a:p>
          <a:p>
            <a:pPr lvl="0" algn="ctr"/>
            <a:r>
              <a:rPr lang="en-CA" sz="1600" dirty="0">
                <a:latin typeface="Arial" panose="020B0604020202020204" pitchFamily="34" charset="0"/>
              </a:rPr>
              <a:t>Strategic Approach to Cultural Alignment</a:t>
            </a:r>
          </a:p>
          <a:p>
            <a:pPr lvl="0" algn="ctr"/>
            <a:endParaRPr lang="en-CA" sz="1600" dirty="0">
              <a:latin typeface="Arial" panose="020B0604020202020204" pitchFamily="34" charset="0"/>
            </a:endParaRPr>
          </a:p>
          <a:p>
            <a:pPr lvl="0" algn="ctr"/>
            <a:endParaRPr lang="en-CA" sz="1600" dirty="0">
              <a:latin typeface="Arial" panose="020B0604020202020204" pitchFamily="34" charset="0"/>
            </a:endParaRPr>
          </a:p>
          <a:p>
            <a:pPr lvl="0" algn="ctr"/>
            <a:r>
              <a:rPr lang="en-CA" sz="1600" dirty="0">
                <a:latin typeface="Arial" panose="020B0604020202020204" pitchFamily="34" charset="0"/>
              </a:rPr>
              <a:t>Understanding and shaping CAF culture</a:t>
            </a:r>
          </a:p>
        </p:txBody>
      </p:sp>
    </p:spTree>
    <p:extLst>
      <p:ext uri="{BB962C8B-B14F-4D97-AF65-F5344CB8AC3E}">
        <p14:creationId xmlns:p14="http://schemas.microsoft.com/office/powerpoint/2010/main" val="267994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15A3DD22-82BE-C74F-B5E4-AF876720EF6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2564" y="2545272"/>
            <a:ext cx="11803208" cy="3642745"/>
          </a:xfrm>
          <a:prstGeom prst="rect">
            <a:avLst/>
          </a:prstGeom>
        </p:spPr>
      </p:pic>
      <p:sp>
        <p:nvSpPr>
          <p:cNvPr id="3" name="Title 2"/>
          <p:cNvSpPr>
            <a:spLocks noGrp="1"/>
          </p:cNvSpPr>
          <p:nvPr>
            <p:ph type="title"/>
          </p:nvPr>
        </p:nvSpPr>
        <p:spPr>
          <a:prstGeom prst="rect">
            <a:avLst/>
          </a:prstGeom>
        </p:spPr>
        <p:txBody>
          <a:bodyPr>
            <a:noAutofit/>
          </a:bodyPr>
          <a:lstStyle/>
          <a:p>
            <a:r>
              <a:rPr lang="en-CA" dirty="0">
                <a:latin typeface="Arial" panose="020B0604020202020204" pitchFamily="34" charset="0"/>
              </a:rPr>
              <a:t>Part One: Strategic Approach to Cultural Alignment</a:t>
            </a:r>
            <a:endParaRPr lang="fr-CA" dirty="0">
              <a:latin typeface="Arial" panose="020B0604020202020204" pitchFamily="34" charset="0"/>
            </a:endParaRPr>
          </a:p>
        </p:txBody>
      </p:sp>
      <p:sp>
        <p:nvSpPr>
          <p:cNvPr id="8" name="Content Placeholder 7">
            <a:extLst>
              <a:ext uri="{FF2B5EF4-FFF2-40B4-BE49-F238E27FC236}">
                <a16:creationId xmlns="" xmlns:a16="http://schemas.microsoft.com/office/drawing/2014/main" id="{C0958FEB-50FA-B142-990C-DA36DD84F6D5}"/>
              </a:ext>
            </a:extLst>
          </p:cNvPr>
          <p:cNvSpPr>
            <a:spLocks noGrp="1"/>
          </p:cNvSpPr>
          <p:nvPr>
            <p:ph idx="1"/>
          </p:nvPr>
        </p:nvSpPr>
        <p:spPr>
          <a:prstGeom prst="rect">
            <a:avLst/>
          </a:prstGeom>
        </p:spPr>
        <p:txBody>
          <a:bodyPr/>
          <a:lstStyle/>
          <a:p>
            <a:r>
              <a:rPr lang="en-CA" dirty="0">
                <a:solidFill>
                  <a:srgbClr val="02494E"/>
                </a:solidFill>
                <a:latin typeface="Arial" panose="020B0604020202020204" pitchFamily="34" charset="0"/>
              </a:rPr>
              <a:t>Summary of the approach for understanding and changing CAF culture.</a:t>
            </a:r>
          </a:p>
        </p:txBody>
      </p:sp>
      <p:sp>
        <p:nvSpPr>
          <p:cNvPr id="10" name="TextBox 9"/>
          <p:cNvSpPr txBox="1"/>
          <p:nvPr/>
        </p:nvSpPr>
        <p:spPr>
          <a:xfrm>
            <a:off x="573067" y="2735802"/>
            <a:ext cx="2440427" cy="903068"/>
          </a:xfrm>
          <a:prstGeom prst="rect">
            <a:avLst/>
          </a:prstGeom>
          <a:noFill/>
        </p:spPr>
        <p:txBody>
          <a:bodyPr wrap="square" lIns="0" tIns="0" rIns="0" bIns="0" rtlCol="0">
            <a:spAutoFit/>
          </a:bodyPr>
          <a:lstStyle/>
          <a:p>
            <a:pPr algn="ctr"/>
            <a:r>
              <a:rPr lang="en-CA" sz="1467" dirty="0">
                <a:latin typeface="Arial" panose="020B0604020202020204" pitchFamily="34" charset="0"/>
              </a:rPr>
              <a:t>Identify the individual factors that constitute and influence the culture of a military organization.</a:t>
            </a:r>
          </a:p>
        </p:txBody>
      </p:sp>
      <p:sp>
        <p:nvSpPr>
          <p:cNvPr id="11" name="TextBox 10"/>
          <p:cNvSpPr txBox="1"/>
          <p:nvPr/>
        </p:nvSpPr>
        <p:spPr>
          <a:xfrm>
            <a:off x="4007765" y="2735802"/>
            <a:ext cx="2368416" cy="451534"/>
          </a:xfrm>
          <a:prstGeom prst="rect">
            <a:avLst/>
          </a:prstGeom>
          <a:noFill/>
        </p:spPr>
        <p:txBody>
          <a:bodyPr wrap="square" lIns="0" tIns="0" rIns="0" bIns="0" rtlCol="0">
            <a:spAutoFit/>
          </a:bodyPr>
          <a:lstStyle/>
          <a:p>
            <a:pPr algn="ctr"/>
            <a:r>
              <a:rPr lang="en-CA" sz="1467" dirty="0">
                <a:latin typeface="Arial" panose="020B0604020202020204" pitchFamily="34" charset="0"/>
              </a:rPr>
              <a:t>Implement a change management process</a:t>
            </a:r>
          </a:p>
        </p:txBody>
      </p:sp>
      <p:sp>
        <p:nvSpPr>
          <p:cNvPr id="14" name="TextBox 13"/>
          <p:cNvSpPr txBox="1"/>
          <p:nvPr/>
        </p:nvSpPr>
        <p:spPr>
          <a:xfrm>
            <a:off x="7350821" y="2735801"/>
            <a:ext cx="2292007" cy="903068"/>
          </a:xfrm>
          <a:prstGeom prst="rect">
            <a:avLst/>
          </a:prstGeom>
          <a:noFill/>
        </p:spPr>
        <p:txBody>
          <a:bodyPr wrap="square" lIns="0" tIns="0" rIns="0" bIns="0" rtlCol="0">
            <a:spAutoFit/>
          </a:bodyPr>
          <a:lstStyle/>
          <a:p>
            <a:pPr algn="ctr"/>
            <a:r>
              <a:rPr lang="en-CA" sz="1467" dirty="0">
                <a:latin typeface="Arial" panose="020B0604020202020204" pitchFamily="34" charset="0"/>
              </a:rPr>
              <a:t>Apply a preventative approach to target interventions</a:t>
            </a:r>
          </a:p>
          <a:p>
            <a:pPr algn="ctr"/>
            <a:endParaRPr lang="en-CA" sz="1467" dirty="0">
              <a:latin typeface="Arial" panose="020B0604020202020204" pitchFamily="34" charset="0"/>
            </a:endParaRPr>
          </a:p>
        </p:txBody>
      </p:sp>
    </p:spTree>
    <p:extLst>
      <p:ext uri="{BB962C8B-B14F-4D97-AF65-F5344CB8AC3E}">
        <p14:creationId xmlns:p14="http://schemas.microsoft.com/office/powerpoint/2010/main" val="223781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38E077C-3D50-4532-A155-EADED6198015}"/>
              </a:ext>
            </a:extLst>
          </p:cNvPr>
          <p:cNvSpPr>
            <a:spLocks noGrp="1"/>
          </p:cNvSpPr>
          <p:nvPr>
            <p:ph type="title"/>
          </p:nvPr>
        </p:nvSpPr>
        <p:spPr/>
        <p:txBody>
          <a:bodyPr/>
          <a:lstStyle/>
          <a:p>
            <a:r>
              <a:rPr lang="en-CA" dirty="0"/>
              <a:t>Part Two: Strategic Framework to Address Sexual Misconduct</a:t>
            </a:r>
            <a:endParaRPr lang="fr-CA" dirty="0"/>
          </a:p>
        </p:txBody>
      </p:sp>
      <p:sp>
        <p:nvSpPr>
          <p:cNvPr id="3" name="Content Placeholder 4">
            <a:extLst>
              <a:ext uri="{FF2B5EF4-FFF2-40B4-BE49-F238E27FC236}">
                <a16:creationId xmlns="" xmlns:a16="http://schemas.microsoft.com/office/drawing/2014/main" id="{BE112C66-B434-497B-B9E0-B46CDD633413}"/>
              </a:ext>
            </a:extLst>
          </p:cNvPr>
          <p:cNvSpPr txBox="1">
            <a:spLocks/>
          </p:cNvSpPr>
          <p:nvPr/>
        </p:nvSpPr>
        <p:spPr>
          <a:xfrm>
            <a:off x="377190" y="2538095"/>
            <a:ext cx="3911600" cy="1558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2494E"/>
                </a:solidFill>
                <a:latin typeface="Arial" panose="020B0604020202020204" pitchFamily="34" charset="0"/>
                <a:ea typeface="+mn-ea"/>
                <a:cs typeface="Arial" panose="020B0604020202020204" pitchFamily="34" charset="0"/>
              </a:defRPr>
            </a:lvl1pPr>
            <a:lvl2pPr marL="538163" indent="-273050" algn="l" defTabSz="914400" rtl="0" eaLnBrk="1" latinLnBrk="0" hangingPunct="1">
              <a:lnSpc>
                <a:spcPct val="90000"/>
              </a:lnSpc>
              <a:spcBef>
                <a:spcPts val="500"/>
              </a:spcBef>
              <a:buFont typeface="Arial" panose="020B0604020202020204" pitchFamily="34" charset="0"/>
              <a:buChar char="•"/>
              <a:defRPr sz="2000" kern="1200">
                <a:solidFill>
                  <a:srgbClr val="02494E"/>
                </a:solidFill>
                <a:latin typeface="Arial" panose="020B0604020202020204" pitchFamily="34" charset="0"/>
                <a:ea typeface="+mn-ea"/>
                <a:cs typeface="Arial" panose="020B0604020202020204" pitchFamily="34" charset="0"/>
              </a:defRPr>
            </a:lvl2pPr>
            <a:lvl3pPr marL="803275" indent="-265113" algn="l" defTabSz="914400" rtl="0" eaLnBrk="1" latinLnBrk="0" hangingPunct="1">
              <a:lnSpc>
                <a:spcPct val="90000"/>
              </a:lnSpc>
              <a:spcBef>
                <a:spcPts val="500"/>
              </a:spcBef>
              <a:buFont typeface="Arial" panose="020B0604020202020204" pitchFamily="34" charset="0"/>
              <a:buChar char="•"/>
              <a:defRPr sz="1800" kern="1200">
                <a:solidFill>
                  <a:srgbClr val="02494E"/>
                </a:solidFill>
                <a:latin typeface="Arial" panose="020B0604020202020204" pitchFamily="34" charset="0"/>
                <a:ea typeface="+mn-ea"/>
                <a:cs typeface="Arial" panose="020B0604020202020204" pitchFamily="34" charset="0"/>
              </a:defRPr>
            </a:lvl3pPr>
            <a:lvl4pPr marL="982663" indent="-179388" algn="l" defTabSz="914400" rtl="0" eaLnBrk="1" latinLnBrk="0" hangingPunct="1">
              <a:lnSpc>
                <a:spcPct val="90000"/>
              </a:lnSpc>
              <a:spcBef>
                <a:spcPts val="500"/>
              </a:spcBef>
              <a:buFont typeface="Arial" panose="020B0604020202020204" pitchFamily="34" charset="0"/>
              <a:buChar char="•"/>
              <a:defRPr sz="1600" kern="1200">
                <a:solidFill>
                  <a:srgbClr val="02494E"/>
                </a:solidFill>
                <a:latin typeface="Arial" panose="020B0604020202020204" pitchFamily="34" charset="0"/>
                <a:ea typeface="+mn-ea"/>
                <a:cs typeface="Arial" panose="020B0604020202020204" pitchFamily="34" charset="0"/>
              </a:defRPr>
            </a:lvl4pPr>
            <a:lvl5pPr marL="1255713" indent="-179388" algn="l" defTabSz="914400" rtl="0" eaLnBrk="1" latinLnBrk="0" hangingPunct="1">
              <a:lnSpc>
                <a:spcPct val="90000"/>
              </a:lnSpc>
              <a:spcBef>
                <a:spcPts val="500"/>
              </a:spcBef>
              <a:buFont typeface="Arial" panose="020B0604020202020204" pitchFamily="34" charset="0"/>
              <a:buChar char="•"/>
              <a:defRPr sz="1600" kern="1200">
                <a:solidFill>
                  <a:srgbClr val="0249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dirty="0"/>
              <a:t>Domains and determinants impacting sexual misconduct are identified. </a:t>
            </a:r>
          </a:p>
          <a:p>
            <a:pPr algn="ctr"/>
            <a:endParaRPr lang="en-US" sz="3600" dirty="0"/>
          </a:p>
        </p:txBody>
      </p:sp>
      <p:pic>
        <p:nvPicPr>
          <p:cNvPr id="4" name="Picture 5" descr="Asset 12.png">
            <a:extLst>
              <a:ext uri="{FF2B5EF4-FFF2-40B4-BE49-F238E27FC236}">
                <a16:creationId xmlns="" xmlns:a16="http://schemas.microsoft.com/office/drawing/2014/main" id="{832221A6-8D41-458B-A913-D287A3468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503" y="1686309"/>
            <a:ext cx="5560923" cy="5034363"/>
          </a:xfrm>
          <a:prstGeom prst="rect">
            <a:avLst/>
          </a:prstGeom>
        </p:spPr>
      </p:pic>
    </p:spTree>
    <p:extLst>
      <p:ext uri="{BB962C8B-B14F-4D97-AF65-F5344CB8AC3E}">
        <p14:creationId xmlns:p14="http://schemas.microsoft.com/office/powerpoint/2010/main" val="229442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579127D2-3286-5B4F-BD3A-3D439D73A4B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0273" y="2649034"/>
            <a:ext cx="10955867" cy="3674533"/>
          </a:xfrm>
          <a:prstGeom prst="rect">
            <a:avLst/>
          </a:prstGeom>
        </p:spPr>
      </p:pic>
      <p:sp>
        <p:nvSpPr>
          <p:cNvPr id="20" name="Oval 19">
            <a:extLst>
              <a:ext uri="{FF2B5EF4-FFF2-40B4-BE49-F238E27FC236}">
                <a16:creationId xmlns="" xmlns:a16="http://schemas.microsoft.com/office/drawing/2014/main" id="{9BBF77BB-74D0-6D4A-A339-20AE52D9A2EA}"/>
              </a:ext>
            </a:extLst>
          </p:cNvPr>
          <p:cNvSpPr/>
          <p:nvPr/>
        </p:nvSpPr>
        <p:spPr>
          <a:xfrm>
            <a:off x="559872" y="3401589"/>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Oval 20">
            <a:extLst>
              <a:ext uri="{FF2B5EF4-FFF2-40B4-BE49-F238E27FC236}">
                <a16:creationId xmlns="" xmlns:a16="http://schemas.microsoft.com/office/drawing/2014/main" id="{0F675A2F-22C6-E544-B16B-F9D731DACFB8}"/>
              </a:ext>
            </a:extLst>
          </p:cNvPr>
          <p:cNvSpPr/>
          <p:nvPr/>
        </p:nvSpPr>
        <p:spPr>
          <a:xfrm>
            <a:off x="559872" y="3742657"/>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1699105" y="2672602"/>
            <a:ext cx="3456384" cy="461665"/>
          </a:xfrm>
          <a:prstGeom prst="rect">
            <a:avLst/>
          </a:prstGeom>
          <a:noFill/>
        </p:spPr>
        <p:txBody>
          <a:bodyPr wrap="square" rtlCol="0">
            <a:spAutoFit/>
          </a:bodyPr>
          <a:lstStyle/>
          <a:p>
            <a:pPr algn="ctr"/>
            <a:r>
              <a:rPr lang="en-CA" sz="2400" b="1" dirty="0">
                <a:solidFill>
                  <a:schemeClr val="bg1"/>
                </a:solidFill>
                <a:latin typeface="Arial" panose="020B0604020202020204" pitchFamily="34" charset="0"/>
              </a:rPr>
              <a:t>Guiding principles</a:t>
            </a:r>
          </a:p>
        </p:txBody>
      </p:sp>
      <p:sp>
        <p:nvSpPr>
          <p:cNvPr id="22" name="Title 2"/>
          <p:cNvSpPr>
            <a:spLocks noGrp="1"/>
          </p:cNvSpPr>
          <p:nvPr>
            <p:ph type="title"/>
          </p:nvPr>
        </p:nvSpPr>
        <p:spPr>
          <a:prstGeom prst="rect">
            <a:avLst/>
          </a:prstGeom>
        </p:spPr>
        <p:txBody>
          <a:bodyPr>
            <a:noAutofit/>
          </a:bodyPr>
          <a:lstStyle/>
          <a:p>
            <a:r>
              <a:rPr lang="en-CA" sz="3200" dirty="0"/>
              <a:t>Part Two: Strategic Framework to Address Sexual Misconduct</a:t>
            </a:r>
            <a:endParaRPr lang="fr-CA" dirty="0"/>
          </a:p>
        </p:txBody>
      </p:sp>
      <p:sp>
        <p:nvSpPr>
          <p:cNvPr id="13" name="Content Placeholder 12">
            <a:extLst>
              <a:ext uri="{FF2B5EF4-FFF2-40B4-BE49-F238E27FC236}">
                <a16:creationId xmlns="" xmlns:a16="http://schemas.microsoft.com/office/drawing/2014/main" id="{605B867E-FC78-B64E-A45F-7A2EC3B0DFE4}"/>
              </a:ext>
            </a:extLst>
          </p:cNvPr>
          <p:cNvSpPr>
            <a:spLocks noGrp="1"/>
          </p:cNvSpPr>
          <p:nvPr>
            <p:ph idx="1"/>
          </p:nvPr>
        </p:nvSpPr>
        <p:spPr/>
        <p:txBody>
          <a:bodyPr>
            <a:noAutofit/>
          </a:bodyPr>
          <a:lstStyle/>
          <a:p>
            <a:pPr marL="0" indent="0"/>
            <a:r>
              <a:rPr lang="en-CA" sz="2000" dirty="0">
                <a:solidFill>
                  <a:srgbClr val="02494E"/>
                </a:solidFill>
              </a:rPr>
              <a:t>Guiding principles, lines of effort, and strategic objectives are established</a:t>
            </a:r>
            <a:br>
              <a:rPr lang="en-CA" sz="2000" dirty="0">
                <a:solidFill>
                  <a:srgbClr val="02494E"/>
                </a:solidFill>
              </a:rPr>
            </a:br>
            <a:r>
              <a:rPr lang="en-CA" sz="2000" dirty="0">
                <a:solidFill>
                  <a:srgbClr val="02494E"/>
                </a:solidFill>
              </a:rPr>
              <a:t>to guide cultural alignment efforts.</a:t>
            </a:r>
            <a:endParaRPr lang="fr-CA" sz="2000" dirty="0">
              <a:solidFill>
                <a:srgbClr val="02494E"/>
              </a:solidFill>
            </a:endParaRPr>
          </a:p>
        </p:txBody>
      </p:sp>
      <p:sp>
        <p:nvSpPr>
          <p:cNvPr id="18" name="TextBox 17">
            <a:extLst>
              <a:ext uri="{FF2B5EF4-FFF2-40B4-BE49-F238E27FC236}">
                <a16:creationId xmlns="" xmlns:a16="http://schemas.microsoft.com/office/drawing/2014/main" id="{51360DFB-8E36-9148-97BF-3B4A714F88E5}"/>
              </a:ext>
            </a:extLst>
          </p:cNvPr>
          <p:cNvSpPr txBox="1"/>
          <p:nvPr/>
        </p:nvSpPr>
        <p:spPr>
          <a:xfrm>
            <a:off x="7319181" y="2672603"/>
            <a:ext cx="3456384" cy="461665"/>
          </a:xfrm>
          <a:prstGeom prst="rect">
            <a:avLst/>
          </a:prstGeom>
          <a:noFill/>
        </p:spPr>
        <p:txBody>
          <a:bodyPr wrap="square" rtlCol="0">
            <a:spAutoFit/>
          </a:bodyPr>
          <a:lstStyle/>
          <a:p>
            <a:pPr algn="ctr"/>
            <a:r>
              <a:rPr lang="en-CA" sz="2400" b="1" dirty="0">
                <a:solidFill>
                  <a:schemeClr val="bg1"/>
                </a:solidFill>
                <a:latin typeface="Arial" panose="020B0604020202020204" pitchFamily="34" charset="0"/>
              </a:rPr>
              <a:t>Lines of effort</a:t>
            </a:r>
          </a:p>
        </p:txBody>
      </p:sp>
      <p:sp>
        <p:nvSpPr>
          <p:cNvPr id="23" name="Oval 22">
            <a:extLst>
              <a:ext uri="{FF2B5EF4-FFF2-40B4-BE49-F238E27FC236}">
                <a16:creationId xmlns="" xmlns:a16="http://schemas.microsoft.com/office/drawing/2014/main" id="{49BD3D83-D75D-1D4F-8090-E37AD08C3194}"/>
              </a:ext>
            </a:extLst>
          </p:cNvPr>
          <p:cNvSpPr/>
          <p:nvPr/>
        </p:nvSpPr>
        <p:spPr>
          <a:xfrm>
            <a:off x="559872" y="4067433"/>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Oval 23">
            <a:extLst>
              <a:ext uri="{FF2B5EF4-FFF2-40B4-BE49-F238E27FC236}">
                <a16:creationId xmlns="" xmlns:a16="http://schemas.microsoft.com/office/drawing/2014/main" id="{F88DD7BE-3269-554F-9970-88D1DCE44206}"/>
              </a:ext>
            </a:extLst>
          </p:cNvPr>
          <p:cNvSpPr/>
          <p:nvPr/>
        </p:nvSpPr>
        <p:spPr>
          <a:xfrm>
            <a:off x="559872" y="4385098"/>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Oval 24">
            <a:extLst>
              <a:ext uri="{FF2B5EF4-FFF2-40B4-BE49-F238E27FC236}">
                <a16:creationId xmlns="" xmlns:a16="http://schemas.microsoft.com/office/drawing/2014/main" id="{06701A46-3255-E048-B2BD-197063163BE7}"/>
              </a:ext>
            </a:extLst>
          </p:cNvPr>
          <p:cNvSpPr/>
          <p:nvPr/>
        </p:nvSpPr>
        <p:spPr>
          <a:xfrm>
            <a:off x="559872" y="4931529"/>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6" name="Oval 25">
            <a:extLst>
              <a:ext uri="{FF2B5EF4-FFF2-40B4-BE49-F238E27FC236}">
                <a16:creationId xmlns="" xmlns:a16="http://schemas.microsoft.com/office/drawing/2014/main" id="{0F441F80-FF2E-E746-B26A-D93BC9F994FE}"/>
              </a:ext>
            </a:extLst>
          </p:cNvPr>
          <p:cNvSpPr/>
          <p:nvPr/>
        </p:nvSpPr>
        <p:spPr>
          <a:xfrm>
            <a:off x="559872" y="5486426"/>
            <a:ext cx="260709" cy="260709"/>
          </a:xfrm>
          <a:prstGeom prst="ellipse">
            <a:avLst/>
          </a:prstGeom>
          <a:solidFill>
            <a:srgbClr val="068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extBox 4"/>
          <p:cNvSpPr txBox="1"/>
          <p:nvPr/>
        </p:nvSpPr>
        <p:spPr>
          <a:xfrm>
            <a:off x="524394" y="3365943"/>
            <a:ext cx="6328693" cy="2637197"/>
          </a:xfrm>
          <a:prstGeom prst="rect">
            <a:avLst/>
          </a:prstGeom>
          <a:noFill/>
        </p:spPr>
        <p:txBody>
          <a:bodyPr wrap="square" rtlCol="0">
            <a:spAutoFit/>
          </a:bodyPr>
          <a:lstStyle/>
          <a:p>
            <a:pPr marL="273593" indent="-273593">
              <a:spcBef>
                <a:spcPts val="800"/>
              </a:spcBef>
              <a:buClr>
                <a:schemeClr val="bg1"/>
              </a:buClr>
            </a:pPr>
            <a:r>
              <a:rPr lang="en-CA" sz="1467" dirty="0">
                <a:solidFill>
                  <a:schemeClr val="bg1"/>
                </a:solidFill>
                <a:latin typeface="Arial" panose="020B0604020202020204" pitchFamily="34" charset="0"/>
              </a:rPr>
              <a:t>1</a:t>
            </a:r>
            <a:r>
              <a:rPr lang="en-CA" sz="1467" dirty="0">
                <a:latin typeface="Arial" panose="020B0604020202020204" pitchFamily="34" charset="0"/>
              </a:rPr>
              <a:t>	Zero tolerance – Incidents are never ignored, minimized or excused.</a:t>
            </a:r>
          </a:p>
          <a:p>
            <a:pPr marL="273593" indent="-273593">
              <a:spcBef>
                <a:spcPts val="800"/>
              </a:spcBef>
              <a:buClr>
                <a:schemeClr val="bg1"/>
              </a:buClr>
            </a:pPr>
            <a:r>
              <a:rPr lang="en-CA" sz="1467" dirty="0">
                <a:solidFill>
                  <a:schemeClr val="bg1"/>
                </a:solidFill>
                <a:latin typeface="Arial" panose="020B0604020202020204" pitchFamily="34" charset="0"/>
              </a:rPr>
              <a:t>2</a:t>
            </a:r>
            <a:r>
              <a:rPr lang="en-CA" sz="1467" dirty="0">
                <a:latin typeface="Arial" panose="020B0604020202020204" pitchFamily="34" charset="0"/>
              </a:rPr>
              <a:t>	Leader commitment at all levels.</a:t>
            </a:r>
          </a:p>
          <a:p>
            <a:pPr marL="273593" indent="-273593">
              <a:spcBef>
                <a:spcPts val="800"/>
              </a:spcBef>
              <a:buClr>
                <a:schemeClr val="bg1"/>
              </a:buClr>
            </a:pPr>
            <a:r>
              <a:rPr lang="en-CA" sz="1467" dirty="0">
                <a:solidFill>
                  <a:schemeClr val="bg1"/>
                </a:solidFill>
                <a:latin typeface="Arial" panose="020B0604020202020204" pitchFamily="34" charset="0"/>
              </a:rPr>
              <a:t>3</a:t>
            </a:r>
            <a:r>
              <a:rPr lang="en-CA" sz="1467" dirty="0">
                <a:latin typeface="Arial" panose="020B0604020202020204" pitchFamily="34" charset="0"/>
              </a:rPr>
              <a:t>	CAF personnel will understand and embody the CAF military ethos.</a:t>
            </a:r>
          </a:p>
          <a:p>
            <a:pPr marL="273593" indent="-273593">
              <a:spcBef>
                <a:spcPts val="800"/>
              </a:spcBef>
              <a:buClr>
                <a:schemeClr val="bg1"/>
              </a:buClr>
            </a:pPr>
            <a:r>
              <a:rPr lang="en-CA" sz="1467" dirty="0">
                <a:solidFill>
                  <a:schemeClr val="bg1"/>
                </a:solidFill>
                <a:latin typeface="Arial" panose="020B0604020202020204" pitchFamily="34" charset="0"/>
              </a:rPr>
              <a:t>4</a:t>
            </a:r>
            <a:r>
              <a:rPr lang="en-CA" sz="1467" dirty="0">
                <a:latin typeface="Arial" panose="020B0604020202020204" pitchFamily="34" charset="0"/>
              </a:rPr>
              <a:t>	Persons affected by sexual misconduct will be treated fairly, compassionately, and be empowered as supported partners.</a:t>
            </a:r>
          </a:p>
          <a:p>
            <a:pPr marL="273593" indent="-273593">
              <a:spcBef>
                <a:spcPts val="800"/>
              </a:spcBef>
              <a:buClr>
                <a:schemeClr val="bg1"/>
              </a:buClr>
            </a:pPr>
            <a:r>
              <a:rPr lang="en-CA" sz="1467" dirty="0">
                <a:solidFill>
                  <a:schemeClr val="bg1"/>
                </a:solidFill>
                <a:latin typeface="Arial" panose="020B0604020202020204" pitchFamily="34" charset="0"/>
              </a:rPr>
              <a:t>5</a:t>
            </a:r>
            <a:r>
              <a:rPr lang="en-CA" sz="1467" dirty="0">
                <a:latin typeface="Arial" panose="020B0604020202020204" pitchFamily="34" charset="0"/>
              </a:rPr>
              <a:t>	Respondents will be treated fairly, proportionally and be assured due process.</a:t>
            </a:r>
          </a:p>
          <a:p>
            <a:pPr marL="273593" indent="-273593">
              <a:spcBef>
                <a:spcPts val="800"/>
              </a:spcBef>
              <a:buClr>
                <a:schemeClr val="bg1"/>
              </a:buClr>
            </a:pPr>
            <a:r>
              <a:rPr lang="en-CA" sz="1467" dirty="0">
                <a:solidFill>
                  <a:schemeClr val="bg1"/>
                </a:solidFill>
                <a:latin typeface="Arial" panose="020B0604020202020204" pitchFamily="34" charset="0"/>
              </a:rPr>
              <a:t>6</a:t>
            </a:r>
            <a:r>
              <a:rPr lang="en-CA" sz="1467" dirty="0">
                <a:latin typeface="Arial" panose="020B0604020202020204" pitchFamily="34" charset="0"/>
              </a:rPr>
              <a:t>	The CAF learns from experience, maintains transparency, and remains aware and vigilant.</a:t>
            </a:r>
          </a:p>
        </p:txBody>
      </p:sp>
      <p:sp>
        <p:nvSpPr>
          <p:cNvPr id="30" name="Oval 29">
            <a:extLst>
              <a:ext uri="{FF2B5EF4-FFF2-40B4-BE49-F238E27FC236}">
                <a16:creationId xmlns="" xmlns:a16="http://schemas.microsoft.com/office/drawing/2014/main" id="{3DD09104-1C87-8248-ACE7-157F8C7654BA}"/>
              </a:ext>
            </a:extLst>
          </p:cNvPr>
          <p:cNvSpPr/>
          <p:nvPr/>
        </p:nvSpPr>
        <p:spPr>
          <a:xfrm>
            <a:off x="7657031" y="3239830"/>
            <a:ext cx="357819" cy="357819"/>
          </a:xfrm>
          <a:prstGeom prst="ellipse">
            <a:avLst/>
          </a:prstGeom>
          <a:solidFill>
            <a:srgbClr val="6EBD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5" name="Oval 34">
            <a:extLst>
              <a:ext uri="{FF2B5EF4-FFF2-40B4-BE49-F238E27FC236}">
                <a16:creationId xmlns="" xmlns:a16="http://schemas.microsoft.com/office/drawing/2014/main" id="{0E7BFB00-3F1A-C046-AFCF-A203B769BA0B}"/>
              </a:ext>
            </a:extLst>
          </p:cNvPr>
          <p:cNvSpPr/>
          <p:nvPr/>
        </p:nvSpPr>
        <p:spPr>
          <a:xfrm>
            <a:off x="7657031" y="4030520"/>
            <a:ext cx="357819" cy="357819"/>
          </a:xfrm>
          <a:prstGeom prst="ellipse">
            <a:avLst/>
          </a:prstGeom>
          <a:solidFill>
            <a:srgbClr val="6EBD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6" name="Oval 35">
            <a:extLst>
              <a:ext uri="{FF2B5EF4-FFF2-40B4-BE49-F238E27FC236}">
                <a16:creationId xmlns="" xmlns:a16="http://schemas.microsoft.com/office/drawing/2014/main" id="{82DB8562-A3DB-F04D-9885-06F09B7C5631}"/>
              </a:ext>
            </a:extLst>
          </p:cNvPr>
          <p:cNvSpPr/>
          <p:nvPr/>
        </p:nvSpPr>
        <p:spPr>
          <a:xfrm>
            <a:off x="7657031" y="4821211"/>
            <a:ext cx="357819" cy="357819"/>
          </a:xfrm>
          <a:prstGeom prst="ellipse">
            <a:avLst/>
          </a:prstGeom>
          <a:solidFill>
            <a:srgbClr val="6EBD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Oval 36">
            <a:extLst>
              <a:ext uri="{FF2B5EF4-FFF2-40B4-BE49-F238E27FC236}">
                <a16:creationId xmlns="" xmlns:a16="http://schemas.microsoft.com/office/drawing/2014/main" id="{09ABFE92-0887-5B46-A364-3CBC764C1181}"/>
              </a:ext>
            </a:extLst>
          </p:cNvPr>
          <p:cNvSpPr/>
          <p:nvPr/>
        </p:nvSpPr>
        <p:spPr>
          <a:xfrm>
            <a:off x="7657031" y="5611900"/>
            <a:ext cx="357819" cy="357819"/>
          </a:xfrm>
          <a:prstGeom prst="ellipse">
            <a:avLst/>
          </a:prstGeom>
          <a:solidFill>
            <a:srgbClr val="6EBD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7" name="TextBox 26">
            <a:extLst>
              <a:ext uri="{FF2B5EF4-FFF2-40B4-BE49-F238E27FC236}">
                <a16:creationId xmlns="" xmlns:a16="http://schemas.microsoft.com/office/drawing/2014/main" id="{C5F47042-BDC9-7743-A0C7-9BECCA51A631}"/>
              </a:ext>
            </a:extLst>
          </p:cNvPr>
          <p:cNvSpPr txBox="1"/>
          <p:nvPr/>
        </p:nvSpPr>
        <p:spPr>
          <a:xfrm>
            <a:off x="7653371" y="3225609"/>
            <a:ext cx="3734560" cy="2769989"/>
          </a:xfrm>
          <a:prstGeom prst="rect">
            <a:avLst/>
          </a:prstGeom>
          <a:noFill/>
        </p:spPr>
        <p:txBody>
          <a:bodyPr wrap="square" rtlCol="0">
            <a:spAutoFit/>
          </a:bodyPr>
          <a:lstStyle/>
          <a:p>
            <a:pPr marL="321592" indent="-321592">
              <a:spcBef>
                <a:spcPts val="4400"/>
              </a:spcBef>
              <a:buClr>
                <a:schemeClr val="bg1"/>
              </a:buClr>
            </a:pPr>
            <a:r>
              <a:rPr lang="en-CA" sz="1600" dirty="0">
                <a:latin typeface="Arial" panose="020B0604020202020204" pitchFamily="34" charset="0"/>
              </a:rPr>
              <a:t>1	Awareness and understanding</a:t>
            </a:r>
          </a:p>
          <a:p>
            <a:pPr marL="321592" indent="-321592">
              <a:spcBef>
                <a:spcPts val="4400"/>
              </a:spcBef>
              <a:buClr>
                <a:schemeClr val="bg1"/>
              </a:buClr>
            </a:pPr>
            <a:r>
              <a:rPr lang="en-CA" sz="1600" dirty="0">
                <a:latin typeface="Arial" panose="020B0604020202020204" pitchFamily="34" charset="0"/>
              </a:rPr>
              <a:t>2	Support for affected persons</a:t>
            </a:r>
          </a:p>
          <a:p>
            <a:pPr marL="321592" indent="-321592">
              <a:spcBef>
                <a:spcPts val="4400"/>
              </a:spcBef>
              <a:buClr>
                <a:schemeClr val="bg1"/>
              </a:buClr>
            </a:pPr>
            <a:r>
              <a:rPr lang="en-CA" sz="1600" dirty="0">
                <a:latin typeface="Arial" panose="020B0604020202020204" pitchFamily="34" charset="0"/>
              </a:rPr>
              <a:t>3	Response</a:t>
            </a:r>
          </a:p>
          <a:p>
            <a:pPr marL="321592" indent="-321592">
              <a:spcBef>
                <a:spcPts val="4400"/>
              </a:spcBef>
              <a:buClr>
                <a:schemeClr val="bg1"/>
              </a:buClr>
            </a:pPr>
            <a:r>
              <a:rPr lang="en-CA" sz="1600" dirty="0">
                <a:latin typeface="Arial" panose="020B0604020202020204" pitchFamily="34" charset="0"/>
              </a:rPr>
              <a:t>4	Institutional leadership</a:t>
            </a:r>
          </a:p>
        </p:txBody>
      </p:sp>
    </p:spTree>
    <p:extLst>
      <p:ext uri="{BB962C8B-B14F-4D97-AF65-F5344CB8AC3E}">
        <p14:creationId xmlns:p14="http://schemas.microsoft.com/office/powerpoint/2010/main" val="1961068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3573</Words>
  <Application>Microsoft Office PowerPoint</Application>
  <PresentationFormat>Widescreen</PresentationFormat>
  <Paragraphs>511</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ＭＳ Ｐゴシック</vt:lpstr>
      <vt:lpstr>Arial</vt:lpstr>
      <vt:lpstr>Calibri</vt:lpstr>
      <vt:lpstr>Thème Office</vt:lpstr>
      <vt:lpstr>The CAF Response  to  Sexual Misconduct</vt:lpstr>
      <vt:lpstr>Overview</vt:lpstr>
      <vt:lpstr>Background</vt:lpstr>
      <vt:lpstr>This is Operation HONOUR</vt:lpstr>
      <vt:lpstr>Why do we need a culture change strategy?</vt:lpstr>
      <vt:lpstr>The Path to Dignity and Respect</vt:lpstr>
      <vt:lpstr>Part One: Strategic Approach to Cultural Alignment</vt:lpstr>
      <vt:lpstr>Part Two: Strategic Framework to Address Sexual Misconduct</vt:lpstr>
      <vt:lpstr>Part Two: Strategic Framework to Address Sexual Misconduct</vt:lpstr>
      <vt:lpstr>Part Three: Operation HONOUR Strategic Campaign Plan</vt:lpstr>
      <vt:lpstr>Part Four: Performance Measurement Framework</vt:lpstr>
      <vt:lpstr>Definitions</vt:lpstr>
      <vt:lpstr>Definitions</vt:lpstr>
      <vt:lpstr>Definitions</vt:lpstr>
      <vt:lpstr>Definitions</vt:lpstr>
      <vt:lpstr>PowerPoint Presentation</vt:lpstr>
      <vt:lpstr>PowerPoint Presentation</vt:lpstr>
      <vt:lpstr>Duty to Report</vt:lpstr>
      <vt:lpstr>Duty to Report –  Considerations</vt:lpstr>
      <vt:lpstr>Actions Upon Receiving a Report/Disclosure of an Incident</vt:lpstr>
      <vt:lpstr>Support Services</vt:lpstr>
      <vt:lpstr>Contact Information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Andre S</dc:creator>
  <cp:lastModifiedBy>maheux.amc</cp:lastModifiedBy>
  <cp:revision>61</cp:revision>
  <dcterms:created xsi:type="dcterms:W3CDTF">2020-12-02T18:40:21Z</dcterms:created>
  <dcterms:modified xsi:type="dcterms:W3CDTF">2021-03-11T14:04:59Z</dcterms:modified>
</cp:coreProperties>
</file>