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34722" showSpecialPlsOnTitleSld="0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336" r:id="rId6"/>
  </p:sldIdLst>
  <p:sldSz cx="16238538" cy="9134475"/>
  <p:notesSz cx="9309100" cy="7023100"/>
  <p:custDataLst>
    <p:tags r:id="rId9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57" autoAdjust="0"/>
    <p:restoredTop sz="94255" autoAdjust="0"/>
  </p:normalViewPr>
  <p:slideViewPr>
    <p:cSldViewPr>
      <p:cViewPr varScale="1">
        <p:scale>
          <a:sx n="77" d="100"/>
          <a:sy n="77" d="100"/>
        </p:scale>
        <p:origin x="1092" y="90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4579" cy="351474"/>
          </a:xfrm>
          <a:prstGeom prst="rect">
            <a:avLst/>
          </a:prstGeom>
        </p:spPr>
        <p:txBody>
          <a:bodyPr vert="horz" lIns="78302" tIns="39150" rIns="78302" bIns="39150" rtlCol="0"/>
          <a:lstStyle>
            <a:lvl1pPr algn="l" eaLnBrk="1" hangingPunct="1">
              <a:defRPr sz="10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2933" y="0"/>
            <a:ext cx="4034579" cy="351474"/>
          </a:xfrm>
          <a:prstGeom prst="rect">
            <a:avLst/>
          </a:prstGeom>
        </p:spPr>
        <p:txBody>
          <a:bodyPr vert="horz" lIns="78302" tIns="39150" rIns="78302" bIns="39150" rtlCol="0"/>
          <a:lstStyle>
            <a:lvl1pPr algn="r" eaLnBrk="1" hangingPunct="1">
              <a:defRPr sz="1000"/>
            </a:lvl1pPr>
          </a:lstStyle>
          <a:p>
            <a:pPr>
              <a:defRPr/>
            </a:pPr>
            <a:fld id="{FA52569D-ED42-457E-8984-EAE753A7CB96}" type="datetimeFigureOut">
              <a:rPr lang="en-CA"/>
              <a:pPr>
                <a:defRPr/>
              </a:pPr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1629"/>
            <a:ext cx="4034579" cy="351472"/>
          </a:xfrm>
          <a:prstGeom prst="rect">
            <a:avLst/>
          </a:prstGeom>
        </p:spPr>
        <p:txBody>
          <a:bodyPr vert="horz" lIns="78302" tIns="39150" rIns="78302" bIns="39150" rtlCol="0" anchor="b"/>
          <a:lstStyle>
            <a:lvl1pPr algn="l" eaLnBrk="1" hangingPunct="1">
              <a:defRPr sz="10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2933" y="6671629"/>
            <a:ext cx="4034579" cy="351472"/>
          </a:xfrm>
          <a:prstGeom prst="rect">
            <a:avLst/>
          </a:prstGeom>
        </p:spPr>
        <p:txBody>
          <a:bodyPr vert="horz" lIns="78302" tIns="39150" rIns="78302" bIns="39150" rtlCol="0" anchor="b"/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1783292-118F-4612-BC74-7EE02D1AB1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195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4579" cy="351474"/>
          </a:xfrm>
          <a:prstGeom prst="rect">
            <a:avLst/>
          </a:prstGeom>
        </p:spPr>
        <p:txBody>
          <a:bodyPr vert="horz" lIns="79792" tIns="39894" rIns="79792" bIns="3989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933" y="0"/>
            <a:ext cx="4034579" cy="351474"/>
          </a:xfrm>
          <a:prstGeom prst="rect">
            <a:avLst/>
          </a:prstGeom>
        </p:spPr>
        <p:txBody>
          <a:bodyPr vert="horz" wrap="square" lIns="79792" tIns="39894" rIns="79792" bIns="3989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3962AF63-4E26-45E4-8A60-A5F1E8016E3D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792" tIns="39894" rIns="79792" bIns="39894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547" y="3336609"/>
            <a:ext cx="7446008" cy="3160078"/>
          </a:xfrm>
          <a:prstGeom prst="rect">
            <a:avLst/>
          </a:prstGeom>
        </p:spPr>
        <p:txBody>
          <a:bodyPr vert="horz" wrap="square" lIns="79792" tIns="39894" rIns="79792" bIns="39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037"/>
            <a:ext cx="4034579" cy="351474"/>
          </a:xfrm>
          <a:prstGeom prst="rect">
            <a:avLst/>
          </a:prstGeom>
        </p:spPr>
        <p:txBody>
          <a:bodyPr vert="horz" lIns="79792" tIns="39894" rIns="79792" bIns="3989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933" y="6670037"/>
            <a:ext cx="4034579" cy="351474"/>
          </a:xfrm>
          <a:prstGeom prst="rect">
            <a:avLst/>
          </a:prstGeom>
        </p:spPr>
        <p:txBody>
          <a:bodyPr vert="horz" wrap="square" lIns="79792" tIns="39894" rIns="79792" bIns="3989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2D11B425-7D22-4107-809D-1CF3019B8F1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38220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897" indent="-286114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458" indent="-22889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241" indent="-22889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025" indent="-22889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7807" indent="-228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5590" indent="-228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3374" indent="-228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1157" indent="-228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BFBA664-7B2E-4B15-9A3C-B0FCC6356B3D}" type="slidenum">
              <a:rPr lang="en-CA" altLang="en-US" smtClean="0">
                <a:solidFill>
                  <a:srgbClr val="000000"/>
                </a:solidFill>
              </a:rPr>
              <a:pPr/>
              <a:t>1</a:t>
            </a:fld>
            <a:endParaRPr lang="en-CA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4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9087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5754-A5AF-44E5-8BA3-4C4818F28774}" type="datetimeFigureOut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442C-8435-44C2-8EFF-27CF6B8E76B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9189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213" y="1401763"/>
            <a:ext cx="14616112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213" y="3044825"/>
            <a:ext cx="14616112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13" y="8466138"/>
            <a:ext cx="3789362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599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B73C5C5-C91F-4E86-BAC6-61CA2AD1A676}" type="datetimeFigureOut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313" y="8466138"/>
            <a:ext cx="5141912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963" y="8466138"/>
            <a:ext cx="3789362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2F4843-F532-4141-B621-B4A5F22B658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08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04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025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image" Target="../media/image3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>
            <p:custDataLst>
              <p:tags r:id="rId1"/>
            </p:custDataLst>
          </p:nvPr>
        </p:nvSpPr>
        <p:spPr>
          <a:xfrm>
            <a:off x="12000644" y="1316000"/>
            <a:ext cx="4109696" cy="3909246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fr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PRINCIPAUX PARTENAIRES</a:t>
            </a:r>
          </a:p>
          <a:p>
            <a:r>
              <a:rPr lang="fr-CA" sz="900" b="1" dirty="0" smtClean="0"/>
              <a:t>Internes</a:t>
            </a:r>
            <a:r>
              <a:rPr lang="fr-CA" sz="900" dirty="0" smtClean="0"/>
              <a:t>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/>
              <a:t>Vice-chef d’état-major de la défense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/>
              <a:t>Marine royale canadienne, Aviation royale canadienne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/>
              <a:t>Commandement des Forces d’opérations spéciales du Canada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/>
              <a:t>État-major interarmées stratégique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/>
              <a:t>Commandement des opérations interarmées du Canada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/>
              <a:t>Chef du personnel militaire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/>
              <a:t>Sous-ministre adjoint (Infrastructure et Environnement)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/>
              <a:t>Sous-ministre adjoint </a:t>
            </a:r>
            <a:r>
              <a:rPr lang="fr-CA" sz="900" dirty="0" smtClean="0"/>
              <a:t>(Matériel)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/>
              <a:t>Sous-ministre </a:t>
            </a:r>
            <a:r>
              <a:rPr lang="fr-CA" sz="900" dirty="0" smtClean="0"/>
              <a:t>adjoint (Finances)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/>
              <a:t>Sous-ministre </a:t>
            </a:r>
            <a:r>
              <a:rPr lang="fr-CA" sz="900" dirty="0" smtClean="0"/>
              <a:t>adjoint (Sciences et technologie)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/>
              <a:t>Recherche et développement pour la défense Canada</a:t>
            </a:r>
            <a:br>
              <a:rPr lang="fr-CA" sz="900" dirty="0" smtClean="0"/>
            </a:br>
            <a:endParaRPr lang="fr-CA" sz="900" dirty="0" smtClean="0"/>
          </a:p>
          <a:p>
            <a:pPr marL="180975" indent="-180975"/>
            <a:r>
              <a:rPr lang="fr-CA" sz="900" b="1" dirty="0" smtClean="0">
                <a:solidFill>
                  <a:schemeClr val="tx1"/>
                </a:solidFill>
              </a:rPr>
              <a:t>Externes</a:t>
            </a:r>
            <a:r>
              <a:rPr lang="fr-CA" sz="800" dirty="0" smtClean="0">
                <a:solidFill>
                  <a:schemeClr val="tx1"/>
                </a:solidFill>
              </a:rPr>
              <a:t> </a:t>
            </a:r>
            <a:r>
              <a:rPr lang="fr-CA" sz="800" b="1" dirty="0" smtClean="0">
                <a:solidFill>
                  <a:schemeClr val="tx1"/>
                </a:solidFill>
              </a:rPr>
              <a:t>(y compris les autres ministères gouvernementaux)</a:t>
            </a:r>
            <a:endParaRPr lang="fr-CA" sz="800" dirty="0" smtClean="0">
              <a:solidFill>
                <a:schemeClr val="tx1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>
                <a:solidFill>
                  <a:schemeClr val="tx1"/>
                </a:solidFill>
              </a:rPr>
              <a:t>Organisation du traité de l’Atlantique Nord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>
                <a:solidFill>
                  <a:schemeClr val="tx1"/>
                </a:solidFill>
              </a:rPr>
              <a:t>Armées américaine, australienne, britannique et néo-zélandaise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>
                <a:solidFill>
                  <a:schemeClr val="tx1"/>
                </a:solidFill>
              </a:rPr>
              <a:t>Sécurité publique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>
                <a:solidFill>
                  <a:schemeClr val="tx1"/>
                </a:solidFill>
              </a:rPr>
              <a:t>Anciens Combattants Canada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>
                <a:solidFill>
                  <a:schemeClr val="tx1"/>
                </a:solidFill>
              </a:rPr>
              <a:t>Agences d’application de la loi (fédérales, provinciales, municipales)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>
                <a:solidFill>
                  <a:schemeClr val="tx1"/>
                </a:solidFill>
              </a:rPr>
              <a:t>Communautés locales (par l’intermédiaire des bases et des unités de la Réserve); clubs de service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CA" sz="900" dirty="0" smtClean="0">
                <a:solidFill>
                  <a:schemeClr val="tx1"/>
                </a:solidFill>
              </a:rPr>
              <a:t>Établissements postsecondaires</a:t>
            </a:r>
            <a:endParaRPr lang="fr-CA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4242846" y="1326875"/>
            <a:ext cx="3596529" cy="389044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tIns="0" rIns="0" bIns="0"/>
          <a:lstStyle/>
          <a:p>
            <a:pPr algn="ctr" eaLnBrk="1" hangingPunct="1">
              <a:defRPr/>
            </a:pPr>
            <a:r>
              <a:rPr lang="fr-CA" sz="1600" b="1" cap="all" dirty="0" smtClean="0"/>
              <a:t>MANDAT</a:t>
            </a:r>
          </a:p>
          <a:p>
            <a:pPr algn="ctr" eaLnBrk="1" hangingPunct="1">
              <a:defRPr/>
            </a:pPr>
            <a:endParaRPr lang="fr-CA" sz="900" b="1" cap="all" dirty="0" smtClean="0"/>
          </a:p>
          <a:p>
            <a:pPr algn="ctr" eaLnBrk="1" hangingPunct="1">
              <a:defRPr/>
            </a:pPr>
            <a:endParaRPr lang="fr-CA" sz="2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sein des Forces armées canadiennes, l’Armée canadienne génère des capacités terrestres en vue de l’atteinte des objectifs de défense du Canada dans l’ensemble du spectre des opérations.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L’Armée canadienne travaille aux côtés de partenaires pangouvernementaux, de partenaires nationaux à l’extérieur du gouvernement, d’organismes non gouvernementaux, et de partenaires internationaux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commandant de l’Armée canadienne est le champion de l’équipe de la défense pour les</a:t>
            </a:r>
            <a:r>
              <a:rPr lang="fr-CA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peuples autochtones. L’Armée fait la promotion de l’engagement avec les communautés autochtones par l’intermédiaire de différents programmes, comme les programmes d’été pour les jeunes autochtones </a:t>
            </a:r>
            <a:endParaRPr lang="fr-CA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>
            <p:custDataLst>
              <p:tags r:id="rId3"/>
            </p:custDataLst>
          </p:nvPr>
        </p:nvSpPr>
        <p:spPr>
          <a:xfrm>
            <a:off x="7949288" y="1251857"/>
            <a:ext cx="3941442" cy="3950139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marL="92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algn="ctr" eaLnBrk="1" hangingPunct="1">
              <a:defRPr/>
            </a:pPr>
            <a:r>
              <a:rPr lang="fr-CA" altLang="en-US" sz="1600" b="1" dirty="0" smtClean="0">
                <a:solidFill>
                  <a:srgbClr val="000000"/>
                </a:solidFill>
              </a:rPr>
              <a:t>FAITS SAILLANTS</a:t>
            </a:r>
          </a:p>
          <a:p>
            <a:pPr marL="0" algn="ctr" eaLnBrk="1" hangingPunct="1">
              <a:defRPr/>
            </a:pPr>
            <a:endParaRPr lang="fr-CA" altLang="en-US" sz="800" b="1" dirty="0" smtClean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fr-CA" altLang="en-US" sz="1000" b="1" dirty="0" smtClean="0">
                <a:solidFill>
                  <a:srgbClr val="000000"/>
                </a:solidFill>
              </a:rPr>
              <a:t>Composition de l’Armée </a:t>
            </a:r>
            <a:r>
              <a:rPr lang="fr-CA" sz="1000" b="1" dirty="0" smtClean="0"/>
              <a:t> </a:t>
            </a:r>
            <a:endParaRPr lang="fr-CA" altLang="en-US" sz="1000" dirty="0" smtClean="0"/>
          </a:p>
          <a:p>
            <a:pPr marL="263525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altLang="en-US" sz="1000" dirty="0" smtClean="0"/>
              <a:t>23 000 membres de la Force régulière    </a:t>
            </a:r>
          </a:p>
          <a:p>
            <a:pPr marL="263525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altLang="en-US" sz="1000" dirty="0" smtClean="0"/>
              <a:t>19 000 membres de la Réserve de l’Armée</a:t>
            </a:r>
          </a:p>
          <a:p>
            <a:pPr marL="263525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altLang="en-US" sz="1000" dirty="0" smtClean="0"/>
              <a:t>5 200 Rangers canadiens  </a:t>
            </a:r>
          </a:p>
          <a:p>
            <a:pPr marL="263525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altLang="en-US" sz="1000" dirty="0" smtClean="0"/>
              <a:t>3 300 civils</a:t>
            </a:r>
            <a:br>
              <a:rPr lang="fr-CA" altLang="en-US" sz="1000" dirty="0" smtClean="0"/>
            </a:br>
            <a:endParaRPr lang="fr-CA" altLang="en-US" sz="1000" dirty="0" smtClean="0"/>
          </a:p>
          <a:p>
            <a:pPr eaLnBrk="1" hangingPunct="1">
              <a:defRPr/>
            </a:pPr>
            <a:r>
              <a:rPr lang="fr-CA" altLang="en-US" sz="1000" b="1" dirty="0" smtClean="0"/>
              <a:t>Budget</a:t>
            </a:r>
            <a:endParaRPr lang="fr-CA" altLang="en-US" sz="1000" dirty="0" smtClean="0"/>
          </a:p>
          <a:p>
            <a:pPr marL="263525" indent="-1714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CA" altLang="en-US" sz="1000" dirty="0" smtClean="0"/>
              <a:t>Budget de fonctionnement de 935 M$ (année financière 2019-2020)</a:t>
            </a:r>
          </a:p>
          <a:p>
            <a:pPr eaLnBrk="1" hangingPunct="1">
              <a:defRPr/>
            </a:pPr>
            <a:r>
              <a:rPr lang="fr-CA" altLang="en-US" sz="1000" b="1" dirty="0" smtClean="0"/>
              <a:t>Financement du projet d’immobilisations</a:t>
            </a:r>
          </a:p>
          <a:p>
            <a:pPr marL="263525" indent="-17145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CA" altLang="en-US" sz="1000" dirty="0" smtClean="0"/>
              <a:t>17,8 G$ pour les projets d’équipement de l’Armée au cours des 20 prochaines années (géré par le SMA (Matériel))</a:t>
            </a:r>
          </a:p>
          <a:p>
            <a:pPr eaLnBrk="1" hangingPunct="1">
              <a:defRPr/>
            </a:pPr>
            <a:r>
              <a:rPr lang="fr-CA" altLang="en-US" sz="1000" b="1" dirty="0" smtClean="0">
                <a:solidFill>
                  <a:srgbClr val="000000"/>
                </a:solidFill>
              </a:rPr>
              <a:t>Emplacements principaux</a:t>
            </a:r>
            <a:r>
              <a:rPr lang="fr-CA" altLang="en-US" sz="1000" dirty="0" smtClean="0">
                <a:solidFill>
                  <a:srgbClr val="000000"/>
                </a:solidFill>
              </a:rPr>
              <a:t> </a:t>
            </a:r>
          </a:p>
          <a:p>
            <a:pPr marL="263525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altLang="en-US" sz="1000" dirty="0" smtClean="0"/>
              <a:t>11 bases de l’Armée et 169 manèges militaires dans 117 communautés au Canada</a:t>
            </a:r>
          </a:p>
          <a:p>
            <a:pPr marL="263525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altLang="en-US" sz="1000" dirty="0" smtClean="0"/>
              <a:t>185 patrouilles des Rangers dans plus de 200 communautés éloignées</a:t>
            </a:r>
          </a:p>
          <a:p>
            <a:pPr marL="263525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fr-CA" altLang="en-US" sz="1000" dirty="0" smtClean="0"/>
              <a:t>1150 membres du personnel participent présentement (31 juillet 2019) à des opérations expéditionnaires (Europe de l’Est, Afrique, Iraq/Koweït, etc.)</a:t>
            </a:r>
            <a:endParaRPr lang="fr-CA" altLang="en-US" sz="1000" dirty="0"/>
          </a:p>
        </p:txBody>
      </p:sp>
      <p:sp>
        <p:nvSpPr>
          <p:cNvPr id="9" name="Rounded Rectangle 8"/>
          <p:cNvSpPr/>
          <p:nvPr>
            <p:custDataLst>
              <p:tags r:id="rId4"/>
            </p:custDataLst>
          </p:nvPr>
        </p:nvSpPr>
        <p:spPr>
          <a:xfrm>
            <a:off x="288033" y="1326875"/>
            <a:ext cx="3837882" cy="3890443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fr-CA" sz="14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fr-CA" sz="14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fr-CA" sz="14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fr-CA" sz="14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fr-CA" sz="14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fr-CA" sz="11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fr-CA" sz="11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fr-CA" sz="11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fr-CA" sz="1100" dirty="0" smtClean="0"/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fr-CA" sz="1100" dirty="0" smtClean="0"/>
          </a:p>
          <a:p>
            <a:pPr marL="180975" indent="-180975" eaLnBrk="1" hangingPunct="1">
              <a:buFont typeface="Arial" panose="020B0604020202020204" pitchFamily="34" charset="0"/>
              <a:buChar char="•"/>
              <a:defRPr/>
            </a:pPr>
            <a:r>
              <a:rPr lang="fr-CA" sz="1050" dirty="0" smtClean="0">
                <a:solidFill>
                  <a:schemeClr val="tx1"/>
                </a:solidFill>
              </a:rPr>
              <a:t>A été nommé le 20 août 2019, 35 années de service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  <a:defRPr/>
            </a:pPr>
            <a:r>
              <a:rPr lang="fr-CA" sz="1050" dirty="0" smtClean="0">
                <a:solidFill>
                  <a:schemeClr val="tx1"/>
                </a:solidFill>
              </a:rPr>
              <a:t>Expérience comme officier supérieur intégré aux Nations unies, à l’OTAN et au </a:t>
            </a:r>
            <a:r>
              <a:rPr lang="fr-CA" sz="1050" dirty="0">
                <a:solidFill>
                  <a:schemeClr val="tx1"/>
                </a:solidFill>
              </a:rPr>
              <a:t>prestigieux XVIII </a:t>
            </a:r>
            <a:r>
              <a:rPr lang="fr-CA" sz="1050" dirty="0" err="1">
                <a:solidFill>
                  <a:schemeClr val="tx1"/>
                </a:solidFill>
              </a:rPr>
              <a:t>Airborne</a:t>
            </a:r>
            <a:r>
              <a:rPr lang="fr-CA" sz="1050" dirty="0">
                <a:solidFill>
                  <a:schemeClr val="tx1"/>
                </a:solidFill>
              </a:rPr>
              <a:t> </a:t>
            </a:r>
            <a:r>
              <a:rPr lang="fr-CA" sz="1050" dirty="0" smtClean="0">
                <a:solidFill>
                  <a:schemeClr val="tx1"/>
                </a:solidFill>
              </a:rPr>
              <a:t>Corps de l’Armée américaine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  <a:defRPr/>
            </a:pPr>
            <a:r>
              <a:rPr lang="fr-CA" sz="1050" dirty="0" smtClean="0">
                <a:solidFill>
                  <a:schemeClr val="tx1"/>
                </a:solidFill>
              </a:rPr>
              <a:t>A commandé des forces à Chypre, en Croatie, en  Bosnie, en Afghanistan et en Corée du Sud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  <a:defRPr/>
            </a:pPr>
            <a:r>
              <a:rPr lang="fr-CA" sz="1050" dirty="0" smtClean="0">
                <a:solidFill>
                  <a:schemeClr val="tx1"/>
                </a:solidFill>
              </a:rPr>
              <a:t>Premier commandant adjoint non américain du Commandement des Nations Unies en Corée du Sud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  <a:defRPr/>
            </a:pPr>
            <a:r>
              <a:rPr lang="fr-CA" sz="1050" dirty="0" smtClean="0">
                <a:solidFill>
                  <a:schemeClr val="tx1"/>
                </a:solidFill>
              </a:rPr>
              <a:t>A été un contributeur clé des portions sur les ressources humaines de la politique de défense </a:t>
            </a:r>
            <a:r>
              <a:rPr lang="fr-CA" sz="1050" i="1" dirty="0" smtClean="0"/>
              <a:t>Protection</a:t>
            </a:r>
            <a:r>
              <a:rPr lang="fr-CA" sz="1050" i="1" dirty="0"/>
              <a:t>, Sécurité, Engagement</a:t>
            </a:r>
            <a:r>
              <a:rPr lang="fr-CA" sz="1050" dirty="0"/>
              <a:t>.</a:t>
            </a:r>
          </a:p>
          <a:p>
            <a:pPr marL="180975" indent="-180975" eaLnBrk="1" hangingPunct="1">
              <a:buFont typeface="Arial" panose="020B0604020202020204" pitchFamily="34" charset="0"/>
              <a:buChar char="•"/>
              <a:defRPr/>
            </a:pPr>
            <a:endParaRPr lang="fr-CA" sz="1050" dirty="0" smtClean="0">
              <a:solidFill>
                <a:schemeClr val="tx1"/>
              </a:solidFill>
            </a:endParaRPr>
          </a:p>
          <a:p>
            <a:pPr marL="380981" indent="-380981" eaLnBrk="1" hangingPunct="1">
              <a:buFont typeface="Arial" panose="020B0604020202020204" pitchFamily="34" charset="0"/>
              <a:buChar char="•"/>
              <a:defRPr/>
            </a:pPr>
            <a:endParaRPr lang="fr-CA" sz="1100" dirty="0"/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>
          <a:xfrm>
            <a:off x="342900" y="5245103"/>
            <a:ext cx="15767440" cy="3714747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fr-CA" sz="1867" dirty="0"/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258109" y="5217319"/>
            <a:ext cx="157353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CA" sz="1600" cap="all" dirty="0" smtClean="0">
                <a:solidFill>
                  <a:schemeClr val="bg1"/>
                </a:solidFill>
              </a:rPr>
              <a:t>PRINCIPAUX ENJEUX DE L’ARMÉE CANADIENNE</a:t>
            </a:r>
            <a:endParaRPr lang="fr-CA" sz="1600" cap="all" dirty="0">
              <a:solidFill>
                <a:schemeClr val="bg1"/>
              </a:solidFill>
            </a:endParaRPr>
          </a:p>
        </p:txBody>
      </p:sp>
      <p:sp>
        <p:nvSpPr>
          <p:cNvPr id="5137" name="Text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8032" y="180771"/>
            <a:ext cx="1078356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CA" altLang="en-US" sz="1900" b="1" dirty="0" smtClean="0">
                <a:solidFill>
                  <a:schemeClr val="bg1"/>
                </a:solidFill>
              </a:rPr>
              <a:t>Commandant de l’Armée canadienne – </a:t>
            </a:r>
            <a:r>
              <a:rPr lang="fr-CA" altLang="en-US" sz="1900" b="1" dirty="0" err="1" smtClean="0">
                <a:solidFill>
                  <a:schemeClr val="bg1"/>
                </a:solidFill>
              </a:rPr>
              <a:t>Lgén</a:t>
            </a:r>
            <a:r>
              <a:rPr lang="fr-CA" altLang="en-US" sz="1900" b="1" dirty="0" smtClean="0">
                <a:solidFill>
                  <a:schemeClr val="bg1"/>
                </a:solidFill>
              </a:rPr>
              <a:t> Wayne Eyre, C.S.M., CD </a:t>
            </a:r>
            <a:endParaRPr lang="fr-CA" altLang="en-US" sz="1900" b="1" dirty="0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>
            <p:custDataLst>
              <p:tags r:id="rId8"/>
            </p:custDataLst>
          </p:nvPr>
        </p:nvSpPr>
        <p:spPr>
          <a:xfrm>
            <a:off x="486422" y="5667559"/>
            <a:ext cx="3639492" cy="32319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 eaLnBrk="1" hangingPunct="1">
              <a:spcAft>
                <a:spcPts val="0"/>
              </a:spcAft>
              <a:defRPr/>
            </a:pPr>
            <a:r>
              <a:rPr lang="fr-CA" sz="1050" b="1" u="sng" dirty="0" smtClean="0">
                <a:solidFill>
                  <a:prstClr val="black"/>
                </a:solidFill>
              </a:rPr>
              <a:t>Se positionner pour l’exécution d’opérations simultanées</a:t>
            </a:r>
          </a:p>
          <a:p>
            <a:pPr lvl="0" algn="ctr" eaLnBrk="1" hangingPunct="1">
              <a:spcAft>
                <a:spcPts val="0"/>
              </a:spcAft>
              <a:defRPr/>
            </a:pPr>
            <a:endParaRPr lang="fr-CA" sz="1400" b="1" dirty="0" smtClean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050" dirty="0" smtClean="0">
                <a:solidFill>
                  <a:prstClr val="black"/>
                </a:solidFill>
              </a:rPr>
              <a:t>Mener un examen approfondi du système que nous utilisons afin que les éléments engagés de l’Armée soient prêts pour exécuter des tâches nationales et internationales</a:t>
            </a:r>
          </a:p>
          <a:p>
            <a:pPr lvl="0" eaLnBrk="1" hangingPunct="1">
              <a:spcAft>
                <a:spcPts val="0"/>
              </a:spcAft>
              <a:defRPr/>
            </a:pPr>
            <a:endParaRPr lang="fr-CA" sz="1050" dirty="0" smtClean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050" dirty="0" smtClean="0">
                <a:solidFill>
                  <a:prstClr val="black"/>
                </a:solidFill>
              </a:rPr>
              <a:t>Maintenir le niveau d’instruction relativement aux compétences de combat de base au sein de l’Armée</a:t>
            </a:r>
          </a:p>
          <a:p>
            <a:pPr lvl="0" eaLnBrk="1" hangingPunct="1">
              <a:spcAft>
                <a:spcPts val="0"/>
              </a:spcAft>
              <a:defRPr/>
            </a:pPr>
            <a:endParaRPr lang="fr-CA" sz="1050" dirty="0" smtClean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050" dirty="0" smtClean="0">
                <a:solidFill>
                  <a:prstClr val="black"/>
                </a:solidFill>
              </a:rPr>
              <a:t>Renforcer les compétences en leadership de nos nouveaux leaders grâce à des ensembles de compétences qui nous permettent de nous adapter à l’environnement de sécurité sans cesse changeant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fr-CA" sz="1100" dirty="0"/>
          </a:p>
        </p:txBody>
      </p:sp>
      <p:sp>
        <p:nvSpPr>
          <p:cNvPr id="18" name="Rounded Rectangle 17"/>
          <p:cNvSpPr/>
          <p:nvPr>
            <p:custDataLst>
              <p:tags r:id="rId9"/>
            </p:custDataLst>
          </p:nvPr>
        </p:nvSpPr>
        <p:spPr>
          <a:xfrm>
            <a:off x="4280809" y="5667558"/>
            <a:ext cx="3775075" cy="32319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 eaLnBrk="1" hangingPunct="1">
              <a:spcAft>
                <a:spcPts val="0"/>
              </a:spcAft>
              <a:defRPr/>
            </a:pPr>
            <a:r>
              <a:rPr lang="fr-CA" sz="1100" b="1" u="sng" dirty="0" smtClean="0">
                <a:solidFill>
                  <a:prstClr val="black"/>
                </a:solidFill>
              </a:rPr>
              <a:t>Renforcer l’Armée en opérationnalisant la Réserve de l’Armée</a:t>
            </a:r>
          </a:p>
          <a:p>
            <a:pPr lvl="0" algn="ctr" eaLnBrk="1" hangingPunct="1">
              <a:spcAft>
                <a:spcPts val="0"/>
              </a:spcAft>
              <a:defRPr/>
            </a:pPr>
            <a:endParaRPr lang="fr-CA" sz="1600" b="1" dirty="0" smtClean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100" dirty="0" smtClean="0">
                <a:solidFill>
                  <a:prstClr val="black"/>
                </a:solidFill>
              </a:rPr>
              <a:t>Accroître la Réserve de l’Armée en réduisant les délais d’embauche, en les faisant passer de plus de 90 jours à moins de 30 jours</a:t>
            </a: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100" dirty="0" smtClean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100" dirty="0" smtClean="0">
                <a:solidFill>
                  <a:schemeClr val="tx1"/>
                </a:solidFill>
              </a:rPr>
              <a:t>Continuer à offrir l’emploi d’été à temps plein pendant les quatre premières années du service dans la Réserve de l’Armée (7 200 en 2018, projection de 9 000 en 2019)</a:t>
            </a: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100" dirty="0" smtClean="0">
              <a:solidFill>
                <a:schemeClr val="tx1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100" dirty="0" smtClean="0">
                <a:solidFill>
                  <a:schemeClr val="tx1"/>
                </a:solidFill>
              </a:rPr>
              <a:t>Continuer d’attribuer aux unités de la Réserve de l’Armée des rôles accrus afin de fournir des capacités à temps plein à travers le service à temps partiel</a:t>
            </a:r>
            <a:endParaRPr lang="fr-CA" sz="11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>
            <p:custDataLst>
              <p:tags r:id="rId10"/>
            </p:custDataLst>
          </p:nvPr>
        </p:nvSpPr>
        <p:spPr>
          <a:xfrm>
            <a:off x="8169956" y="5641670"/>
            <a:ext cx="3775075" cy="32319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 eaLnBrk="1" hangingPunct="1">
              <a:spcAft>
                <a:spcPts val="0"/>
              </a:spcAft>
              <a:defRPr/>
            </a:pPr>
            <a:r>
              <a:rPr lang="fr-CA" sz="1100" b="1" u="sng" dirty="0" smtClean="0">
                <a:solidFill>
                  <a:prstClr val="black"/>
                </a:solidFill>
              </a:rPr>
              <a:t>Santé globale de la force</a:t>
            </a:r>
          </a:p>
          <a:p>
            <a:pPr marL="266700" indent="-266700" eaLnBrk="1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fr-CA" sz="500" dirty="0" smtClean="0">
              <a:solidFill>
                <a:prstClr val="black"/>
              </a:solidFill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100" dirty="0" smtClean="0">
                <a:solidFill>
                  <a:schemeClr val="tx1"/>
                </a:solidFill>
              </a:rPr>
              <a:t>Développer la résilience des militaires (santé physique, émotionnelle, spirituelle, intellectuelle et familiale)</a:t>
            </a:r>
          </a:p>
          <a:p>
            <a:pPr eaLnBrk="1" hangingPunct="1">
              <a:spcAft>
                <a:spcPts val="0"/>
              </a:spcAft>
              <a:defRPr/>
            </a:pPr>
            <a:endParaRPr lang="fr-CA" sz="1100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100" dirty="0" smtClean="0">
                <a:solidFill>
                  <a:schemeClr val="tx1"/>
                </a:solidFill>
              </a:rPr>
              <a:t>Intervenir rapidement et judicieusement pour éradiquer les comportements inappropriés</a:t>
            </a: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100" dirty="0" smtClean="0">
              <a:solidFill>
                <a:schemeClr val="tx1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100" dirty="0" smtClean="0">
                <a:solidFill>
                  <a:schemeClr val="tx1"/>
                </a:solidFill>
              </a:rPr>
              <a:t>Promouvoir la diversité et l’intégration, et veiller à optimiser l’efficacité et à attirer les plus grands talents de la société canadienne</a:t>
            </a: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CA" sz="1100" dirty="0" smtClean="0">
              <a:solidFill>
                <a:schemeClr val="tx1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100" dirty="0" smtClean="0">
                <a:solidFill>
                  <a:schemeClr val="tx1"/>
                </a:solidFill>
              </a:rPr>
              <a:t>Faire connaître la riche tradition, l’expérience et la contribution de nos peuples autochtones</a:t>
            </a:r>
            <a:endParaRPr lang="fr-CA" sz="11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>
            <p:custDataLst>
              <p:tags r:id="rId11"/>
            </p:custDataLst>
          </p:nvPr>
        </p:nvSpPr>
        <p:spPr>
          <a:xfrm>
            <a:off x="12103101" y="5641670"/>
            <a:ext cx="3790950" cy="32319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 eaLnBrk="1" hangingPunct="1">
              <a:spcAft>
                <a:spcPts val="0"/>
              </a:spcAft>
              <a:defRPr/>
            </a:pPr>
            <a:r>
              <a:rPr lang="fr-CA" sz="1200" b="1" u="sng" dirty="0" smtClean="0">
                <a:solidFill>
                  <a:prstClr val="black"/>
                </a:solidFill>
              </a:rPr>
              <a:t>Gérer les écarts de capacités et mettre en place de nouvelles capacités</a:t>
            </a:r>
            <a:r>
              <a:rPr lang="fr-CA" b="1" dirty="0" smtClean="0">
                <a:solidFill>
                  <a:prstClr val="black"/>
                </a:solidFill>
              </a:rPr>
              <a:t/>
            </a:r>
            <a:br>
              <a:rPr lang="fr-CA" b="1" dirty="0" smtClean="0">
                <a:solidFill>
                  <a:prstClr val="black"/>
                </a:solidFill>
              </a:rPr>
            </a:br>
            <a:endParaRPr lang="fr-CA" sz="1050" b="1" dirty="0" smtClean="0">
              <a:solidFill>
                <a:prstClr val="black"/>
              </a:solidFill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solidFill>
                  <a:prstClr val="black"/>
                </a:solidFill>
              </a:rPr>
              <a:t>Travailler avec les intervenants afin d’offrir la portion propre à l’Armée du Programme d’immobilisations</a:t>
            </a:r>
          </a:p>
          <a:p>
            <a:pPr marL="742950" lvl="1" indent="-285750" eaLnBrk="1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CA" sz="1200" dirty="0" smtClean="0">
                <a:solidFill>
                  <a:prstClr val="black"/>
                </a:solidFill>
              </a:rPr>
              <a:t>52 grands projets seront mis en œuvre d’ici 2025</a:t>
            </a:r>
          </a:p>
          <a:p>
            <a:pPr lvl="1" eaLnBrk="1" hangingPunct="1">
              <a:spcAft>
                <a:spcPts val="0"/>
              </a:spcAft>
              <a:defRPr/>
            </a:pPr>
            <a:endParaRPr lang="fr-CA" sz="1200" dirty="0" smtClean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solidFill>
                  <a:prstClr val="black"/>
                </a:solidFill>
              </a:rPr>
              <a:t>Veiller à l’interopérabilité de nos capacités avec nos partenaires clés</a:t>
            </a:r>
          </a:p>
          <a:p>
            <a:pPr lvl="0" eaLnBrk="1" hangingPunct="1">
              <a:spcAft>
                <a:spcPts val="0"/>
              </a:spcAft>
              <a:defRPr/>
            </a:pPr>
            <a:endParaRPr lang="fr-CA" sz="1200" dirty="0" smtClean="0">
              <a:solidFill>
                <a:prstClr val="black"/>
              </a:solidFill>
            </a:endParaRPr>
          </a:p>
          <a:p>
            <a:pPr marL="285750" lvl="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CA" sz="1200" dirty="0" smtClean="0">
                <a:solidFill>
                  <a:prstClr val="black"/>
                </a:solidFill>
              </a:rPr>
              <a:t>Continuer à adopter une analytique d’affaires afin d’améliorer la prise de décision</a:t>
            </a:r>
          </a:p>
          <a:p>
            <a:pPr algn="ctr" eaLnBrk="1" hangingPunct="1">
              <a:spcAft>
                <a:spcPts val="0"/>
              </a:spcAft>
              <a:defRPr/>
            </a:pPr>
            <a:endParaRPr lang="fr-CA" sz="2000" dirty="0"/>
          </a:p>
        </p:txBody>
      </p:sp>
      <p:pic>
        <p:nvPicPr>
          <p:cNvPr id="5142" name="Image 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016" y="1484011"/>
            <a:ext cx="1439916" cy="14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"/>
          <p:cNvSpPr txBox="1"/>
          <p:nvPr>
            <p:custDataLst>
              <p:tags r:id="rId13"/>
            </p:custDataLst>
          </p:nvPr>
        </p:nvSpPr>
        <p:spPr>
          <a:xfrm>
            <a:off x="6463084" y="0"/>
            <a:ext cx="9775453" cy="493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1200" b="1" cap="all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SANS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8144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579311|-10846711|-14797230|-8244963|-11249614|SPAC&quot;,&quot;Id&quot;:&quot;5da73fd737303320f072309d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>
  <LongProp xmlns="" name="TaxCatchAll"><![CDATA[87;#DAS 4 STRATEGIC PLANNING|b44e1bf2-9f85-43a8-b843-9f9d0738f5f1;#86;#DAS|2b9d7075-3b09-40ef-8610-b460e9610b80;#95;#U|104c4e1b-74ae-48bc-94d6-9ccaf4801c33;#159;#Corporate report|641c3b44-1308-483b-8bab-ec9fac8722be;#53;#Strategic Comms|cf078c27-8384-4781-a544-0e8632c26f8f;#84;#Working Draft|99c0aa4b-ff0a-4629-b32b-0ae2dc6aa1e8]]></LongProp>
</LongProperti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12EE50FF6EF645B14CAA19ABE23999" ma:contentTypeVersion="1" ma:contentTypeDescription="Create a new document." ma:contentTypeScope="" ma:versionID="bc50f2707496fbbfc1b0052a0424a3d1">
  <xsd:schema xmlns:xsd="http://www.w3.org/2001/XMLSchema" xmlns:xs="http://www.w3.org/2001/XMLSchema" xmlns:p="http://schemas.microsoft.com/office/2006/metadata/properties" xmlns:ns2="40ecd148-0462-463b-be1a-1a0d4eb2c058" targetNamespace="http://schemas.microsoft.com/office/2006/metadata/properties" ma:root="true" ma:fieldsID="9ad5b3055617768397a218cd109accd7" ns2:_="">
    <xsd:import namespace="40ecd148-0462-463b-be1a-1a0d4eb2c05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cd148-0462-463b-be1a-1a0d4eb2c0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30A92C-0166-4108-9B86-90A98E1444EA}">
  <ds:schemaRefs>
    <ds:schemaRef ds:uri="http://schemas.microsoft.com/office/2006/metadata/longProperties"/>
    <ds:schemaRef ds:uri=""/>
  </ds:schemaRefs>
</ds:datastoreItem>
</file>

<file path=customXml/itemProps2.xml><?xml version="1.0" encoding="utf-8"?>
<ds:datastoreItem xmlns:ds="http://schemas.openxmlformats.org/officeDocument/2006/customXml" ds:itemID="{FC723399-8103-424B-9B9F-DECF5414F239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ecd148-0462-463b-be1a-1a0d4eb2c058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2433D42-51A6-4568-BD4D-902D9F8FCF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ecd148-0462-463b-be1a-1a0d4eb2c0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FB33BA-26C5-4FC5-88F2-01D97F3CA3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22795</TotalTime>
  <Words>545</Words>
  <Application>Microsoft Office PowerPoint</Application>
  <PresentationFormat>Custom</PresentationFormat>
  <Paragraphs>91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Courier New</vt:lpstr>
      <vt:lpstr>Times New Roman</vt:lpstr>
      <vt:lpstr>Wingdings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ac-brochure-eyre.pptx</dc:title>
  <dc:creator>MacDonald BW@ADM(Pol) D Parl A@Ottawa-Hull</dc:creator>
  <cp:lastModifiedBy>lepine.d</cp:lastModifiedBy>
  <cp:revision>739</cp:revision>
  <cp:lastPrinted>2019-10-16T16:44:56Z</cp:lastPrinted>
  <dcterms:created xsi:type="dcterms:W3CDTF">2017-05-18T23:50:12Z</dcterms:created>
  <dcterms:modified xsi:type="dcterms:W3CDTF">2020-02-14T16:10:02Z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  <property fmtid="{D5CDD505-2E9C-101B-9397-08002B2CF9AE}" pid="5" name="bf63b796db884285a6993d2c83850f5f">
    <vt:lpwstr>Working Draft|99c0aa4b-ff0a-4629-b32b-0ae2dc6aa1e8</vt:lpwstr>
  </property>
  <property fmtid="{D5CDD505-2E9C-101B-9397-08002B2CF9AE}" pid="6" name="TaxCatchAll">
    <vt:lpwstr>87;#DAS 4 STRATEGIC PLANNING|b44e1bf2-9f85-43a8-b843-9f9d0738f5f1;#86;#DAS|2b9d7075-3b09-40ef-8610-b460e9610b80;#95;#U|104c4e1b-74ae-48bc-94d6-9ccaf4801c33;#159;#Corporate report|641c3b44-1308-483b-8bab-ec9fac8722be;#53;#Strategic Comms|cf078c27-8384-4781</vt:lpwstr>
  </property>
  <property fmtid="{D5CDD505-2E9C-101B-9397-08002B2CF9AE}" pid="7" name="h1ee8853e06644e7a06bdaefba9e1f06">
    <vt:lpwstr>Working Draft|99c0aa4b-ff0a-4629-b32b-0ae2dc6aa1e8</vt:lpwstr>
  </property>
  <property fmtid="{D5CDD505-2E9C-101B-9397-08002B2CF9AE}" pid="8" name="h79c26d089b54299825abb0752c0099e">
    <vt:lpwstr>DAS|2b9d7075-3b09-40ef-8610-b460e9610b80</vt:lpwstr>
  </property>
  <property fmtid="{D5CDD505-2E9C-101B-9397-08002B2CF9AE}" pid="9" name="_dlc_DocId">
    <vt:lpwstr>DAS0-557718750-2689</vt:lpwstr>
  </property>
  <property fmtid="{D5CDD505-2E9C-101B-9397-08002B2CF9AE}" pid="10" name="_dlc_DocIdItemGuid">
    <vt:lpwstr>c63f83d1-9573-4c65-9411-b4eccef6985f</vt:lpwstr>
  </property>
  <property fmtid="{D5CDD505-2E9C-101B-9397-08002B2CF9AE}" pid="11" name="_dlc_DocIdUrl">
    <vt:lpwstr>http://acims.mil.ca/org/DAS/_layouts/DocIdRedir.aspx?ID=DAS0-557718750-2689, DAS0-557718750-2689</vt:lpwstr>
  </property>
  <property fmtid="{D5CDD505-2E9C-101B-9397-08002B2CF9AE}" pid="12" name="oe393072d82149928946fa141013ff51">
    <vt:lpwstr>Corporate report|641c3b44-1308-483b-8bab-ec9fac8722be</vt:lpwstr>
  </property>
  <property fmtid="{D5CDD505-2E9C-101B-9397-08002B2CF9AE}" pid="13" name="Section">
    <vt:lpwstr>87;#DAS 4 STRATEGIC PLANNING|b44e1bf2-9f85-43a8-b843-9f9d0738f5f1</vt:lpwstr>
  </property>
  <property fmtid="{D5CDD505-2E9C-101B-9397-08002B2CF9AE}" pid="14" name="ManagedHierarchy">
    <vt:lpwstr>86;#DAS|2b9d7075-3b09-40ef-8610-b460e9610b80</vt:lpwstr>
  </property>
  <property fmtid="{D5CDD505-2E9C-101B-9397-08002B2CF9AE}" pid="15" name="if09d873025b4c87a553fa6a113b1297">
    <vt:lpwstr>U|104c4e1b-74ae-48bc-94d6-9ccaf4801c33</vt:lpwstr>
  </property>
  <property fmtid="{D5CDD505-2E9C-101B-9397-08002B2CF9AE}" pid="16" name="Document Status">
    <vt:lpwstr>84;#Working Draft|99c0aa4b-ff0a-4629-b32b-0ae2dc6aa1e8</vt:lpwstr>
  </property>
  <property fmtid="{D5CDD505-2E9C-101B-9397-08002B2CF9AE}" pid="17" name="ManagedFileCode">
    <vt:lpwstr/>
  </property>
  <property fmtid="{D5CDD505-2E9C-101B-9397-08002B2CF9AE}" pid="18" name="ManagedClassification">
    <vt:lpwstr>95;#U|104c4e1b-74ae-48bc-94d6-9ccaf4801c33</vt:lpwstr>
  </property>
  <property fmtid="{D5CDD505-2E9C-101B-9397-08002B2CF9AE}" pid="19" name="e017533137604e9d8b71e3af7c7fe2c1">
    <vt:lpwstr>DAS 4 STRATEGIC PLANNING|b44e1bf2-9f85-43a8-b843-9f9d0738f5f1</vt:lpwstr>
  </property>
  <property fmtid="{D5CDD505-2E9C-101B-9397-08002B2CF9AE}" pid="20" name="j566ee73aa9a47039a64628569dc30d0">
    <vt:lpwstr>Strategic Comms|cf078c27-8384-4781-a544-0e8632c26f8f</vt:lpwstr>
  </property>
  <property fmtid="{D5CDD505-2E9C-101B-9397-08002B2CF9AE}" pid="21" name="Topic">
    <vt:lpwstr>53;#Strategic Comms|cf078c27-8384-4781-a544-0e8632c26f8f</vt:lpwstr>
  </property>
  <property fmtid="{D5CDD505-2E9C-101B-9397-08002B2CF9AE}" pid="22" name="c193f01045b24f3e9769f81ef8471db0">
    <vt:lpwstr/>
  </property>
  <property fmtid="{D5CDD505-2E9C-101B-9397-08002B2CF9AE}" pid="23" name="ManagedLanguage">
    <vt:lpwstr/>
  </property>
  <property fmtid="{D5CDD505-2E9C-101B-9397-08002B2CF9AE}" pid="24" name="m36ae25fd2ba42b48319740ba9f7a6ce">
    <vt:lpwstr/>
  </property>
  <property fmtid="{D5CDD505-2E9C-101B-9397-08002B2CF9AE}" pid="25" name="e10653fcf0cb47a6a32318e9324e3859">
    <vt:lpwstr/>
  </property>
  <property fmtid="{D5CDD505-2E9C-101B-9397-08002B2CF9AE}" pid="26" name="Document Type">
    <vt:lpwstr>159;#Corporate report|641c3b44-1308-483b-8bab-ec9fac8722be</vt:lpwstr>
  </property>
  <property fmtid="{D5CDD505-2E9C-101B-9397-08002B2CF9AE}" pid="27" name="ArmyDocStatus">
    <vt:lpwstr>84;#Working Draft|99c0aa4b-ff0a-4629-b32b-0ae2dc6aa1e8</vt:lpwstr>
  </property>
  <property fmtid="{D5CDD505-2E9C-101B-9397-08002B2CF9AE}" pid="28" name="Board">
    <vt:lpwstr/>
  </property>
  <property fmtid="{D5CDD505-2E9C-101B-9397-08002B2CF9AE}" pid="29" name="DateOfDocument">
    <vt:lpwstr/>
  </property>
  <property fmtid="{D5CDD505-2E9C-101B-9397-08002B2CF9AE}" pid="30" name="IconOverlay">
    <vt:lpwstr/>
  </property>
  <property fmtid="{D5CDD505-2E9C-101B-9397-08002B2CF9AE}" pid="31" name="ContentTypeId">
    <vt:lpwstr>0x0101008712EE50FF6EF645B14CAA19ABE23999</vt:lpwstr>
  </property>
</Properties>
</file>