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147828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7" autoAdjust="0"/>
    <p:restoredTop sz="93537" autoAdjust="0"/>
  </p:normalViewPr>
  <p:slideViewPr>
    <p:cSldViewPr>
      <p:cViewPr varScale="1">
        <p:scale>
          <a:sx n="69" d="100"/>
          <a:sy n="69" d="100"/>
        </p:scale>
        <p:origin x="288" y="72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7150" cy="457200"/>
          </a:xfrm>
          <a:prstGeom prst="rect">
            <a:avLst/>
          </a:prstGeom>
        </p:spPr>
        <p:txBody>
          <a:bodyPr vert="horz" lIns="115473" tIns="57735" rIns="115473" bIns="57735" rtlCol="0"/>
          <a:lstStyle>
            <a:lvl1pPr algn="l" eaLnBrk="1" hangingPunct="1">
              <a:defRPr sz="15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4063" y="0"/>
            <a:ext cx="6405562" cy="457200"/>
          </a:xfrm>
          <a:prstGeom prst="rect">
            <a:avLst/>
          </a:prstGeom>
        </p:spPr>
        <p:txBody>
          <a:bodyPr vert="horz" lIns="115473" tIns="57735" rIns="115473" bIns="57735" rtlCol="0"/>
          <a:lstStyle>
            <a:lvl1pPr algn="r" eaLnBrk="1" hangingPunct="1">
              <a:defRPr sz="15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7A3F6BC-656A-4DB8-9144-5D505BA2E80B}" type="datetimeFigureOut">
              <a:rPr lang="en-CA"/>
              <a:pPr>
                <a:defRPr/>
              </a:pPr>
              <a:t>2020-02-14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6407150" cy="457200"/>
          </a:xfrm>
          <a:prstGeom prst="rect">
            <a:avLst/>
          </a:prstGeom>
        </p:spPr>
        <p:txBody>
          <a:bodyPr vert="horz" lIns="115473" tIns="57735" rIns="115473" bIns="57735" rtlCol="0" anchor="b"/>
          <a:lstStyle>
            <a:lvl1pPr algn="l" eaLnBrk="1" hangingPunct="1">
              <a:defRPr sz="15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4063" y="8686800"/>
            <a:ext cx="6405562" cy="457200"/>
          </a:xfrm>
          <a:prstGeom prst="rect">
            <a:avLst/>
          </a:prstGeom>
        </p:spPr>
        <p:txBody>
          <a:bodyPr vert="horz" wrap="square" lIns="115473" tIns="57735" rIns="115473" bIns="577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fld id="{01F7D1D6-9CD6-4D02-960F-33881193675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08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7150" cy="457200"/>
          </a:xfrm>
          <a:prstGeom prst="rect">
            <a:avLst/>
          </a:prstGeom>
        </p:spPr>
        <p:txBody>
          <a:bodyPr vert="horz" lIns="117670" tIns="58832" rIns="117670" bIns="5883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4063" y="0"/>
            <a:ext cx="6405562" cy="457200"/>
          </a:xfrm>
          <a:prstGeom prst="rect">
            <a:avLst/>
          </a:prstGeom>
        </p:spPr>
        <p:txBody>
          <a:bodyPr vert="horz" wrap="square" lIns="117670" tIns="58832" rIns="117670" bIns="588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46F6113-08D1-469C-BB49-5CCE174B0372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670" tIns="58832" rIns="117670" bIns="58832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9550" y="4343400"/>
            <a:ext cx="11823700" cy="4114800"/>
          </a:xfrm>
          <a:prstGeom prst="rect">
            <a:avLst/>
          </a:prstGeom>
        </p:spPr>
        <p:txBody>
          <a:bodyPr vert="horz" wrap="square" lIns="117670" tIns="58832" rIns="117670" bIns="58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407150" cy="457200"/>
          </a:xfrm>
          <a:prstGeom prst="rect">
            <a:avLst/>
          </a:prstGeom>
        </p:spPr>
        <p:txBody>
          <a:bodyPr vert="horz" lIns="117670" tIns="58832" rIns="117670" bIns="5883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4063" y="8685213"/>
            <a:ext cx="6405562" cy="457200"/>
          </a:xfrm>
          <a:prstGeom prst="rect">
            <a:avLst/>
          </a:prstGeom>
        </p:spPr>
        <p:txBody>
          <a:bodyPr vert="horz" wrap="square" lIns="117670" tIns="58832" rIns="117670" bIns="588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fld id="{A917C5DC-6AB3-413C-B8D5-FA2EAB4DF6E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160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107E24-36CD-4B76-A2EC-BCC4CBEB0CCE}" type="slidenum">
              <a:rPr lang="en-CA" altLang="en-US">
                <a:solidFill>
                  <a:srgbClr val="000000"/>
                </a:solidFill>
              </a:rPr>
              <a:pPr/>
              <a:t>1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9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07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D97B-13FA-4025-BEC5-1B8169806A8F}" type="datetime1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CFD00-695D-4FD5-A776-22F98CD1AC5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8633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213" y="1401763"/>
            <a:ext cx="146161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213" y="3044825"/>
            <a:ext cx="14616112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1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99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C8F725E-EB60-4770-935F-596F4AEC9863}" type="datetime1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313" y="8466138"/>
            <a:ext cx="514191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96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D99A45DB-A68F-435D-B73B-AB29EBF8B426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rgbClr val="30357F"/>
          </a:solidFill>
          <a:latin typeface="Arial"/>
          <a:ea typeface="ＭＳ Ｐゴシック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rgbClr val="000000"/>
          </a:solidFill>
          <a:latin typeface="Arial"/>
          <a:ea typeface="ＭＳ Ｐゴシック" panose="020B0600070205080204" pitchFamily="34" charset="-128"/>
          <a:cs typeface="Arial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rgbClr val="000000"/>
          </a:solidFill>
          <a:latin typeface="Arial"/>
          <a:ea typeface="ＭＳ Ｐゴシック" panose="020B0600070205080204" pitchFamily="34" charset="-128"/>
          <a:cs typeface="Arial"/>
        </a:defRPr>
      </a:lvl2pPr>
      <a:lvl3pPr marL="15208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000000"/>
          </a:solidFill>
          <a:latin typeface="Arial"/>
          <a:ea typeface="ＭＳ Ｐゴシック" panose="020B0600070205080204" pitchFamily="34" charset="-128"/>
          <a:cs typeface="Arial"/>
        </a:defRPr>
      </a:lvl3pPr>
      <a:lvl4pPr marL="21304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panose="020B0600070205080204" pitchFamily="34" charset="-128"/>
          <a:cs typeface="Arial"/>
        </a:defRPr>
      </a:lvl4pPr>
      <a:lvl5pPr marL="27400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panose="020B0600070205080204" pitchFamily="34" charset="-128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30831" y="1334765"/>
            <a:ext cx="3732454" cy="360983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b="1" dirty="0"/>
              <a:t>MANDATE</a:t>
            </a:r>
          </a:p>
          <a:p>
            <a:pPr eaLnBrk="1" hangingPunct="1">
              <a:defRPr/>
            </a:pPr>
            <a:endParaRPr lang="en-CA" sz="12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Provide the Minister of National Defence with timely strategic financial advice and guidance on key departmental direction to better support Defence’s mandate and operations.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Be a trusted partner that provides financial support services and advice to enable sound decision-making and accountability across the department.</a:t>
            </a:r>
            <a:endParaRPr lang="en-US" sz="120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Lead the departmental financial community</a:t>
            </a:r>
            <a:r>
              <a:rPr lang="en-US" sz="1200" b="1" dirty="0"/>
              <a:t> </a:t>
            </a:r>
            <a:r>
              <a:rPr lang="en-US" sz="1200" dirty="0"/>
              <a:t>by creating a vision for the finance of the future, which further enables the business of Defence.</a:t>
            </a:r>
            <a:endParaRPr lang="en-CA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8419263" y="1326875"/>
            <a:ext cx="3640431" cy="3617724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b="1" cap="all" dirty="0"/>
              <a:t>Key facts</a:t>
            </a:r>
          </a:p>
          <a:p>
            <a:pPr algn="ctr" eaLnBrk="1" hangingPunct="1">
              <a:defRPr/>
            </a:pPr>
            <a:endParaRPr lang="en-CA" sz="1200" b="1" dirty="0"/>
          </a:p>
          <a:p>
            <a:pPr eaLnBrk="1" hangingPunct="1">
              <a:defRPr/>
            </a:pPr>
            <a:r>
              <a:rPr lang="en-CA" sz="1200" b="1" dirty="0"/>
              <a:t>Total Employees</a:t>
            </a:r>
            <a:r>
              <a:rPr lang="en-CA" sz="1200" dirty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450</a:t>
            </a:r>
          </a:p>
          <a:p>
            <a:pPr eaLnBrk="1" hangingPunct="1">
              <a:defRPr/>
            </a:pPr>
            <a:r>
              <a:rPr lang="en-CA" sz="1200" b="1" dirty="0"/>
              <a:t/>
            </a:r>
            <a:br>
              <a:rPr lang="en-CA" sz="1200" b="1" dirty="0"/>
            </a:br>
            <a:r>
              <a:rPr lang="en-CA" sz="1200" b="1" dirty="0"/>
              <a:t>Budget</a:t>
            </a:r>
            <a:r>
              <a:rPr lang="en-CA" sz="1200" dirty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$45M per year and $98M for corporate </a:t>
            </a:r>
            <a:r>
              <a:rPr lang="en-CA" sz="1200" dirty="0">
                <a:solidFill>
                  <a:schemeClr val="tx1"/>
                </a:solidFill>
              </a:rPr>
              <a:t>accounts, for a total of $143M</a:t>
            </a:r>
          </a:p>
          <a:p>
            <a:pPr eaLnBrk="1" hangingPunct="1">
              <a:defRPr/>
            </a:pPr>
            <a:r>
              <a:rPr lang="en-CA" sz="1200" b="1" dirty="0"/>
              <a:t/>
            </a:r>
            <a:br>
              <a:rPr lang="en-CA" sz="1200" b="1" dirty="0"/>
            </a:br>
            <a:r>
              <a:rPr lang="en-CA" sz="1200" b="1" dirty="0"/>
              <a:t>Primary location(s)</a:t>
            </a:r>
            <a:r>
              <a:rPr lang="en-CA" sz="1200" dirty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National Defence Headquarters </a:t>
            </a:r>
            <a:br>
              <a:rPr lang="en-CA" sz="1200" dirty="0"/>
            </a:br>
            <a:r>
              <a:rPr lang="en-CA" sz="1200" dirty="0"/>
              <a:t>(</a:t>
            </a:r>
            <a:r>
              <a:rPr lang="en-CA" sz="1200" dirty="0" err="1"/>
              <a:t>Pearkes</a:t>
            </a:r>
            <a:r>
              <a:rPr lang="en-CA" sz="1200" dirty="0"/>
              <a:t> Building)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National Defence Headquarters (Carling)</a:t>
            </a:r>
          </a:p>
          <a:p>
            <a:pPr eaLnBrk="1" hangingPunct="1">
              <a:defRPr/>
            </a:pPr>
            <a:endParaRPr lang="en-CA" sz="1600" dirty="0"/>
          </a:p>
          <a:p>
            <a:pPr marL="228589" indent="-228589" eaLnBrk="1" hangingPunct="1">
              <a:buFont typeface="Arial" panose="020B0604020202020204" pitchFamily="34" charset="0"/>
              <a:buChar char="•"/>
              <a:defRPr/>
            </a:pPr>
            <a:endParaRPr lang="en-CA" sz="1600" dirty="0"/>
          </a:p>
          <a:p>
            <a:pPr eaLnBrk="1" hangingPunct="1">
              <a:defRPr/>
            </a:pPr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215672" y="1326876"/>
            <a:ext cx="3725366" cy="361772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b="1" dirty="0"/>
              <a:t>KEY PARTNERS</a:t>
            </a:r>
          </a:p>
          <a:p>
            <a:pPr algn="ctr" eaLnBrk="1" hangingPunct="1">
              <a:defRPr/>
            </a:pPr>
            <a:endParaRPr lang="en-CA" sz="1200" b="1" dirty="0"/>
          </a:p>
          <a:p>
            <a:pPr eaLnBrk="1" hangingPunct="1">
              <a:defRPr/>
            </a:pPr>
            <a:r>
              <a:rPr lang="en-CA" sz="1200" b="1" dirty="0"/>
              <a:t>Internal</a:t>
            </a:r>
            <a:r>
              <a:rPr lang="en-CA" sz="1200" dirty="0"/>
              <a:t>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All Defence Team</a:t>
            </a:r>
            <a:endParaRPr lang="en-CA" sz="1200" b="1" dirty="0"/>
          </a:p>
          <a:p>
            <a:pPr eaLnBrk="1" hangingPunct="1">
              <a:defRPr/>
            </a:pPr>
            <a:endParaRPr lang="en-CA" sz="1200" b="1" dirty="0"/>
          </a:p>
          <a:p>
            <a:pPr eaLnBrk="1" hangingPunct="1">
              <a:defRPr/>
            </a:pPr>
            <a:r>
              <a:rPr lang="en-CA" sz="1200" b="1" dirty="0"/>
              <a:t>External</a:t>
            </a:r>
            <a:r>
              <a:rPr lang="en-CA" sz="1200" dirty="0"/>
              <a:t>: </a:t>
            </a:r>
            <a:r>
              <a:rPr lang="en-CA" sz="900" b="1" dirty="0"/>
              <a:t>(including other government departments)</a:t>
            </a:r>
            <a:endParaRPr lang="en-CA" sz="12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Treasury Board Secretariat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Privy Council Office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North Atlantic Treaty Organization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Five-Eyes Partners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Allied countries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Industry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Academia, including Chartered Professional Accountants Canada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2900" y="5016500"/>
            <a:ext cx="15552738" cy="3943350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06375" y="5045075"/>
            <a:ext cx="157353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CA" sz="1600" cap="all" dirty="0">
                <a:solidFill>
                  <a:schemeClr val="bg1"/>
                </a:solidFill>
              </a:rPr>
              <a:t>TOP ISSUES for Assistant deputy minister (finance)</a:t>
            </a: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246063" y="185738"/>
            <a:ext cx="10393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z="1900" b="1">
                <a:solidFill>
                  <a:schemeClr val="bg1"/>
                </a:solidFill>
                <a:cs typeface="Arial" panose="020B0604020202020204" pitchFamily="34" charset="0"/>
              </a:rPr>
              <a:t>Assistant Deputy Minister (Finance) and Chief Financial Officer – Cheri Crosby</a:t>
            </a:r>
            <a:r>
              <a:rPr lang="en-CA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4163" y="1416050"/>
            <a:ext cx="1827212" cy="2328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 dirty="0"/>
          </a:p>
        </p:txBody>
      </p:sp>
      <p:sp>
        <p:nvSpPr>
          <p:cNvPr id="3087" name="TextBox 17"/>
          <p:cNvSpPr txBox="1">
            <a:spLocks noChangeArrowheads="1"/>
          </p:cNvSpPr>
          <p:nvPr/>
        </p:nvSpPr>
        <p:spPr bwMode="auto">
          <a:xfrm>
            <a:off x="1554163" y="2443163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CA" altLang="en-US" sz="1200" i="1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10742613" y="0"/>
            <a:ext cx="5518150" cy="4937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spcAft>
                <a:spcPts val="0"/>
              </a:spcAft>
              <a:defRPr/>
            </a:pPr>
            <a:r>
              <a:rPr lang="en-CA" sz="1200" b="1" cap="all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  <a:endParaRPr lang="en-C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551863" y="5360988"/>
            <a:ext cx="3816350" cy="3516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/>
          </a:p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/>
              <a:t>Funding through the Estimates Process 2019-20</a:t>
            </a:r>
          </a:p>
          <a:p>
            <a:pPr eaLnBrk="1" hangingPunct="1">
              <a:spcAft>
                <a:spcPts val="0"/>
              </a:spcAft>
              <a:defRPr/>
            </a:pPr>
            <a:endParaRPr lang="en-CA" sz="1200" b="1" u="sng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National Defence funding is comprised of multi-year </a:t>
            </a:r>
            <a:r>
              <a:rPr lang="en-CA" sz="1200" dirty="0">
                <a:solidFill>
                  <a:schemeClr val="tx1"/>
                </a:solidFill>
              </a:rPr>
              <a:t>reference levels </a:t>
            </a:r>
            <a:r>
              <a:rPr lang="en-CA" sz="1200" dirty="0"/>
              <a:t>approved by Treasury Board each year whereby cash is accessed through the Parliamentary Estimates process.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CA" sz="1200" dirty="0"/>
              <a:t> 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Due to the election, there is a risk that the Estimates process will not unfold as per the normal budget cycle. Should there not be an opportunity to access </a:t>
            </a:r>
            <a:r>
              <a:rPr lang="en-CA" sz="1200"/>
              <a:t>the funding </a:t>
            </a:r>
            <a:r>
              <a:rPr lang="en-CA" sz="1200" dirty="0"/>
              <a:t>in 2019-20, in order to operate within authorities, there is a risk that the department may have to defer or cancel planned spending. This action may impact the execution of departmental priorities. 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325857" y="1326876"/>
            <a:ext cx="4048996" cy="3618104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6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6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6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6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6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eaLnBrk="1" hangingPunct="1">
              <a:defRPr/>
            </a:pPr>
            <a:endParaRPr lang="en-CA" sz="12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Appointed in June 2019.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Wide range of experience in the Public Sector including; Privy Council Office, Special Advisor to the Deputy Secretary to the Cabinet, </a:t>
            </a:r>
            <a:r>
              <a:rPr lang="en-CA" sz="1200"/>
              <a:t>Citizenship and Immigration </a:t>
            </a:r>
            <a:r>
              <a:rPr lang="en-CA" sz="1200" dirty="0"/>
              <a:t>Canada, and Assistant Deputy Minister of Corporate Services and Chief Financial Officer at Natural Resources Canada.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CA" sz="1200" i="1" dirty="0"/>
          </a:p>
        </p:txBody>
      </p:sp>
      <p:pic>
        <p:nvPicPr>
          <p:cNvPr id="30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489075"/>
            <a:ext cx="14795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121150" y="5360988"/>
            <a:ext cx="3821113" cy="3516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>
                <a:solidFill>
                  <a:schemeClr val="tx1"/>
                </a:solidFill>
              </a:rPr>
              <a:t>Treasury Board Submission Plan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>
                <a:solidFill>
                  <a:schemeClr val="tx1"/>
                </a:solidFill>
              </a:rPr>
              <a:t> 2019-20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The Treasury Board Submission Plan is determined by funding availability, project readiness, Departmental and Governmental priorities, and Treasury Board agenda capacity.  The 2019-20 Plan proposes 13 Treasury board submissions due for approval by April 2020, requiring close </a:t>
            </a:r>
            <a:r>
              <a:rPr lang="en-CA" sz="1200">
                <a:solidFill>
                  <a:schemeClr val="tx1"/>
                </a:solidFill>
              </a:rPr>
              <a:t>coordination with </a:t>
            </a:r>
            <a:r>
              <a:rPr lang="en-CA" sz="1200" dirty="0">
                <a:solidFill>
                  <a:schemeClr val="tx1"/>
                </a:solidFill>
              </a:rPr>
              <a:t>your office. 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CA" sz="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</a:rPr>
              <a:t>Due to the pause in Treasury Board meetings resulting from the election period, the forward agenda is heavily subscribed. There is a risk that not all DND submissions will be considered as planned. If submissions are not approved, it could result in significant financial pressures and project schedule and delivery delays.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19427</TotalTime>
  <Words>344</Words>
  <Application>Microsoft Office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C-22</dc:title>
  <dc:creator>MacDonald BW@ADM(Pol) D Parl A@Ottawa-Hull</dc:creator>
  <cp:lastModifiedBy>lepine.d</cp:lastModifiedBy>
  <cp:revision>733</cp:revision>
  <cp:lastPrinted>2019-09-13T14:58:50Z</cp:lastPrinted>
  <dcterms:created xsi:type="dcterms:W3CDTF">2017-05-18T23:50:12Z</dcterms:created>
  <dcterms:modified xsi:type="dcterms:W3CDTF">2020-02-14T13:46:56Z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