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handoutMasterIdLst>
    <p:handoutMasterId r:id="rId7"/>
  </p:handoutMasterIdLst>
  <p:sldIdLst>
    <p:sldId id="333" r:id="rId5"/>
  </p:sldIdLst>
  <p:sldSz cx="16238538" cy="9134475"/>
  <p:notesSz cx="14782800" cy="91440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96305" autoAdjust="0"/>
  </p:normalViewPr>
  <p:slideViewPr>
    <p:cSldViewPr>
      <p:cViewPr varScale="1">
        <p:scale>
          <a:sx n="71" d="100"/>
          <a:sy n="71" d="100"/>
        </p:scale>
        <p:origin x="570" y="60"/>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4" y="3"/>
            <a:ext cx="6407220" cy="458163"/>
          </a:xfrm>
          <a:prstGeom prst="rect">
            <a:avLst/>
          </a:prstGeom>
        </p:spPr>
        <p:txBody>
          <a:bodyPr vert="horz" lIns="114740" tIns="57368" rIns="114740" bIns="57368" rtlCol="0"/>
          <a:lstStyle>
            <a:lvl1pPr algn="l">
              <a:defRPr sz="1500"/>
            </a:lvl1pPr>
          </a:lstStyle>
          <a:p>
            <a:endParaRPr lang="en-CA"/>
          </a:p>
        </p:txBody>
      </p:sp>
      <p:sp>
        <p:nvSpPr>
          <p:cNvPr id="3" name="Date Placeholder 2"/>
          <p:cNvSpPr>
            <a:spLocks noGrp="1"/>
          </p:cNvSpPr>
          <p:nvPr>
            <p:ph type="dt" sz="quarter" idx="1"/>
          </p:nvPr>
        </p:nvSpPr>
        <p:spPr>
          <a:xfrm>
            <a:off x="8372303" y="3"/>
            <a:ext cx="6407220" cy="458163"/>
          </a:xfrm>
          <a:prstGeom prst="rect">
            <a:avLst/>
          </a:prstGeom>
        </p:spPr>
        <p:txBody>
          <a:bodyPr vert="horz" lIns="114740" tIns="57368" rIns="114740" bIns="57368" rtlCol="0"/>
          <a:lstStyle>
            <a:lvl1pPr algn="r">
              <a:defRPr sz="1500"/>
            </a:lvl1pPr>
          </a:lstStyle>
          <a:p>
            <a:fld id="{FF0693B9-860C-45E6-80DC-0B44F6AF1AD2}" type="datetimeFigureOut">
              <a:rPr lang="en-CA" smtClean="0"/>
              <a:pPr/>
              <a:t>2020-02-14</a:t>
            </a:fld>
            <a:endParaRPr lang="en-CA"/>
          </a:p>
        </p:txBody>
      </p:sp>
      <p:sp>
        <p:nvSpPr>
          <p:cNvPr id="4" name="Footer Placeholder 3"/>
          <p:cNvSpPr>
            <a:spLocks noGrp="1"/>
          </p:cNvSpPr>
          <p:nvPr>
            <p:ph type="ftr" sz="quarter" idx="2"/>
          </p:nvPr>
        </p:nvSpPr>
        <p:spPr>
          <a:xfrm>
            <a:off x="64" y="8685840"/>
            <a:ext cx="6407220" cy="458163"/>
          </a:xfrm>
          <a:prstGeom prst="rect">
            <a:avLst/>
          </a:prstGeom>
        </p:spPr>
        <p:txBody>
          <a:bodyPr vert="horz" lIns="114740" tIns="57368" rIns="114740" bIns="57368" rtlCol="0" anchor="b"/>
          <a:lstStyle>
            <a:lvl1pPr algn="l">
              <a:defRPr sz="1500"/>
            </a:lvl1pPr>
          </a:lstStyle>
          <a:p>
            <a:endParaRPr lang="en-CA"/>
          </a:p>
        </p:txBody>
      </p:sp>
      <p:sp>
        <p:nvSpPr>
          <p:cNvPr id="5" name="Slide Number Placeholder 4"/>
          <p:cNvSpPr>
            <a:spLocks noGrp="1"/>
          </p:cNvSpPr>
          <p:nvPr>
            <p:ph type="sldNum" sz="quarter" idx="3"/>
          </p:nvPr>
        </p:nvSpPr>
        <p:spPr>
          <a:xfrm>
            <a:off x="8372303" y="8685840"/>
            <a:ext cx="6407220" cy="458163"/>
          </a:xfrm>
          <a:prstGeom prst="rect">
            <a:avLst/>
          </a:prstGeom>
        </p:spPr>
        <p:txBody>
          <a:bodyPr vert="horz" lIns="114740" tIns="57368" rIns="114740" bIns="57368" rtlCol="0" anchor="b"/>
          <a:lstStyle>
            <a:lvl1pPr algn="r">
              <a:defRPr sz="1500"/>
            </a:lvl1pPr>
          </a:lstStyle>
          <a:p>
            <a:fld id="{5574F823-DC1F-4E06-9EAA-A1C8037BEF71}" type="slidenum">
              <a:rPr lang="en-CA" smtClean="0"/>
              <a:pPr/>
              <a:t>‹#›</a:t>
            </a:fld>
            <a:endParaRPr lang="en-CA"/>
          </a:p>
        </p:txBody>
      </p:sp>
    </p:spTree>
    <p:extLst>
      <p:ext uri="{BB962C8B-B14F-4D97-AF65-F5344CB8AC3E}">
        <p14:creationId xmlns:p14="http://schemas.microsoft.com/office/powerpoint/2010/main" val="214980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6405879" cy="457200"/>
          </a:xfrm>
          <a:prstGeom prst="rect">
            <a:avLst/>
          </a:prstGeom>
        </p:spPr>
        <p:txBody>
          <a:bodyPr vert="horz" lIns="116923" tIns="58459" rIns="116923" bIns="58459" rtlCol="0"/>
          <a:lstStyle>
            <a:lvl1pPr algn="l" fontAlgn="auto">
              <a:spcBef>
                <a:spcPts val="0"/>
              </a:spcBef>
              <a:spcAft>
                <a:spcPts val="0"/>
              </a:spcAft>
              <a:defRPr sz="1500">
                <a:latin typeface="Arial"/>
                <a:ea typeface="+mn-ea"/>
                <a:cs typeface="+mn-cs"/>
              </a:defRPr>
            </a:lvl1pPr>
          </a:lstStyle>
          <a:p>
            <a:pPr>
              <a:defRPr/>
            </a:pPr>
            <a:endParaRPr lang="en-CA"/>
          </a:p>
        </p:txBody>
      </p:sp>
      <p:sp>
        <p:nvSpPr>
          <p:cNvPr id="3" name="Date Placeholder 2"/>
          <p:cNvSpPr>
            <a:spLocks noGrp="1"/>
          </p:cNvSpPr>
          <p:nvPr>
            <p:ph type="dt" idx="1"/>
          </p:nvPr>
        </p:nvSpPr>
        <p:spPr>
          <a:xfrm>
            <a:off x="8373501" y="1"/>
            <a:ext cx="6405879" cy="457200"/>
          </a:xfrm>
          <a:prstGeom prst="rect">
            <a:avLst/>
          </a:prstGeom>
        </p:spPr>
        <p:txBody>
          <a:bodyPr vert="horz" wrap="square" lIns="116923" tIns="58459" rIns="116923" bIns="58459" numCol="1" anchor="t" anchorCtr="0" compatLnSpc="1">
            <a:prstTxWarp prst="textNoShape">
              <a:avLst/>
            </a:prstTxWarp>
          </a:bodyPr>
          <a:lstStyle>
            <a:lvl1pPr algn="r">
              <a:defRPr sz="1500" smtClean="0"/>
            </a:lvl1pPr>
          </a:lstStyle>
          <a:p>
            <a:pPr>
              <a:defRPr/>
            </a:pPr>
            <a:fld id="{808044B6-61BA-404C-8928-A2A282B514AF}"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4343400" y="685800"/>
            <a:ext cx="6096000" cy="3429000"/>
          </a:xfrm>
          <a:prstGeom prst="rect">
            <a:avLst/>
          </a:prstGeom>
          <a:noFill/>
          <a:ln w="12700">
            <a:solidFill>
              <a:prstClr val="black"/>
            </a:solidFill>
          </a:ln>
        </p:spPr>
        <p:txBody>
          <a:bodyPr vert="horz" lIns="116923" tIns="58459" rIns="116923" bIns="58459" rtlCol="0" anchor="ctr"/>
          <a:lstStyle/>
          <a:p>
            <a:pPr lvl="0"/>
            <a:endParaRPr lang="en-CA" noProof="0" dirty="0"/>
          </a:p>
        </p:txBody>
      </p:sp>
      <p:sp>
        <p:nvSpPr>
          <p:cNvPr id="5" name="Notes Placeholder 4"/>
          <p:cNvSpPr>
            <a:spLocks noGrp="1"/>
          </p:cNvSpPr>
          <p:nvPr>
            <p:ph type="body" sz="quarter" idx="3"/>
          </p:nvPr>
        </p:nvSpPr>
        <p:spPr>
          <a:xfrm>
            <a:off x="1478280" y="4343401"/>
            <a:ext cx="11826240" cy="4114800"/>
          </a:xfrm>
          <a:prstGeom prst="rect">
            <a:avLst/>
          </a:prstGeom>
        </p:spPr>
        <p:txBody>
          <a:bodyPr vert="horz" wrap="square" lIns="116923" tIns="58459" rIns="116923" bIns="58459"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1" y="8685214"/>
            <a:ext cx="6405879" cy="457200"/>
          </a:xfrm>
          <a:prstGeom prst="rect">
            <a:avLst/>
          </a:prstGeom>
        </p:spPr>
        <p:txBody>
          <a:bodyPr vert="horz" lIns="116923" tIns="58459" rIns="116923" bIns="58459" rtlCol="0" anchor="b"/>
          <a:lstStyle>
            <a:lvl1pPr algn="l" fontAlgn="auto">
              <a:spcBef>
                <a:spcPts val="0"/>
              </a:spcBef>
              <a:spcAft>
                <a:spcPts val="0"/>
              </a:spcAft>
              <a:defRPr sz="15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8373501" y="8685214"/>
            <a:ext cx="6405879" cy="457200"/>
          </a:xfrm>
          <a:prstGeom prst="rect">
            <a:avLst/>
          </a:prstGeom>
        </p:spPr>
        <p:txBody>
          <a:bodyPr vert="horz" wrap="square" lIns="116923" tIns="58459" rIns="116923" bIns="58459" numCol="1" anchor="b" anchorCtr="0" compatLnSpc="1">
            <a:prstTxWarp prst="textNoShape">
              <a:avLst/>
            </a:prstTxWarp>
          </a:bodyPr>
          <a:lstStyle>
            <a:lvl1pPr algn="r">
              <a:defRPr sz="1500"/>
            </a:lvl1pPr>
          </a:lstStyle>
          <a:p>
            <a:fld id="{488DEAAE-8EA2-47BC-AB00-A30251532296}" type="slidenum">
              <a:rPr lang="en-CA" altLang="en-US"/>
              <a:pPr/>
              <a:t>‹#›</a:t>
            </a:fld>
            <a:endParaRPr lang="en-CA" altLang="en-US"/>
          </a:p>
        </p:txBody>
      </p:sp>
    </p:spTree>
    <p:extLst>
      <p:ext uri="{BB962C8B-B14F-4D97-AF65-F5344CB8AC3E}">
        <p14:creationId xmlns:p14="http://schemas.microsoft.com/office/powerpoint/2010/main" val="186580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3400" y="685800"/>
            <a:ext cx="6096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8DEAAE-8EA2-47BC-AB00-A30251532296}" type="slidenum">
              <a:rPr lang="en-CA" altLang="en-US" smtClean="0">
                <a:solidFill>
                  <a:prstClr val="black"/>
                </a:solidFill>
              </a:rPr>
              <a:pPr/>
              <a:t>1</a:t>
            </a:fld>
            <a:endParaRPr lang="en-CA" altLang="en-US">
              <a:solidFill>
                <a:prstClr val="black"/>
              </a:solidFill>
            </a:endParaRPr>
          </a:p>
        </p:txBody>
      </p:sp>
    </p:spTree>
    <p:extLst>
      <p:ext uri="{BB962C8B-B14F-4D97-AF65-F5344CB8AC3E}">
        <p14:creationId xmlns:p14="http://schemas.microsoft.com/office/powerpoint/2010/main" val="367629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15719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895580C0-7C9F-4402-9866-6AC64F3EB067}" type="datetime1">
              <a:rPr lang="en-CA" altLang="en-US"/>
              <a:pPr>
                <a:defRPr/>
              </a:pPr>
              <a:t>2020-02-14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40897B9-C17D-43A5-B159-FC39BE5021EC}" type="slidenum">
              <a:rPr lang="en-CA" altLang="en-US"/>
              <a:pPr/>
              <a:t>‹#›</a:t>
            </a:fld>
            <a:endParaRPr lang="en-CA" altLang="en-US"/>
          </a:p>
        </p:txBody>
      </p:sp>
    </p:spTree>
    <p:extLst>
      <p:ext uri="{BB962C8B-B14F-4D97-AF65-F5344CB8AC3E}">
        <p14:creationId xmlns:p14="http://schemas.microsoft.com/office/powerpoint/2010/main" val="195233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927" y="1401892"/>
            <a:ext cx="14614684" cy="1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927" y="3044825"/>
            <a:ext cx="14614684" cy="48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931" y="8466307"/>
            <a:ext cx="3788993" cy="486326"/>
          </a:xfrm>
          <a:prstGeom prst="rect">
            <a:avLst/>
          </a:prstGeom>
        </p:spPr>
        <p:txBody>
          <a:bodyPr vert="horz" wrap="square" lIns="91440" tIns="45720" rIns="91440" bIns="45720" numCol="1" anchor="ctr" anchorCtr="0" compatLnSpc="1">
            <a:prstTxWarp prst="textNoShape">
              <a:avLst/>
            </a:prstTxWarp>
          </a:bodyPr>
          <a:lstStyle>
            <a:lvl1pPr>
              <a:defRPr sz="1599" smtClean="0">
                <a:solidFill>
                  <a:srgbClr val="000000"/>
                </a:solidFill>
                <a:cs typeface="Arial" pitchFamily="34" charset="0"/>
              </a:defRPr>
            </a:lvl1pPr>
          </a:lstStyle>
          <a:p>
            <a:pPr>
              <a:defRPr/>
            </a:pPr>
            <a:fld id="{0DA58194-B804-4841-9ACA-BAF70EFEEEF6}" type="datetime1">
              <a:rPr lang="en-CA" altLang="en-US"/>
              <a:pPr>
                <a:defRPr/>
              </a:pPr>
              <a:t>2020-02-14</a:t>
            </a:fld>
            <a:endParaRPr lang="en-CA" altLang="en-US"/>
          </a:p>
        </p:txBody>
      </p:sp>
      <p:sp>
        <p:nvSpPr>
          <p:cNvPr id="5" name="Footer Placeholder 4"/>
          <p:cNvSpPr>
            <a:spLocks noGrp="1"/>
          </p:cNvSpPr>
          <p:nvPr>
            <p:ph type="ftr" sz="quarter" idx="3"/>
          </p:nvPr>
        </p:nvSpPr>
        <p:spPr>
          <a:xfrm>
            <a:off x="5548170" y="8466307"/>
            <a:ext cx="5142203" cy="486326"/>
          </a:xfrm>
          <a:prstGeom prst="rect">
            <a:avLst/>
          </a:prstGeom>
        </p:spPr>
        <p:txBody>
          <a:bodyPr vert="horz" lIns="91440" tIns="45720" rIns="91440" bIns="45720" rtlCol="0" anchor="ctr"/>
          <a:lstStyle>
            <a:lvl1pPr algn="ctr" fontAlgn="auto">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622" y="8466307"/>
            <a:ext cx="3788993" cy="486326"/>
          </a:xfrm>
          <a:prstGeom prst="rect">
            <a:avLst/>
          </a:prstGeom>
        </p:spPr>
        <p:txBody>
          <a:bodyPr vert="horz" wrap="square" lIns="91440" tIns="45720" rIns="91440" bIns="45720" numCol="1" anchor="ctr" anchorCtr="0" compatLnSpc="1">
            <a:prstTxWarp prst="textNoShape">
              <a:avLst/>
            </a:prstTxWarp>
          </a:bodyPr>
          <a:lstStyle>
            <a:lvl1pPr algn="r">
              <a:defRPr sz="1599">
                <a:solidFill>
                  <a:srgbClr val="000000"/>
                </a:solidFill>
                <a:cs typeface="Arial" panose="020B0604020202020204" pitchFamily="34" charset="0"/>
              </a:defRPr>
            </a:lvl1pPr>
          </a:lstStyle>
          <a:p>
            <a:fld id="{13416C51-20B9-45B1-ACB4-625227970FA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4263" b="1" kern="1200">
          <a:solidFill>
            <a:srgbClr val="30357F"/>
          </a:solidFill>
          <a:latin typeface="Arial"/>
          <a:ea typeface="ＭＳ Ｐゴシック" charset="0"/>
          <a:cs typeface="Arial"/>
        </a:defRPr>
      </a:lvl1pPr>
      <a:lvl2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2pPr>
      <a:lvl3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3pPr>
      <a:lvl4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4pPr>
      <a:lvl5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6715" indent="-456715" algn="l" rtl="0" eaLnBrk="1" fontAlgn="base" hangingPunct="1">
        <a:spcBef>
          <a:spcPct val="20000"/>
        </a:spcBef>
        <a:spcAft>
          <a:spcPct val="0"/>
        </a:spcAft>
        <a:buFont typeface="Arial" panose="020B0604020202020204" pitchFamily="34" charset="0"/>
        <a:buChar char="•"/>
        <a:defRPr sz="3729" kern="1200">
          <a:solidFill>
            <a:srgbClr val="000000"/>
          </a:solidFill>
          <a:latin typeface="Arial"/>
          <a:ea typeface="ＭＳ Ｐゴシック" charset="0"/>
          <a:cs typeface="Arial"/>
        </a:defRPr>
      </a:lvl1pPr>
      <a:lvl2pPr marL="989550" indent="-380596" algn="l" rtl="0" eaLnBrk="1" fontAlgn="base" hangingPunct="1">
        <a:spcBef>
          <a:spcPct val="20000"/>
        </a:spcBef>
        <a:spcAft>
          <a:spcPct val="0"/>
        </a:spcAft>
        <a:buFont typeface="Arial" panose="020B0604020202020204" pitchFamily="34" charset="0"/>
        <a:buChar char="–"/>
        <a:defRPr sz="3196" kern="1200">
          <a:solidFill>
            <a:srgbClr val="000000"/>
          </a:solidFill>
          <a:latin typeface="Arial"/>
          <a:ea typeface="ＭＳ Ｐゴシック" charset="0"/>
          <a:cs typeface="Arial"/>
        </a:defRPr>
      </a:lvl2pPr>
      <a:lvl3pPr marL="1522385" indent="-304476" algn="l" rtl="0" eaLnBrk="1" fontAlgn="base" hangingPunct="1">
        <a:spcBef>
          <a:spcPct val="20000"/>
        </a:spcBef>
        <a:spcAft>
          <a:spcPct val="0"/>
        </a:spcAft>
        <a:buFont typeface="Arial" panose="020B0604020202020204" pitchFamily="34" charset="0"/>
        <a:buChar char="•"/>
        <a:defRPr sz="2664" kern="1200">
          <a:solidFill>
            <a:srgbClr val="000000"/>
          </a:solidFill>
          <a:latin typeface="Arial"/>
          <a:ea typeface="ＭＳ Ｐゴシック" charset="0"/>
          <a:cs typeface="Arial"/>
        </a:defRPr>
      </a:lvl3pPr>
      <a:lvl4pPr marL="2131340"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294"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647872" y="1360238"/>
            <a:ext cx="3578446" cy="3584620"/>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t>MANDATE</a:t>
            </a:r>
          </a:p>
          <a:p>
            <a:pPr algn="ctr"/>
            <a:endParaRPr lang="en-CA" sz="800" b="1" dirty="0"/>
          </a:p>
          <a:p>
            <a:pPr marL="171450" indent="-171450">
              <a:buFont typeface="Arial" panose="020B0604020202020204" pitchFamily="34" charset="0"/>
              <a:buChar char="•"/>
              <a:defRPr/>
            </a:pPr>
            <a:r>
              <a:rPr lang="en-CA" sz="1200" dirty="0" smtClean="0"/>
              <a:t>Managing </a:t>
            </a:r>
            <a:r>
              <a:rPr lang="en-CA" sz="1200" dirty="0"/>
              <a:t>the full life-cycle of </a:t>
            </a:r>
            <a:r>
              <a:rPr lang="en-CA" sz="1200" dirty="0" smtClean="0"/>
              <a:t>Defence real property</a:t>
            </a:r>
            <a:endParaRPr lang="en-CA" sz="1200" dirty="0"/>
          </a:p>
          <a:p>
            <a:pPr marL="171450" indent="-171450">
              <a:buFont typeface="Arial" panose="020B0604020202020204" pitchFamily="34" charset="0"/>
              <a:buChar char="•"/>
              <a:defRPr/>
            </a:pPr>
            <a:r>
              <a:rPr lang="en-CA" sz="1200" dirty="0"/>
              <a:t>Providing direction and leadership to support DND/CAF’s compliance with environmental </a:t>
            </a:r>
            <a:r>
              <a:rPr lang="en-CA" sz="1200" dirty="0" smtClean="0"/>
              <a:t>obligations</a:t>
            </a:r>
            <a:endParaRPr lang="en-CA" sz="1200" dirty="0"/>
          </a:p>
          <a:p>
            <a:pPr marL="171450" indent="-171450">
              <a:buFont typeface="Arial" panose="020B0604020202020204" pitchFamily="34" charset="0"/>
              <a:buChar char="•"/>
              <a:defRPr/>
            </a:pPr>
            <a:r>
              <a:rPr lang="en-CA" sz="1200" dirty="0" smtClean="0"/>
              <a:t>Delivering military </a:t>
            </a:r>
            <a:r>
              <a:rPr lang="en-CA" sz="1200" dirty="0"/>
              <a:t>housing through the Canadian Forces Housing </a:t>
            </a:r>
            <a:r>
              <a:rPr lang="en-CA" sz="1200" dirty="0" smtClean="0"/>
              <a:t>Agency</a:t>
            </a:r>
            <a:endParaRPr lang="en-CA" sz="1200" dirty="0"/>
          </a:p>
          <a:p>
            <a:pPr marL="171450" indent="-171450">
              <a:buFont typeface="Arial" panose="020B0604020202020204" pitchFamily="34" charset="0"/>
              <a:buChar char="•"/>
              <a:defRPr/>
            </a:pPr>
            <a:r>
              <a:rPr lang="en-CA" sz="1200" dirty="0"/>
              <a:t>Providing guidance and leadership in fulfilling</a:t>
            </a:r>
            <a:r>
              <a:rPr lang="en-CA" sz="1200" dirty="0">
                <a:latin typeface="Arial" panose="020B0604020202020204" pitchFamily="34" charset="0"/>
                <a:cs typeface="Arial" panose="020B0604020202020204" pitchFamily="34" charset="0"/>
              </a:rPr>
              <a:t> </a:t>
            </a:r>
            <a:r>
              <a:rPr lang="en-CA" sz="1200" dirty="0"/>
              <a:t>Canada’s obligations and commitments to Indigenous </a:t>
            </a:r>
            <a:r>
              <a:rPr lang="en-CA" sz="1200" dirty="0" smtClean="0"/>
              <a:t>Peoples</a:t>
            </a:r>
            <a:endParaRPr lang="en-CA" sz="1200" dirty="0"/>
          </a:p>
          <a:p>
            <a:pPr marL="171450" indent="-171450">
              <a:buFont typeface="Arial" panose="020B0604020202020204" pitchFamily="34" charset="0"/>
              <a:buChar char="•"/>
              <a:defRPr/>
            </a:pPr>
            <a:r>
              <a:rPr lang="en-CA" sz="1200" dirty="0" smtClean="0"/>
              <a:t>Managing fire </a:t>
            </a:r>
            <a:r>
              <a:rPr lang="en-CA" sz="1200" dirty="0"/>
              <a:t>safety and </a:t>
            </a:r>
            <a:r>
              <a:rPr lang="en-CA" sz="1200" dirty="0" smtClean="0"/>
              <a:t>protection</a:t>
            </a:r>
          </a:p>
          <a:p>
            <a:pPr marL="171450" indent="-171450">
              <a:buFont typeface="Arial" panose="020B0604020202020204" pitchFamily="34" charset="0"/>
              <a:buChar char="•"/>
              <a:defRPr/>
            </a:pPr>
            <a:r>
              <a:rPr lang="en-CA" sz="1200" dirty="0" smtClean="0"/>
              <a:t>Ionizing </a:t>
            </a:r>
            <a:r>
              <a:rPr lang="en-CA" sz="1200" dirty="0"/>
              <a:t>radiation regulation and </a:t>
            </a:r>
            <a:r>
              <a:rPr lang="en-CA" sz="1200" dirty="0" smtClean="0"/>
              <a:t>safety</a:t>
            </a:r>
            <a:endParaRPr lang="en-CA" sz="1200" dirty="0">
              <a:latin typeface="Arial" panose="020B0604020202020204" pitchFamily="34" charset="0"/>
              <a:cs typeface="Arial" panose="020B0604020202020204" pitchFamily="34" charset="0"/>
            </a:endParaRPr>
          </a:p>
        </p:txBody>
      </p:sp>
      <p:sp>
        <p:nvSpPr>
          <p:cNvPr id="28" name="Rounded Rectangle 27"/>
          <p:cNvSpPr/>
          <p:nvPr/>
        </p:nvSpPr>
        <p:spPr>
          <a:xfrm>
            <a:off x="8297074" y="1344457"/>
            <a:ext cx="3812800" cy="360040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cap="all" dirty="0" smtClean="0"/>
              <a:t>Key facts</a:t>
            </a:r>
          </a:p>
          <a:p>
            <a:pPr algn="ctr"/>
            <a:endParaRPr lang="en-CA" sz="800" b="1" dirty="0"/>
          </a:p>
          <a:p>
            <a:r>
              <a:rPr lang="en-CA" sz="1200" b="1" dirty="0"/>
              <a:t>Total Employees</a:t>
            </a:r>
            <a:r>
              <a:rPr lang="en-CA" sz="1200" dirty="0"/>
              <a:t>: </a:t>
            </a:r>
            <a:r>
              <a:rPr lang="en-CA" sz="1200" dirty="0" smtClean="0"/>
              <a:t>Approximately 3,100 </a:t>
            </a:r>
          </a:p>
          <a:p>
            <a:pPr marL="171450" indent="-171450">
              <a:buFont typeface="Arial" panose="020B0604020202020204" pitchFamily="34" charset="0"/>
              <a:buChar char="•"/>
            </a:pPr>
            <a:r>
              <a:rPr lang="en-CA" sz="1200" dirty="0" smtClean="0"/>
              <a:t>Civilian: 2,700</a:t>
            </a:r>
          </a:p>
          <a:p>
            <a:pPr marL="171450" indent="-171450">
              <a:buFont typeface="Arial" panose="020B0604020202020204" pitchFamily="34" charset="0"/>
              <a:buChar char="•"/>
            </a:pPr>
            <a:r>
              <a:rPr lang="en-CA" sz="1200" dirty="0" smtClean="0"/>
              <a:t>Military: 400</a:t>
            </a:r>
            <a:endParaRPr lang="en-CA" sz="1200" dirty="0"/>
          </a:p>
          <a:p>
            <a:endParaRPr lang="en-CA" sz="600" b="1" dirty="0" smtClean="0">
              <a:solidFill>
                <a:schemeClr val="tx1"/>
              </a:solidFill>
            </a:endParaRPr>
          </a:p>
          <a:p>
            <a:r>
              <a:rPr lang="en-CA" sz="1200" b="1" dirty="0" smtClean="0">
                <a:solidFill>
                  <a:schemeClr val="tx1"/>
                </a:solidFill>
              </a:rPr>
              <a:t>Budget</a:t>
            </a:r>
            <a:r>
              <a:rPr lang="en-CA" sz="1200" dirty="0" smtClean="0">
                <a:solidFill>
                  <a:schemeClr val="tx1"/>
                </a:solidFill>
              </a:rPr>
              <a:t> </a:t>
            </a:r>
            <a:r>
              <a:rPr lang="en-CA" sz="1200" b="1" dirty="0" smtClean="0">
                <a:solidFill>
                  <a:schemeClr val="tx1"/>
                </a:solidFill>
              </a:rPr>
              <a:t>(FY 18/19)</a:t>
            </a:r>
            <a:r>
              <a:rPr lang="en-CA" sz="1200" dirty="0" smtClean="0">
                <a:solidFill>
                  <a:schemeClr val="tx1"/>
                </a:solidFill>
              </a:rPr>
              <a:t>: </a:t>
            </a:r>
            <a:r>
              <a:rPr lang="en-CA" sz="1200" dirty="0" smtClean="0">
                <a:solidFill>
                  <a:schemeClr val="tx1"/>
                </a:solidFill>
                <a:latin typeface="Arial" panose="020B0604020202020204" pitchFamily="34" charset="0"/>
                <a:cs typeface="Arial" panose="020B0604020202020204" pitchFamily="34" charset="0"/>
              </a:rPr>
              <a:t>$1.9B</a:t>
            </a:r>
            <a:endParaRPr lang="en-CA"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sz="1200" dirty="0">
                <a:solidFill>
                  <a:schemeClr val="tx1"/>
                </a:solidFill>
              </a:rPr>
              <a:t>Operating: </a:t>
            </a:r>
            <a:r>
              <a:rPr lang="en-CA" sz="1200" dirty="0" smtClean="0">
                <a:solidFill>
                  <a:schemeClr val="tx1"/>
                </a:solidFill>
              </a:rPr>
              <a:t>$1.2B</a:t>
            </a:r>
            <a:endParaRPr lang="en-CA" sz="1200" dirty="0">
              <a:solidFill>
                <a:schemeClr val="tx1"/>
              </a:solidFill>
            </a:endParaRPr>
          </a:p>
          <a:p>
            <a:pPr marL="171450" indent="-171450">
              <a:buFont typeface="Arial" panose="020B0604020202020204" pitchFamily="34" charset="0"/>
              <a:buChar char="•"/>
            </a:pPr>
            <a:r>
              <a:rPr lang="en-CA" sz="1200" dirty="0" smtClean="0">
                <a:solidFill>
                  <a:schemeClr val="tx1"/>
                </a:solidFill>
              </a:rPr>
              <a:t>Capital: $663M</a:t>
            </a:r>
            <a:endParaRPr lang="en-CA" sz="1200" dirty="0"/>
          </a:p>
          <a:p>
            <a:endParaRPr lang="en-CA" sz="600" b="1" dirty="0" smtClean="0"/>
          </a:p>
          <a:p>
            <a:r>
              <a:rPr lang="en-CA" sz="1200" b="1" dirty="0" smtClean="0"/>
              <a:t>Primary location(s)</a:t>
            </a:r>
            <a:r>
              <a:rPr lang="en-CA" sz="1200" dirty="0" smtClean="0"/>
              <a:t>: </a:t>
            </a:r>
          </a:p>
          <a:p>
            <a:pPr marL="171450" indent="-171450">
              <a:buFont typeface="Arial" panose="020B0604020202020204" pitchFamily="34" charset="0"/>
              <a:buChar char="•"/>
            </a:pPr>
            <a:r>
              <a:rPr lang="en-CA" sz="1200" dirty="0" smtClean="0"/>
              <a:t>National Defence Headquarters (Carling); all Defence establishments</a:t>
            </a:r>
            <a:endParaRPr lang="en-CA" sz="1200" dirty="0" smtClean="0">
              <a:solidFill>
                <a:srgbClr val="FF0000"/>
              </a:solidFill>
            </a:endParaRPr>
          </a:p>
          <a:p>
            <a:endParaRPr lang="en-CA" sz="600" dirty="0"/>
          </a:p>
          <a:p>
            <a:r>
              <a:rPr lang="en-US" sz="1200" dirty="0" smtClean="0"/>
              <a:t>National </a:t>
            </a:r>
            <a:r>
              <a:rPr lang="en-US" sz="1200" dirty="0" err="1" smtClean="0"/>
              <a:t>Defence</a:t>
            </a:r>
            <a:r>
              <a:rPr lang="en-US" sz="1200" dirty="0" smtClean="0"/>
              <a:t> is the largest and most varied real property portfolio in the federal government with an estimated replacement cost of $26B, as well as </a:t>
            </a:r>
            <a:r>
              <a:rPr lang="en-CA" sz="1200" dirty="0" smtClean="0">
                <a:solidFill>
                  <a:schemeClr val="tx1"/>
                </a:solidFill>
              </a:rPr>
              <a:t>largest contributor to the federal Green House Gas emissions baseline (50%)</a:t>
            </a:r>
            <a:endParaRPr lang="en-CA" sz="1600" dirty="0" smtClean="0">
              <a:solidFill>
                <a:schemeClr val="tx1"/>
              </a:solidFill>
            </a:endParaRPr>
          </a:p>
          <a:p>
            <a:endParaRPr lang="en-CA" sz="1600" dirty="0"/>
          </a:p>
        </p:txBody>
      </p:sp>
      <p:sp>
        <p:nvSpPr>
          <p:cNvPr id="29" name="Rounded Rectangle 28"/>
          <p:cNvSpPr/>
          <p:nvPr/>
        </p:nvSpPr>
        <p:spPr>
          <a:xfrm>
            <a:off x="12215672" y="1316952"/>
            <a:ext cx="3680461" cy="360040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t>KEY PARTNERS</a:t>
            </a:r>
          </a:p>
          <a:p>
            <a:r>
              <a:rPr lang="en-CA" sz="1200" b="1" dirty="0" smtClean="0"/>
              <a:t>Internal</a:t>
            </a:r>
            <a:r>
              <a:rPr lang="en-CA" sz="1200" dirty="0" smtClean="0"/>
              <a:t>: </a:t>
            </a:r>
          </a:p>
          <a:p>
            <a:pPr marL="171450" indent="-171450">
              <a:buFont typeface="Arial" panose="020B0604020202020204" pitchFamily="34" charset="0"/>
              <a:buChar char="•"/>
            </a:pPr>
            <a:r>
              <a:rPr lang="en-CA" sz="1200" dirty="0" smtClean="0"/>
              <a:t>Treasury Board Secretariat </a:t>
            </a:r>
          </a:p>
          <a:p>
            <a:pPr marL="171450" indent="-171450">
              <a:buFont typeface="Arial" panose="020B0604020202020204" pitchFamily="34" charset="0"/>
              <a:buChar char="•"/>
            </a:pPr>
            <a:r>
              <a:rPr lang="en-CA" sz="1200" dirty="0" smtClean="0"/>
              <a:t>Crown-Indigenous Relations and Northern Affairs Canada; Indigenous Services Canada</a:t>
            </a:r>
          </a:p>
          <a:p>
            <a:pPr marL="171450" indent="-171450">
              <a:buFont typeface="Arial" panose="020B0604020202020204" pitchFamily="34" charset="0"/>
              <a:buChar char="•"/>
            </a:pPr>
            <a:r>
              <a:rPr lang="en-CA" sz="1200" dirty="0" smtClean="0"/>
              <a:t>Public Services and Procurement Canada</a:t>
            </a:r>
          </a:p>
          <a:p>
            <a:pPr marL="171450" indent="-171450">
              <a:buFont typeface="Arial" panose="020B0604020202020204" pitchFamily="34" charset="0"/>
              <a:buChar char="•"/>
            </a:pPr>
            <a:r>
              <a:rPr lang="en-CA" sz="1200" dirty="0" smtClean="0"/>
              <a:t>Environment and Climate Change Canada</a:t>
            </a:r>
          </a:p>
          <a:p>
            <a:pPr marL="171450" indent="-171450">
              <a:buFont typeface="Arial" panose="020B0604020202020204" pitchFamily="34" charset="0"/>
              <a:buChar char="•"/>
            </a:pPr>
            <a:r>
              <a:rPr lang="en-CA" sz="1200" dirty="0"/>
              <a:t>Canada Lands </a:t>
            </a:r>
            <a:r>
              <a:rPr lang="en-CA" sz="1200" dirty="0" smtClean="0"/>
              <a:t>Company</a:t>
            </a:r>
          </a:p>
          <a:p>
            <a:pPr marL="171450" indent="-171450">
              <a:buFont typeface="Arial" panose="020B0604020202020204" pitchFamily="34" charset="0"/>
              <a:buChar char="•"/>
            </a:pPr>
            <a:r>
              <a:rPr lang="en-CA" sz="1200" dirty="0" smtClean="0"/>
              <a:t>Defence Construction Canada</a:t>
            </a:r>
            <a:endParaRPr lang="en-CA" sz="1200" dirty="0"/>
          </a:p>
          <a:p>
            <a:endParaRPr lang="en-CA" sz="400" b="1" dirty="0"/>
          </a:p>
          <a:p>
            <a:r>
              <a:rPr lang="en-CA" sz="1200" b="1" dirty="0" smtClean="0"/>
              <a:t>External</a:t>
            </a:r>
            <a:r>
              <a:rPr lang="en-CA" sz="1200" dirty="0" smtClean="0"/>
              <a:t>:</a:t>
            </a:r>
          </a:p>
          <a:p>
            <a:pPr marL="171450" indent="-171450">
              <a:buFont typeface="Arial" panose="020B0604020202020204" pitchFamily="34" charset="0"/>
              <a:buChar char="•"/>
            </a:pPr>
            <a:r>
              <a:rPr lang="en-CA" sz="1200" dirty="0" smtClean="0"/>
              <a:t>Local Communities</a:t>
            </a:r>
          </a:p>
          <a:p>
            <a:pPr marL="171450" indent="-171450">
              <a:buFont typeface="Arial" panose="020B0604020202020204" pitchFamily="34" charset="0"/>
              <a:buChar char="•"/>
            </a:pPr>
            <a:r>
              <a:rPr lang="en-CA" sz="1200" dirty="0" smtClean="0"/>
              <a:t>Indigenous Peoples</a:t>
            </a:r>
          </a:p>
          <a:p>
            <a:pPr marL="171450" indent="-171450">
              <a:buFont typeface="Arial" panose="020B0604020202020204" pitchFamily="34" charset="0"/>
              <a:buChar char="•"/>
            </a:pPr>
            <a:r>
              <a:rPr lang="en-CA" sz="1200" dirty="0" smtClean="0"/>
              <a:t>Other Levels of Government</a:t>
            </a:r>
          </a:p>
          <a:p>
            <a:pPr marL="171450" indent="-171450">
              <a:buFont typeface="Arial" panose="020B0604020202020204" pitchFamily="34" charset="0"/>
              <a:buChar char="•"/>
            </a:pPr>
            <a:r>
              <a:rPr lang="en-CA" sz="1200" dirty="0" smtClean="0"/>
              <a:t>Industry Associations</a:t>
            </a:r>
          </a:p>
          <a:p>
            <a:pPr marL="171450" indent="-171450">
              <a:buFont typeface="Arial" panose="020B0604020202020204" pitchFamily="34" charset="0"/>
              <a:buChar char="•"/>
            </a:pPr>
            <a:r>
              <a:rPr lang="en-CA" sz="1200" dirty="0" smtClean="0"/>
              <a:t>Bargaining Agents</a:t>
            </a:r>
          </a:p>
          <a:p>
            <a:pPr marL="171450" indent="-171450">
              <a:buFont typeface="Arial" panose="020B0604020202020204" pitchFamily="34" charset="0"/>
              <a:buChar char="•"/>
            </a:pPr>
            <a:r>
              <a:rPr lang="en-CA" sz="1200" dirty="0" smtClean="0"/>
              <a:t>NATO &amp; Five-Eyes Partners</a:t>
            </a:r>
            <a:endParaRPr lang="en-CA" sz="1200" dirty="0"/>
          </a:p>
        </p:txBody>
      </p:sp>
      <p:sp>
        <p:nvSpPr>
          <p:cNvPr id="33" name="Rectangle 32"/>
          <p:cNvSpPr/>
          <p:nvPr/>
        </p:nvSpPr>
        <p:spPr>
          <a:xfrm>
            <a:off x="342405" y="5017088"/>
            <a:ext cx="15553728" cy="3942638"/>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867" dirty="0"/>
          </a:p>
        </p:txBody>
      </p:sp>
      <p:sp>
        <p:nvSpPr>
          <p:cNvPr id="19" name="TextBox 18"/>
          <p:cNvSpPr txBox="1"/>
          <p:nvPr/>
        </p:nvSpPr>
        <p:spPr>
          <a:xfrm>
            <a:off x="206536" y="5044694"/>
            <a:ext cx="15734502" cy="338554"/>
          </a:xfrm>
          <a:prstGeom prst="rect">
            <a:avLst/>
          </a:prstGeom>
          <a:noFill/>
        </p:spPr>
        <p:txBody>
          <a:bodyPr wrap="square" rtlCol="0">
            <a:spAutoFit/>
          </a:bodyPr>
          <a:lstStyle/>
          <a:p>
            <a:pPr algn="ctr"/>
            <a:r>
              <a:rPr lang="en-CA" sz="1600" cap="all" dirty="0" smtClean="0">
                <a:solidFill>
                  <a:schemeClr val="bg1"/>
                </a:solidFill>
              </a:rPr>
              <a:t>TOP ISSUES FOR ASSISANT DEPUTY MINISTER (INFRASTRUCTURE &amp; ENVIRONMENT)</a:t>
            </a:r>
            <a:endParaRPr lang="en-CA" sz="1600" cap="all" dirty="0">
              <a:solidFill>
                <a:schemeClr val="bg1"/>
              </a:solidFill>
            </a:endParaRPr>
          </a:p>
        </p:txBody>
      </p:sp>
      <p:sp>
        <p:nvSpPr>
          <p:cNvPr id="15" name="TextBox 4"/>
          <p:cNvSpPr txBox="1">
            <a:spLocks noChangeArrowheads="1"/>
          </p:cNvSpPr>
          <p:nvPr/>
        </p:nvSpPr>
        <p:spPr bwMode="auto">
          <a:xfrm>
            <a:off x="246651" y="193693"/>
            <a:ext cx="1003285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None/>
            </a:pPr>
            <a:r>
              <a:rPr lang="en-CA" sz="1900" b="1" dirty="0" smtClean="0">
                <a:solidFill>
                  <a:schemeClr val="bg1"/>
                </a:solidFill>
              </a:rPr>
              <a:t>Assistant Deputy Minister (Infrastructure &amp; Environment) – Rob Chambers</a:t>
            </a:r>
            <a:endParaRPr lang="en-CA" sz="2000" b="1" dirty="0">
              <a:solidFill>
                <a:prstClr val="white"/>
              </a:solidFill>
            </a:endParaRPr>
          </a:p>
        </p:txBody>
      </p:sp>
      <p:sp>
        <p:nvSpPr>
          <p:cNvPr id="16" name="Rectangle 15"/>
          <p:cNvSpPr/>
          <p:nvPr/>
        </p:nvSpPr>
        <p:spPr>
          <a:xfrm>
            <a:off x="1554466" y="1416686"/>
            <a:ext cx="1827140" cy="232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554466" y="2442656"/>
            <a:ext cx="1800200" cy="276999"/>
          </a:xfrm>
          <a:prstGeom prst="rect">
            <a:avLst/>
          </a:prstGeom>
          <a:noFill/>
        </p:spPr>
        <p:txBody>
          <a:bodyPr wrap="square" rtlCol="0">
            <a:spAutoFit/>
          </a:bodyPr>
          <a:lstStyle/>
          <a:p>
            <a:pPr algn="ctr"/>
            <a:r>
              <a:rPr lang="en-CA" sz="1200" i="1" dirty="0"/>
              <a:t>L1 picture</a:t>
            </a:r>
          </a:p>
        </p:txBody>
      </p:sp>
      <p:sp>
        <p:nvSpPr>
          <p:cNvPr id="20" name="Text Box 2"/>
          <p:cNvSpPr txBox="1"/>
          <p:nvPr/>
        </p:nvSpPr>
        <p:spPr>
          <a:xfrm>
            <a:off x="6463084" y="0"/>
            <a:ext cx="9775453" cy="493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n-CA" sz="1200" b="1" kern="1200" cap="all" dirty="0"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unclassified</a:t>
            </a:r>
            <a:endParaRPr lang="en-CA" sz="1200" dirty="0">
              <a:effectLst/>
              <a:latin typeface="Times New Roman" panose="02020603050405020304" pitchFamily="18" charset="0"/>
              <a:ea typeface="Times New Roman" panose="02020603050405020304" pitchFamily="18" charset="0"/>
            </a:endParaRPr>
          </a:p>
        </p:txBody>
      </p:sp>
      <p:sp>
        <p:nvSpPr>
          <p:cNvPr id="22" name="Rounded Rectangle 21"/>
          <p:cNvSpPr/>
          <p:nvPr/>
        </p:nvSpPr>
        <p:spPr>
          <a:xfrm>
            <a:off x="486421" y="5509307"/>
            <a:ext cx="4851362" cy="324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r>
              <a:rPr lang="en-CA" sz="1200" b="1" u="sng" dirty="0" smtClean="0"/>
              <a:t>Real Property Portfolio Sustainability</a:t>
            </a:r>
          </a:p>
          <a:p>
            <a:pPr algn="ctr">
              <a:spcAft>
                <a:spcPts val="0"/>
              </a:spcAft>
            </a:pPr>
            <a:endParaRPr lang="en-CA" sz="1400" b="1" u="sng" dirty="0"/>
          </a:p>
          <a:p>
            <a:pPr>
              <a:spcAft>
                <a:spcPts val="0"/>
              </a:spcAft>
            </a:pPr>
            <a:r>
              <a:rPr lang="en-CA" sz="1200" b="1" dirty="0" smtClean="0"/>
              <a:t>Challenge</a:t>
            </a:r>
            <a:r>
              <a:rPr lang="en-CA" sz="1200" b="1" dirty="0"/>
              <a:t>: </a:t>
            </a:r>
            <a:r>
              <a:rPr lang="en-CA" sz="1200" dirty="0"/>
              <a:t>There is a growing gap between the condition and suitability of Defence’s real </a:t>
            </a:r>
            <a:r>
              <a:rPr lang="en-CA" sz="1200" dirty="0" smtClean="0"/>
              <a:t>property (RP) </a:t>
            </a:r>
            <a:r>
              <a:rPr lang="en-CA" sz="1200" dirty="0"/>
              <a:t>portfolio and </a:t>
            </a:r>
            <a:r>
              <a:rPr lang="en-CA" sz="1200" dirty="0" smtClean="0"/>
              <a:t>its current </a:t>
            </a:r>
            <a:r>
              <a:rPr lang="en-CA" sz="1200" dirty="0"/>
              <a:t>and future capability requirements. </a:t>
            </a:r>
            <a:endParaRPr lang="en-CA" sz="1200" dirty="0" smtClean="0"/>
          </a:p>
          <a:p>
            <a:pPr>
              <a:spcAft>
                <a:spcPts val="0"/>
              </a:spcAft>
            </a:pPr>
            <a:endParaRPr lang="en-CA" sz="1200" b="1" dirty="0"/>
          </a:p>
          <a:p>
            <a:pPr>
              <a:spcAft>
                <a:spcPts val="0"/>
              </a:spcAft>
            </a:pPr>
            <a:r>
              <a:rPr lang="en-CA" sz="1200" b="1" dirty="0" smtClean="0"/>
              <a:t>Next Steps: </a:t>
            </a:r>
            <a:r>
              <a:rPr lang="en-CA" sz="1200" dirty="0" smtClean="0"/>
              <a:t>ADM(IE) is working towards identifying the longer-term, strategic RP investments that are required to support the Defence Team’s objectives. The branch is also developing a Portfolio Strategy to improve efficiency and guide the modernization of RP management. As part of the modernization process, an assessment of current RP programme needs will be undertaken to ensure that Defence resources are sufficient to support the organization’s mandate.</a:t>
            </a:r>
            <a:endParaRPr lang="en-CA" sz="1200" b="1" u="sng" dirty="0"/>
          </a:p>
          <a:p>
            <a:pPr>
              <a:spcAft>
                <a:spcPts val="0"/>
              </a:spcAft>
            </a:pPr>
            <a:endParaRPr lang="en-CA" sz="1400" b="1" u="sng" dirty="0"/>
          </a:p>
          <a:p>
            <a:pPr>
              <a:spcAft>
                <a:spcPts val="0"/>
              </a:spcAft>
            </a:pPr>
            <a:endParaRPr lang="en-CA" sz="1250" b="1" u="sng" dirty="0"/>
          </a:p>
        </p:txBody>
      </p:sp>
      <p:sp>
        <p:nvSpPr>
          <p:cNvPr id="23" name="Rounded Rectangle 22"/>
          <p:cNvSpPr/>
          <p:nvPr/>
        </p:nvSpPr>
        <p:spPr>
          <a:xfrm>
            <a:off x="5692869" y="5482983"/>
            <a:ext cx="4852800" cy="324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endParaRPr lang="en-CA" sz="1200" b="1" u="sng" dirty="0" smtClean="0"/>
          </a:p>
          <a:p>
            <a:pPr algn="ctr">
              <a:spcAft>
                <a:spcPts val="0"/>
              </a:spcAft>
            </a:pPr>
            <a:endParaRPr lang="en-CA" sz="1200" b="1" u="sng" dirty="0"/>
          </a:p>
          <a:p>
            <a:pPr algn="ctr">
              <a:spcAft>
                <a:spcPts val="0"/>
              </a:spcAft>
            </a:pPr>
            <a:endParaRPr lang="en-CA" sz="1200" b="1" u="sng" dirty="0" smtClean="0"/>
          </a:p>
          <a:p>
            <a:pPr algn="ctr">
              <a:spcAft>
                <a:spcPts val="0"/>
              </a:spcAft>
            </a:pPr>
            <a:r>
              <a:rPr lang="en-CA" sz="1200" b="1" u="sng" dirty="0" smtClean="0"/>
              <a:t>Indigenous Affairs Strategy</a:t>
            </a:r>
            <a:endParaRPr lang="en-CA" sz="1200" b="1" u="sng" dirty="0"/>
          </a:p>
          <a:p>
            <a:pPr algn="ctr">
              <a:spcAft>
                <a:spcPts val="0"/>
              </a:spcAft>
            </a:pPr>
            <a:endParaRPr lang="en-CA" sz="1100" dirty="0" smtClean="0"/>
          </a:p>
          <a:p>
            <a:pPr>
              <a:spcAft>
                <a:spcPts val="0"/>
              </a:spcAft>
            </a:pPr>
            <a:r>
              <a:rPr lang="en-CA" sz="1200" b="1" dirty="0"/>
              <a:t>Challenge: </a:t>
            </a:r>
            <a:r>
              <a:rPr lang="en-CA" sz="1200" dirty="0"/>
              <a:t>Defence has operational practices that intersect with Indigenous rights ranging from recruitment to military exercises on Indigenous lands to procurement, land remediation and real estate transactions. </a:t>
            </a:r>
          </a:p>
          <a:p>
            <a:pPr>
              <a:spcAft>
                <a:spcPts val="0"/>
              </a:spcAft>
            </a:pPr>
            <a:endParaRPr lang="en-CA" sz="1200" b="1" dirty="0"/>
          </a:p>
          <a:p>
            <a:pPr>
              <a:spcAft>
                <a:spcPts val="0"/>
              </a:spcAft>
            </a:pPr>
            <a:r>
              <a:rPr lang="en-CA" sz="1200" b="1" dirty="0"/>
              <a:t>Next Steps: </a:t>
            </a:r>
            <a:r>
              <a:rPr lang="en-CA" sz="1200" dirty="0"/>
              <a:t>A unified approach to Indigenous relations is under development and will help establish departmental priorities for the medium-term. Among others, key activities include</a:t>
            </a:r>
            <a:r>
              <a:rPr lang="en-CA" sz="1200" dirty="0" smtClean="0"/>
              <a:t>:</a:t>
            </a:r>
          </a:p>
          <a:p>
            <a:pPr marL="171450" indent="-171450">
              <a:spcAft>
                <a:spcPts val="0"/>
              </a:spcAft>
              <a:buFont typeface="Arial" panose="020B0604020202020204" pitchFamily="34" charset="0"/>
              <a:buChar char="•"/>
            </a:pPr>
            <a:r>
              <a:rPr lang="en-CA" sz="1200" dirty="0" smtClean="0"/>
              <a:t>Review </a:t>
            </a:r>
            <a:r>
              <a:rPr lang="en-CA" sz="1200" dirty="0"/>
              <a:t>real property policies and procedures to ensure optimal alignment with broader government priorities in Indigenous </a:t>
            </a:r>
            <a:r>
              <a:rPr lang="en-CA" sz="1200" dirty="0" smtClean="0"/>
              <a:t>affairs;</a:t>
            </a:r>
          </a:p>
          <a:p>
            <a:pPr marL="171450" indent="-171450">
              <a:spcAft>
                <a:spcPts val="0"/>
              </a:spcAft>
              <a:buFont typeface="Arial" panose="020B0604020202020204" pitchFamily="34" charset="0"/>
              <a:buChar char="•"/>
            </a:pPr>
            <a:r>
              <a:rPr lang="en-CA" sz="1200" dirty="0" smtClean="0"/>
              <a:t>Review </a:t>
            </a:r>
            <a:r>
              <a:rPr lang="en-CA" sz="1200" dirty="0"/>
              <a:t>procurement policies and procedures to optimize support for Indigenous business in a manner that is consistent with broader procurement priorities.</a:t>
            </a:r>
          </a:p>
          <a:p>
            <a:pPr>
              <a:spcAft>
                <a:spcPts val="0"/>
              </a:spcAft>
            </a:pPr>
            <a:endParaRPr lang="en-CA" sz="1100" b="1" dirty="0"/>
          </a:p>
          <a:p>
            <a:pPr algn="ctr">
              <a:spcAft>
                <a:spcPts val="0"/>
              </a:spcAft>
            </a:pPr>
            <a:endParaRPr lang="en-CA" sz="1400" dirty="0"/>
          </a:p>
          <a:p>
            <a:pPr algn="ctr">
              <a:spcAft>
                <a:spcPts val="0"/>
              </a:spcAft>
            </a:pPr>
            <a:endParaRPr lang="en-CA" sz="1400" dirty="0" smtClean="0"/>
          </a:p>
        </p:txBody>
      </p:sp>
      <p:sp>
        <p:nvSpPr>
          <p:cNvPr id="24" name="Rounded Rectangle 23"/>
          <p:cNvSpPr/>
          <p:nvPr/>
        </p:nvSpPr>
        <p:spPr>
          <a:xfrm>
            <a:off x="10900755" y="5482983"/>
            <a:ext cx="4852800" cy="3240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0"/>
              </a:spcAft>
            </a:pPr>
            <a:endParaRPr lang="en-CA" sz="1400" b="1" u="sng" dirty="0"/>
          </a:p>
          <a:p>
            <a:pPr algn="ctr">
              <a:spcAft>
                <a:spcPts val="0"/>
              </a:spcAft>
            </a:pPr>
            <a:endParaRPr lang="fr-CA" sz="1400" b="1" u="sng" dirty="0" smtClean="0"/>
          </a:p>
          <a:p>
            <a:pPr algn="ctr">
              <a:spcAft>
                <a:spcPts val="0"/>
              </a:spcAft>
            </a:pPr>
            <a:endParaRPr lang="fr-CA" sz="1400" b="1" u="sng" dirty="0"/>
          </a:p>
          <a:p>
            <a:pPr algn="ctr">
              <a:spcAft>
                <a:spcPts val="0"/>
              </a:spcAft>
            </a:pPr>
            <a:r>
              <a:rPr lang="en-CA" sz="1200" b="1" u="sng" dirty="0" smtClean="0"/>
              <a:t>Environment</a:t>
            </a:r>
            <a:r>
              <a:rPr lang="fr-CA" sz="1200" b="1" u="sng" dirty="0" smtClean="0"/>
              <a:t> </a:t>
            </a:r>
            <a:r>
              <a:rPr lang="en-CA" sz="1200" b="1" u="sng" dirty="0" smtClean="0"/>
              <a:t>Strategy</a:t>
            </a:r>
            <a:r>
              <a:rPr lang="fr-CA" sz="1200" b="1" u="sng" dirty="0" smtClean="0"/>
              <a:t> </a:t>
            </a:r>
            <a:r>
              <a:rPr lang="fr-CA" sz="1200" b="1" u="sng" dirty="0" err="1" smtClean="0"/>
              <a:t>Refresh</a:t>
            </a:r>
            <a:r>
              <a:rPr lang="fr-CA" sz="1200" b="1" u="sng" dirty="0" smtClean="0"/>
              <a:t> </a:t>
            </a:r>
          </a:p>
          <a:p>
            <a:pPr algn="ctr">
              <a:spcAft>
                <a:spcPts val="0"/>
              </a:spcAft>
            </a:pPr>
            <a:endParaRPr lang="en-US" sz="1100" dirty="0" smtClean="0"/>
          </a:p>
          <a:p>
            <a:pPr>
              <a:spcAft>
                <a:spcPts val="0"/>
              </a:spcAft>
            </a:pPr>
            <a:r>
              <a:rPr lang="en-CA" sz="1200" b="1" dirty="0"/>
              <a:t>Challenge: </a:t>
            </a:r>
            <a:r>
              <a:rPr lang="en-CA" sz="1200" dirty="0"/>
              <a:t>New federal targets on greenhouse gas reduction, plastics and adaptation to climate change will require significant shifts in DND/CAF planning and operations. All these expectations must be met while also addressing legacy liabilities (contaminated sites, UXO) and ensuring that operations meet new and existing regulatory requirements for the environment. </a:t>
            </a:r>
          </a:p>
          <a:p>
            <a:pPr>
              <a:spcAft>
                <a:spcPts val="0"/>
              </a:spcAft>
            </a:pPr>
            <a:endParaRPr lang="en-CA" sz="1200" b="1" dirty="0"/>
          </a:p>
          <a:p>
            <a:pPr>
              <a:spcAft>
                <a:spcPts val="0"/>
              </a:spcAft>
            </a:pPr>
            <a:r>
              <a:rPr lang="en-CA" sz="1200" b="1" dirty="0" smtClean="0"/>
              <a:t>Next Steps:</a:t>
            </a:r>
            <a:r>
              <a:rPr lang="en-CA" sz="1200" dirty="0" smtClean="0"/>
              <a:t> Building on the Defence Energy and Environment Strategy of 2016, ADM(IE) is leading the development of a 3-year strategy that reflects and supports DND/CAF objectives and the Federal Sustainable Development Strategy for 2019-2022</a:t>
            </a:r>
            <a:r>
              <a:rPr lang="en-CA" sz="1200" dirty="0"/>
              <a:t>. This exercise will help establish departmental environment-related priorities for the medium-term.</a:t>
            </a:r>
          </a:p>
          <a:p>
            <a:pPr>
              <a:spcAft>
                <a:spcPts val="0"/>
              </a:spcAft>
            </a:pPr>
            <a:endParaRPr lang="en-CA" sz="1100" dirty="0" smtClean="0"/>
          </a:p>
          <a:p>
            <a:pPr algn="ctr">
              <a:spcAft>
                <a:spcPts val="0"/>
              </a:spcAft>
            </a:pPr>
            <a:endParaRPr lang="en-US" sz="1400" dirty="0" smtClean="0"/>
          </a:p>
          <a:p>
            <a:pPr algn="ctr">
              <a:spcAft>
                <a:spcPts val="0"/>
              </a:spcAft>
            </a:pPr>
            <a:endParaRPr lang="en-US" sz="1400" dirty="0" smtClean="0"/>
          </a:p>
          <a:p>
            <a:pPr>
              <a:spcAft>
                <a:spcPts val="0"/>
              </a:spcAft>
            </a:pPr>
            <a:endParaRPr lang="fr-CA" sz="1400" dirty="0"/>
          </a:p>
        </p:txBody>
      </p:sp>
      <p:sp>
        <p:nvSpPr>
          <p:cNvPr id="21" name="Rounded Rectangle 20"/>
          <p:cNvSpPr/>
          <p:nvPr/>
        </p:nvSpPr>
        <p:spPr>
          <a:xfrm>
            <a:off x="325857" y="1326875"/>
            <a:ext cx="4251260" cy="360040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lvl="3"/>
            <a:endParaRPr lang="en-CA" sz="1200" dirty="0" smtClean="0"/>
          </a:p>
          <a:p>
            <a:pPr lvl="3"/>
            <a:endParaRPr lang="en-CA" sz="1200" dirty="0" smtClean="0"/>
          </a:p>
          <a:p>
            <a:pPr marL="1543050" lvl="3" indent="-171450">
              <a:buFont typeface="Arial" panose="020B0604020202020204" pitchFamily="34" charset="0"/>
              <a:buChar char="•"/>
            </a:pPr>
            <a:endParaRPr lang="en-CA" sz="1200" dirty="0" smtClean="0"/>
          </a:p>
          <a:p>
            <a:pPr marL="1543050" lvl="3" indent="-171450">
              <a:buFont typeface="Arial" panose="020B0604020202020204" pitchFamily="34" charset="0"/>
              <a:buChar char="•"/>
            </a:pPr>
            <a:endParaRPr lang="en-CA" sz="1200" dirty="0"/>
          </a:p>
          <a:p>
            <a:pPr lvl="3"/>
            <a:endParaRPr lang="en-CA" sz="1200" dirty="0"/>
          </a:p>
          <a:p>
            <a:pPr lvl="3"/>
            <a:endParaRPr lang="en-CA" sz="1200" dirty="0" smtClean="0"/>
          </a:p>
          <a:p>
            <a:pPr lvl="3"/>
            <a:endParaRPr lang="en-CA" sz="1200" dirty="0"/>
          </a:p>
          <a:p>
            <a:pPr lvl="3"/>
            <a:endParaRPr lang="en-CA" sz="1200" dirty="0" smtClean="0"/>
          </a:p>
          <a:p>
            <a:pPr lvl="3"/>
            <a:endParaRPr lang="en-CA" sz="1200" dirty="0"/>
          </a:p>
          <a:p>
            <a:pPr lvl="3"/>
            <a:endParaRPr lang="en-CA" sz="1200" dirty="0" smtClean="0"/>
          </a:p>
          <a:p>
            <a:pPr lvl="3"/>
            <a:endParaRPr lang="en-CA" sz="1200" dirty="0"/>
          </a:p>
          <a:p>
            <a:pPr marL="171450" indent="-171450">
              <a:buFont typeface="Arial" panose="020B0604020202020204" pitchFamily="34" charset="0"/>
              <a:buChar char="•"/>
            </a:pPr>
            <a:r>
              <a:rPr lang="en-CA" sz="1200" dirty="0" smtClean="0"/>
              <a:t>Appointed in June 2019.</a:t>
            </a:r>
          </a:p>
          <a:p>
            <a:pPr marL="171450" indent="-171450">
              <a:buFont typeface="Arial" panose="020B0604020202020204" pitchFamily="34" charset="0"/>
              <a:buChar char="•"/>
            </a:pPr>
            <a:r>
              <a:rPr lang="en-CA" sz="1200" dirty="0" smtClean="0"/>
              <a:t>20 years in the Public Service, serving in central agencies such as the Privy Council Office, Treasury Board Secretariat and the Department of Finance, and line departments such as Employment and Social Development Canada and Crown-Indigenous Relations and Northern Affairs Canada.</a:t>
            </a:r>
          </a:p>
          <a:p>
            <a:pPr marL="171450" indent="-171450">
              <a:buFont typeface="Arial" panose="020B0604020202020204" pitchFamily="34" charset="0"/>
              <a:buChar char="•"/>
            </a:pPr>
            <a:r>
              <a:rPr lang="en-CA" sz="1200" dirty="0" smtClean="0"/>
              <a:t>Former Army Reservist</a:t>
            </a:r>
            <a:endParaRPr lang="en-CA" sz="16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38549" y="1468217"/>
            <a:ext cx="1512168" cy="1896022"/>
          </a:xfrm>
          <a:prstGeom prst="rect">
            <a:avLst/>
          </a:prstGeom>
        </p:spPr>
      </p:pic>
    </p:spTree>
    <p:extLst>
      <p:ext uri="{BB962C8B-B14F-4D97-AF65-F5344CB8AC3E}">
        <p14:creationId xmlns:p14="http://schemas.microsoft.com/office/powerpoint/2010/main" val="4113069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2F139E188C9B4E890339F7E0FDCAD3" ma:contentTypeVersion="1" ma:contentTypeDescription="Create a new document." ma:contentTypeScope="" ma:versionID="daab64d9fb3e54478891f3d6e8177732">
  <xsd:schema xmlns:xsd="http://www.w3.org/2001/XMLSchema" xmlns:xs="http://www.w3.org/2001/XMLSchema" xmlns:p="http://schemas.microsoft.com/office/2006/metadata/properties" xmlns:ns2="e45b94c0-dbe6-4bd1-924a-7b011d881dae" targetNamespace="http://schemas.microsoft.com/office/2006/metadata/properties" ma:root="true" ma:fieldsID="e14fe66f0a07d1f4d5883fae1448e4c3" ns2:_="">
    <xsd:import namespace="e45b94c0-dbe6-4bd1-924a-7b011d881da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5b94c0-dbe6-4bd1-924a-7b011d881da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5FA96C-9537-41DD-B52A-A77C85E29C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5b94c0-dbe6-4bd1-924a-7b011d881d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98230B-77B2-4323-88CB-B4D18A22B575}">
  <ds:schemaRefs>
    <ds:schemaRef ds:uri="http://purl.org/dc/elements/1.1/"/>
    <ds:schemaRef ds:uri="http://schemas.microsoft.com/office/2006/metadata/properties"/>
    <ds:schemaRef ds:uri="http://purl.org/dc/terms/"/>
    <ds:schemaRef ds:uri="http://schemas.openxmlformats.org/package/2006/metadata/core-properties"/>
    <ds:schemaRef ds:uri="e45b94c0-dbe6-4bd1-924a-7b011d881dae"/>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17313E9-D71B-41BB-AD42-1B2D7FF475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DG Pol Coord brief to L1s - CoW 2017</Template>
  <TotalTime>19754</TotalTime>
  <Words>581</Words>
  <Application>Microsoft Office PowerPoint</Application>
  <PresentationFormat>Custom</PresentationFormat>
  <Paragraphs>83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C-22</dc:title>
  <dc:creator>Vouvalidis E@ADM(IE) DGISP@Ottawa-Hull</dc:creator>
  <cp:lastModifiedBy>lepine.d</cp:lastModifiedBy>
  <cp:revision>719</cp:revision>
  <cp:lastPrinted>2019-09-17T14:49:03Z</cp:lastPrinted>
  <dcterms:created xsi:type="dcterms:W3CDTF">2017-05-18T23:50:12Z</dcterms:created>
  <dcterms:modified xsi:type="dcterms:W3CDTF">2020-02-14T13:44:06Z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y fmtid="{D5CDD505-2E9C-101B-9397-08002B2CF9AE}" pid="5" name="ContentTypeId">
    <vt:lpwstr>0x010100322F139E188C9B4E890339F7E0FDCAD3</vt:lpwstr>
  </property>
</Properties>
</file>