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33" r:id="rId2"/>
  </p:sldIdLst>
  <p:sldSz cx="16238538" cy="9134475"/>
  <p:notesSz cx="147828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7">
          <p15:clr>
            <a:srgbClr val="A4A3A4"/>
          </p15:clr>
        </p15:guide>
        <p15:guide id="2" pos="51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57F"/>
    <a:srgbClr val="3D6AA1"/>
    <a:srgbClr val="20558A"/>
    <a:srgbClr val="FFCC00"/>
    <a:srgbClr val="70D6A5"/>
    <a:srgbClr val="3972A1"/>
    <a:srgbClr val="642CAE"/>
    <a:srgbClr val="0A4E26"/>
    <a:srgbClr val="799E83"/>
    <a:srgbClr val="6F9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0" autoAdjust="0"/>
    <p:restoredTop sz="93825" autoAdjust="0"/>
  </p:normalViewPr>
  <p:slideViewPr>
    <p:cSldViewPr>
      <p:cViewPr varScale="1">
        <p:scale>
          <a:sx n="72" d="100"/>
          <a:sy n="72" d="100"/>
        </p:scale>
        <p:origin x="816" y="66"/>
      </p:cViewPr>
      <p:guideLst>
        <p:guide orient="horz" pos="2877"/>
        <p:guide pos="51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114" y="2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7" y="6"/>
            <a:ext cx="6407221" cy="458164"/>
          </a:xfrm>
          <a:prstGeom prst="rect">
            <a:avLst/>
          </a:prstGeom>
        </p:spPr>
        <p:txBody>
          <a:bodyPr vert="horz" lIns="115478" tIns="57738" rIns="115478" bIns="57738" rtlCol="0"/>
          <a:lstStyle>
            <a:lvl1pPr algn="l">
              <a:defRPr sz="15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8372307" y="6"/>
            <a:ext cx="6407221" cy="458164"/>
          </a:xfrm>
          <a:prstGeom prst="rect">
            <a:avLst/>
          </a:prstGeom>
        </p:spPr>
        <p:txBody>
          <a:bodyPr vert="horz" lIns="115478" tIns="57738" rIns="115478" bIns="57738" rtlCol="0"/>
          <a:lstStyle>
            <a:lvl1pPr algn="r">
              <a:defRPr sz="1500"/>
            </a:lvl1pPr>
          </a:lstStyle>
          <a:p>
            <a:fld id="{FF0693B9-860C-45E6-80DC-0B44F6AF1AD2}" type="datetimeFigureOut">
              <a:rPr lang="en-CA" smtClean="0"/>
              <a:pPr/>
              <a:t>2020-04-01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7" y="8685842"/>
            <a:ext cx="6407221" cy="458164"/>
          </a:xfrm>
          <a:prstGeom prst="rect">
            <a:avLst/>
          </a:prstGeom>
        </p:spPr>
        <p:txBody>
          <a:bodyPr vert="horz" lIns="115478" tIns="57738" rIns="115478" bIns="57738" rtlCol="0" anchor="b"/>
          <a:lstStyle>
            <a:lvl1pPr algn="l">
              <a:defRPr sz="15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8372307" y="8685842"/>
            <a:ext cx="6407221" cy="458164"/>
          </a:xfrm>
          <a:prstGeom prst="rect">
            <a:avLst/>
          </a:prstGeom>
        </p:spPr>
        <p:txBody>
          <a:bodyPr vert="horz" lIns="115478" tIns="57738" rIns="115478" bIns="57738" rtlCol="0" anchor="b"/>
          <a:lstStyle>
            <a:lvl1pPr algn="r">
              <a:defRPr sz="1500"/>
            </a:lvl1pPr>
          </a:lstStyle>
          <a:p>
            <a:fld id="{5574F823-DC1F-4E06-9EAA-A1C8037BEF7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9803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405880" cy="457200"/>
          </a:xfrm>
          <a:prstGeom prst="rect">
            <a:avLst/>
          </a:prstGeom>
        </p:spPr>
        <p:txBody>
          <a:bodyPr vert="horz" lIns="117675" tIns="58835" rIns="117675" bIns="5883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373501" y="0"/>
            <a:ext cx="6405880" cy="457200"/>
          </a:xfrm>
          <a:prstGeom prst="rect">
            <a:avLst/>
          </a:prstGeom>
        </p:spPr>
        <p:txBody>
          <a:bodyPr vert="horz" wrap="square" lIns="117675" tIns="58835" rIns="117675" bIns="58835" numCol="1" anchor="t" anchorCtr="0" compatLnSpc="1">
            <a:prstTxWarp prst="textNoShape">
              <a:avLst/>
            </a:prstTxWarp>
          </a:bodyPr>
          <a:lstStyle>
            <a:lvl1pPr algn="r">
              <a:defRPr sz="1500" smtClean="0"/>
            </a:lvl1pPr>
          </a:lstStyle>
          <a:p>
            <a:pPr>
              <a:defRPr/>
            </a:pPr>
            <a:fld id="{808044B6-61BA-404C-8928-A2A282B514AF}" type="datetimeFigureOut">
              <a:rPr lang="en-CA" altLang="en-US"/>
              <a:pPr>
                <a:defRPr/>
              </a:pPr>
              <a:t>2020-04-01</a:t>
            </a:fld>
            <a:endParaRPr lang="en-CA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3400" y="687388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7675" tIns="58835" rIns="117675" bIns="58835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78282" y="4343400"/>
            <a:ext cx="11826240" cy="4114800"/>
          </a:xfrm>
          <a:prstGeom prst="rect">
            <a:avLst/>
          </a:prstGeom>
        </p:spPr>
        <p:txBody>
          <a:bodyPr vert="horz" wrap="square" lIns="117675" tIns="58835" rIns="117675" bIns="588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 smtClean="0"/>
              <a:t>Click to edit Master text styles</a:t>
            </a:r>
          </a:p>
          <a:p>
            <a:pPr lvl="1"/>
            <a:r>
              <a:rPr lang="en-CA" altLang="en-US" noProof="0" smtClean="0"/>
              <a:t>Second level</a:t>
            </a:r>
          </a:p>
          <a:p>
            <a:pPr lvl="2"/>
            <a:r>
              <a:rPr lang="en-CA" altLang="en-US" noProof="0" smtClean="0"/>
              <a:t>Third level</a:t>
            </a:r>
          </a:p>
          <a:p>
            <a:pPr lvl="3"/>
            <a:r>
              <a:rPr lang="en-CA" altLang="en-US" noProof="0" smtClean="0"/>
              <a:t>Fourth level</a:t>
            </a:r>
          </a:p>
          <a:p>
            <a:pPr lvl="4"/>
            <a:r>
              <a:rPr lang="en-CA" alt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6405880" cy="457200"/>
          </a:xfrm>
          <a:prstGeom prst="rect">
            <a:avLst/>
          </a:prstGeom>
        </p:spPr>
        <p:txBody>
          <a:bodyPr vert="horz" lIns="117675" tIns="58835" rIns="117675" bIns="5883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373501" y="8685213"/>
            <a:ext cx="6405880" cy="457200"/>
          </a:xfrm>
          <a:prstGeom prst="rect">
            <a:avLst/>
          </a:prstGeom>
        </p:spPr>
        <p:txBody>
          <a:bodyPr vert="horz" wrap="square" lIns="117675" tIns="58835" rIns="117675" bIns="58835" numCol="1" anchor="b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488DEAAE-8EA2-47BC-AB00-A3025153229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65806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34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*As of 22</a:t>
            </a:r>
            <a:r>
              <a:rPr lang="en-CA" baseline="0" dirty="0" smtClean="0"/>
              <a:t> August 2019 – Total Employees</a:t>
            </a:r>
          </a:p>
          <a:p>
            <a:r>
              <a:rPr lang="en-CA" baseline="0" dirty="0" smtClean="0"/>
              <a:t>** As of 22 August 2019 – Operations Update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EAAE-8EA2-47BC-AB00-A30251532296}" type="slidenum">
              <a:rPr lang="en-CA" altLang="en-US" smtClean="0">
                <a:solidFill>
                  <a:prstClr val="black"/>
                </a:solidFill>
              </a:rPr>
              <a:pPr/>
              <a:t>1</a:t>
            </a:fld>
            <a:endParaRPr lang="en-CA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9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1921849" y="2840849"/>
            <a:ext cx="12404042" cy="2493678"/>
          </a:xfrm>
        </p:spPr>
        <p:txBody>
          <a:bodyPr anchor="b">
            <a:noAutofit/>
          </a:bodyPr>
          <a:lstStyle>
            <a:lvl1pPr algn="ctr">
              <a:defRPr sz="4795">
                <a:solidFill>
                  <a:srgbClr val="30357F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1922217" y="5718173"/>
            <a:ext cx="12411164" cy="1342751"/>
          </a:xfrm>
        </p:spPr>
        <p:txBody>
          <a:bodyPr>
            <a:normAutofit/>
          </a:bodyPr>
          <a:lstStyle>
            <a:lvl1pPr marL="0" indent="0" algn="ctr">
              <a:buNone/>
              <a:defRPr sz="2397">
                <a:solidFill>
                  <a:srgbClr val="30357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19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27" y="1522413"/>
            <a:ext cx="14614684" cy="1217930"/>
          </a:xfrm>
        </p:spPr>
        <p:txBody>
          <a:bodyPr>
            <a:normAutofit/>
          </a:bodyPr>
          <a:lstStyle>
            <a:lvl1pPr algn="l">
              <a:defRPr sz="3729" b="1"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927" y="3044825"/>
            <a:ext cx="14614684" cy="4871720"/>
          </a:xfrm>
        </p:spPr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580C0-7C9F-4402-9866-6AC64F3EB067}" type="datetime1">
              <a:rPr lang="en-CA" altLang="en-US"/>
              <a:pPr>
                <a:defRPr/>
              </a:pPr>
              <a:t>2020-04-01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897B9-C17D-43A5-B159-FC39BE5021E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5233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1927" y="1401892"/>
            <a:ext cx="14614684" cy="133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1927" y="3044825"/>
            <a:ext cx="14614684" cy="487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1931" y="8466307"/>
            <a:ext cx="3788993" cy="4863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599" smtClean="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0DA58194-B804-4841-9ACA-BAF70EFEEEF6}" type="datetime1">
              <a:rPr lang="en-CA" altLang="en-US"/>
              <a:pPr>
                <a:defRPr/>
              </a:pPr>
              <a:t>2020-04-01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48170" y="8466307"/>
            <a:ext cx="514220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99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622" y="8466307"/>
            <a:ext cx="3788993" cy="4863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599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13416C51-20B9-45B1-ACB4-625227970FA5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63" b="1" kern="1200">
          <a:solidFill>
            <a:srgbClr val="30357F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5pPr>
      <a:lvl6pPr marL="608955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6pPr>
      <a:lvl7pPr marL="121790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7pPr>
      <a:lvl8pPr marL="1826862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8pPr>
      <a:lvl9pPr marL="243581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9pPr>
    </p:titleStyle>
    <p:bodyStyle>
      <a:lvl1pPr marL="456715" indent="-45671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29" kern="1200">
          <a:solidFill>
            <a:srgbClr val="000000"/>
          </a:solidFill>
          <a:latin typeface="Arial"/>
          <a:ea typeface="ＭＳ Ｐゴシック" charset="0"/>
          <a:cs typeface="Arial"/>
        </a:defRPr>
      </a:lvl1pPr>
      <a:lvl2pPr marL="989550" indent="-38059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96" kern="1200">
          <a:solidFill>
            <a:srgbClr val="000000"/>
          </a:solidFill>
          <a:latin typeface="Arial"/>
          <a:ea typeface="ＭＳ Ｐゴシック" charset="0"/>
          <a:cs typeface="Arial"/>
        </a:defRPr>
      </a:lvl2pPr>
      <a:lvl3pPr marL="1522385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4" kern="1200">
          <a:solidFill>
            <a:srgbClr val="000000"/>
          </a:solidFill>
          <a:latin typeface="Arial"/>
          <a:ea typeface="ＭＳ Ｐゴシック" charset="0"/>
          <a:cs typeface="Arial"/>
        </a:defRPr>
      </a:lvl3pPr>
      <a:lvl4pPr marL="2131340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4pPr>
      <a:lvl5pPr marL="2740294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5pPr>
      <a:lvl6pPr marL="3349247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202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156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111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55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90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62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81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71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726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8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634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734927" y="1342656"/>
            <a:ext cx="3578446" cy="3584621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CA" b="1" dirty="0" smtClean="0"/>
              <a:t>MANDATE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Deliver timely, trusted and secure information capabilities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Accountable for Cyber Command and Cyber Operations including, Force </a:t>
            </a:r>
            <a:r>
              <a:rPr lang="en-US" sz="1200" dirty="0"/>
              <a:t>Generation of </a:t>
            </a:r>
            <a:r>
              <a:rPr lang="en-US" sz="1200" dirty="0" smtClean="0"/>
              <a:t>Cyber </a:t>
            </a:r>
            <a:r>
              <a:rPr lang="en-US" sz="1200" dirty="0"/>
              <a:t>Forces and the Force Development of </a:t>
            </a:r>
            <a:r>
              <a:rPr lang="en-US" sz="1200" dirty="0" smtClean="0"/>
              <a:t>capabilities to contribute </a:t>
            </a:r>
            <a:r>
              <a:rPr lang="en-US" sz="1200" smtClean="0"/>
              <a:t>to CAF </a:t>
            </a:r>
            <a:r>
              <a:rPr lang="en-US" sz="1200" dirty="0" smtClean="0"/>
              <a:t>missions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>
                <a:solidFill>
                  <a:schemeClr val="tx1"/>
                </a:solidFill>
              </a:rPr>
              <a:t>Oversee </a:t>
            </a:r>
            <a:r>
              <a:rPr lang="en-CA" sz="1200" dirty="0">
                <a:solidFill>
                  <a:schemeClr val="tx1"/>
                </a:solidFill>
              </a:rPr>
              <a:t>the Defence Major Capital Program for </a:t>
            </a:r>
            <a:r>
              <a:rPr lang="en-CA" sz="1200" dirty="0" smtClean="0">
                <a:solidFill>
                  <a:schemeClr val="tx1"/>
                </a:solidFill>
              </a:rPr>
              <a:t>digital and digitally enabled capabilities, including cyber, space and command and control capabilities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>
                <a:solidFill>
                  <a:schemeClr val="tx1"/>
                </a:solidFill>
              </a:rPr>
              <a:t>Operate and maintain all corporate enterprise systems supporting finance, human resources, materiel and infrastructure </a:t>
            </a:r>
            <a:endParaRPr lang="en-CA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dirty="0"/>
          </a:p>
        </p:txBody>
      </p:sp>
      <p:sp>
        <p:nvSpPr>
          <p:cNvPr id="28" name="Rounded Rectangle 27"/>
          <p:cNvSpPr/>
          <p:nvPr/>
        </p:nvSpPr>
        <p:spPr>
          <a:xfrm>
            <a:off x="8479310" y="1326875"/>
            <a:ext cx="3600400" cy="3600402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CA" b="1" cap="all" dirty="0" smtClean="0"/>
              <a:t>Key facts</a:t>
            </a:r>
          </a:p>
          <a:p>
            <a:pPr algn="ctr"/>
            <a:endParaRPr lang="en-CA" sz="1200" b="1" dirty="0"/>
          </a:p>
          <a:p>
            <a:r>
              <a:rPr lang="en-CA" sz="1200" b="1" dirty="0"/>
              <a:t>Total Employees</a:t>
            </a:r>
            <a:r>
              <a:rPr lang="en-CA" sz="1200" dirty="0"/>
              <a:t>: </a:t>
            </a:r>
            <a:endParaRPr lang="en-CA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3,339 (1823 Civilians, 1516 Military)</a:t>
            </a:r>
            <a:endParaRPr lang="en-CA" sz="1200" dirty="0"/>
          </a:p>
          <a:p>
            <a:r>
              <a:rPr lang="en-CA" sz="1200" b="1" dirty="0" smtClean="0"/>
              <a:t/>
            </a:r>
            <a:br>
              <a:rPr lang="en-CA" sz="1200" b="1" dirty="0" smtClean="0"/>
            </a:br>
            <a:r>
              <a:rPr lang="en-CA" sz="1200" b="1" dirty="0" smtClean="0"/>
              <a:t>Budget</a:t>
            </a:r>
            <a:r>
              <a:rPr lang="en-CA" sz="1200" dirty="0"/>
              <a:t>: </a:t>
            </a:r>
            <a:endParaRPr lang="en-CA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Fiscal Year 2019/20 </a:t>
            </a:r>
            <a:r>
              <a:rPr lang="en-CA" sz="1200" dirty="0"/>
              <a:t>$</a:t>
            </a:r>
            <a:r>
              <a:rPr lang="en-CA" sz="1200" dirty="0" smtClean="0"/>
              <a:t>427.8M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Responsible </a:t>
            </a:r>
            <a:r>
              <a:rPr lang="en-CA" sz="1200" dirty="0"/>
              <a:t>for the management </a:t>
            </a:r>
            <a:r>
              <a:rPr lang="en-CA" sz="1200" dirty="0" smtClean="0"/>
              <a:t>of more than 40 </a:t>
            </a:r>
            <a:r>
              <a:rPr lang="en-CA" sz="1200" dirty="0"/>
              <a:t>Major Capital P</a:t>
            </a:r>
            <a:r>
              <a:rPr lang="en-CA" sz="1200" dirty="0" smtClean="0"/>
              <a:t>rojects with a total value of over </a:t>
            </a:r>
            <a:r>
              <a:rPr lang="en-CA" sz="1200" dirty="0"/>
              <a:t>$</a:t>
            </a:r>
            <a:r>
              <a:rPr lang="en-CA" sz="1200" dirty="0" smtClean="0"/>
              <a:t>12B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dirty="0"/>
          </a:p>
          <a:p>
            <a:r>
              <a:rPr lang="en-CA" sz="1200" b="1" dirty="0" smtClean="0"/>
              <a:t>Primary </a:t>
            </a:r>
            <a:r>
              <a:rPr lang="en-CA" sz="1200" b="1" dirty="0"/>
              <a:t>location</a:t>
            </a:r>
            <a:r>
              <a:rPr lang="en-CA" sz="1200" dirty="0"/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/>
              <a:t>National Capital Region </a:t>
            </a:r>
            <a:endParaRPr lang="en-CA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A" sz="1200" dirty="0"/>
          </a:p>
          <a:p>
            <a:r>
              <a:rPr lang="fr-CA" sz="1200" b="1" dirty="0" smtClean="0"/>
              <a:t>Operations update:</a:t>
            </a:r>
            <a:endParaRPr lang="en-CA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smtClean="0">
                <a:solidFill>
                  <a:srgbClr val="FF0000"/>
                </a:solidFill>
              </a:rPr>
              <a:t>[</a:t>
            </a:r>
            <a:r>
              <a:rPr lang="en-CA" sz="1200" dirty="0">
                <a:solidFill>
                  <a:srgbClr val="FF0000"/>
                </a:solidFill>
              </a:rPr>
              <a:t>redacted]</a:t>
            </a:r>
            <a:r>
              <a:rPr lang="en-CA" sz="1200" dirty="0" smtClean="0"/>
              <a:t> </a:t>
            </a:r>
            <a:endParaRPr lang="en-CA" sz="1200" dirty="0"/>
          </a:p>
          <a:p>
            <a:endParaRPr lang="en-CA" sz="1600" dirty="0"/>
          </a:p>
          <a:p>
            <a:pPr marL="228589" indent="-228589">
              <a:buFont typeface="Arial" panose="020B0604020202020204" pitchFamily="34" charset="0"/>
              <a:buChar char="•"/>
            </a:pPr>
            <a:endParaRPr lang="en-CA" sz="1600" dirty="0"/>
          </a:p>
          <a:p>
            <a:endParaRPr lang="en-CA" sz="1600" dirty="0"/>
          </a:p>
        </p:txBody>
      </p:sp>
      <p:sp>
        <p:nvSpPr>
          <p:cNvPr id="29" name="Rounded Rectangle 28"/>
          <p:cNvSpPr/>
          <p:nvPr/>
        </p:nvSpPr>
        <p:spPr>
          <a:xfrm>
            <a:off x="12215672" y="1326876"/>
            <a:ext cx="3680461" cy="3600402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CA" b="1" dirty="0" smtClean="0"/>
              <a:t>KEY PARTNERS</a:t>
            </a:r>
            <a:endParaRPr lang="en-CA" sz="1200" b="1" dirty="0"/>
          </a:p>
          <a:p>
            <a:r>
              <a:rPr lang="en-CA" sz="1200" b="1" dirty="0"/>
              <a:t>Internal</a:t>
            </a:r>
            <a:r>
              <a:rPr lang="en-CA" sz="1200" dirty="0" smtClean="0"/>
              <a:t>: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150" dirty="0" smtClean="0"/>
              <a:t>Vice Chief of Defence Staff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150" dirty="0" smtClean="0"/>
              <a:t>Army, Navy, Air Force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150" dirty="0" smtClean="0"/>
              <a:t>Chief of Military Personnel/ Assistant Deputy Minister (Human Resources - Civilian)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CA" sz="1150" dirty="0"/>
              <a:t>Assistant Deputy Minister (Data, Innovation, Analytics) </a:t>
            </a:r>
            <a:endParaRPr lang="en-CA" sz="1150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CA" sz="1150" dirty="0"/>
              <a:t>Assistant Deputy </a:t>
            </a:r>
            <a:r>
              <a:rPr lang="en-CA" sz="1150" dirty="0" smtClean="0"/>
              <a:t>Minister (Materiel) </a:t>
            </a:r>
            <a:endParaRPr lang="en-CA" sz="1150" dirty="0"/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150" dirty="0" smtClean="0"/>
              <a:t>Assistant Deputy Minister (Finance)</a:t>
            </a:r>
          </a:p>
          <a:p>
            <a:pPr eaLnBrk="1" hangingPunct="1">
              <a:defRPr/>
            </a:pPr>
            <a:r>
              <a:rPr lang="en-CA" sz="1150" b="1" dirty="0" smtClean="0"/>
              <a:t>External </a:t>
            </a:r>
            <a:r>
              <a:rPr lang="en-CA" sz="900" b="1" dirty="0" smtClean="0"/>
              <a:t>(including other government departments)</a:t>
            </a:r>
            <a:r>
              <a:rPr lang="en-CA" sz="1150" dirty="0" smtClean="0"/>
              <a:t>: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150" dirty="0" smtClean="0"/>
              <a:t>Shared Services Canada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50" dirty="0" smtClean="0"/>
              <a:t>Communication Security Establishment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50" dirty="0" smtClean="0"/>
              <a:t>Treasury Board Secretariat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50" dirty="0" smtClean="0"/>
              <a:t>Public Safety Canada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50" dirty="0" smtClean="0"/>
              <a:t>U.S. Department of Defense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50" dirty="0" smtClean="0"/>
              <a:t>Five Eyes partners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50" dirty="0" smtClean="0"/>
              <a:t>North Atlantic Treaty Organization</a:t>
            </a:r>
          </a:p>
          <a:p>
            <a:endParaRPr lang="en-CA" sz="1100" dirty="0" smtClean="0"/>
          </a:p>
        </p:txBody>
      </p:sp>
      <p:sp>
        <p:nvSpPr>
          <p:cNvPr id="33" name="Rectangle 32"/>
          <p:cNvSpPr/>
          <p:nvPr/>
        </p:nvSpPr>
        <p:spPr>
          <a:xfrm>
            <a:off x="342405" y="5017088"/>
            <a:ext cx="15553728" cy="3942638"/>
          </a:xfrm>
          <a:prstGeom prst="rect">
            <a:avLst/>
          </a:prstGeom>
          <a:solidFill>
            <a:srgbClr val="30357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867" dirty="0"/>
          </a:p>
        </p:txBody>
      </p:sp>
      <p:sp>
        <p:nvSpPr>
          <p:cNvPr id="19" name="TextBox 18"/>
          <p:cNvSpPr txBox="1"/>
          <p:nvPr/>
        </p:nvSpPr>
        <p:spPr>
          <a:xfrm>
            <a:off x="206536" y="5044694"/>
            <a:ext cx="15734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cap="all" dirty="0" smtClean="0">
                <a:solidFill>
                  <a:schemeClr val="bg1"/>
                </a:solidFill>
              </a:rPr>
              <a:t>TOP ISSUES for assistant deputy minister (information management)</a:t>
            </a:r>
            <a:endParaRPr lang="en-CA" sz="1600" cap="all" dirty="0">
              <a:solidFill>
                <a:schemeClr val="bg1"/>
              </a:solidFill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46651" y="193692"/>
            <a:ext cx="1147301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sz="1900" b="1" dirty="0" smtClean="0">
                <a:solidFill>
                  <a:schemeClr val="bg1"/>
                </a:solidFill>
              </a:rPr>
              <a:t>Assistant Deputy Minister (Information Management) and Chief Information </a:t>
            </a:r>
            <a:r>
              <a:rPr lang="fr-FR" sz="1900" b="1" dirty="0" err="1" smtClean="0">
                <a:solidFill>
                  <a:schemeClr val="bg1"/>
                </a:solidFill>
              </a:rPr>
              <a:t>Officer</a:t>
            </a:r>
            <a:r>
              <a:rPr lang="fr-FR" sz="1900" b="1" dirty="0" smtClean="0">
                <a:solidFill>
                  <a:schemeClr val="bg1"/>
                </a:solidFill>
              </a:rPr>
              <a:t> - Len Bastien</a:t>
            </a:r>
            <a:endParaRPr lang="en-CA" sz="2000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54466" y="1416686"/>
            <a:ext cx="1827140" cy="2328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/>
          <p:cNvSpPr txBox="1"/>
          <p:nvPr/>
        </p:nvSpPr>
        <p:spPr>
          <a:xfrm>
            <a:off x="1554466" y="2442656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i="1" dirty="0"/>
              <a:t>L1 picture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86422" y="5387541"/>
            <a:ext cx="3351342" cy="34875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Aft>
                <a:spcPts val="0"/>
              </a:spcAft>
            </a:pPr>
            <a:r>
              <a:rPr lang="en-CA" sz="1200" b="1" u="sng" dirty="0" smtClean="0"/>
              <a:t>Major Capital Program</a:t>
            </a:r>
          </a:p>
          <a:p>
            <a:r>
              <a:rPr lang="en-CA" sz="1200" dirty="0"/>
              <a:t>Four projects will seek Expenditure Authority approval from the </a:t>
            </a:r>
            <a:r>
              <a:rPr lang="en-CA" sz="1200" dirty="0" smtClean="0"/>
              <a:t>Minister between </a:t>
            </a:r>
            <a:r>
              <a:rPr lang="en-CA" sz="1200" dirty="0"/>
              <a:t>November 2019-June 2020: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/>
              <a:t>Cyber Defence – Decision, Analysis and Response ($312M)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/>
              <a:t>Secure Command and Control Mobile Devices ($333M)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/>
              <a:t>Secure Radio Modernization project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/>
              <a:t>Identity, Credentials and Access Management ($47M)</a:t>
            </a:r>
          </a:p>
          <a:p>
            <a:r>
              <a:rPr lang="en-CA" sz="1200" dirty="0"/>
              <a:t>The </a:t>
            </a:r>
            <a:r>
              <a:rPr lang="en-CA" sz="1200" dirty="0" smtClean="0"/>
              <a:t>Minister’s endorsement is required </a:t>
            </a:r>
            <a:r>
              <a:rPr lang="en-CA" sz="1200" dirty="0" smtClean="0">
                <a:solidFill>
                  <a:srgbClr val="FF0000"/>
                </a:solidFill>
              </a:rPr>
              <a:t>[redacted]</a:t>
            </a:r>
            <a:r>
              <a:rPr lang="en-CA" sz="1200" dirty="0" smtClean="0"/>
              <a:t> to </a:t>
            </a:r>
            <a:r>
              <a:rPr lang="en-CA" sz="1200" dirty="0"/>
              <a:t>extend a Memorandum of Understanding that ensures DND/CAF’s access to a </a:t>
            </a:r>
            <a:r>
              <a:rPr lang="en-CA" sz="1200" dirty="0" smtClean="0"/>
              <a:t>US </a:t>
            </a:r>
            <a:r>
              <a:rPr lang="en-CA" sz="1200" dirty="0"/>
              <a:t>protected military satellite until </a:t>
            </a:r>
            <a:r>
              <a:rPr lang="en-CA" sz="1200" dirty="0" smtClean="0"/>
              <a:t>2034 ($</a:t>
            </a:r>
            <a:r>
              <a:rPr lang="en-CA" sz="1200" dirty="0"/>
              <a:t>38M)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909772" y="5383249"/>
            <a:ext cx="2913353" cy="35159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Aft>
                <a:spcPts val="0"/>
              </a:spcAft>
            </a:pPr>
            <a:r>
              <a:rPr lang="en-CA" sz="1200" b="1" u="sng" dirty="0" smtClean="0"/>
              <a:t>Evolving Cyber </a:t>
            </a:r>
            <a:endParaRPr lang="en-CA" sz="1200" b="1" u="sng" dirty="0"/>
          </a:p>
          <a:p>
            <a:pPr>
              <a:spcAft>
                <a:spcPts val="0"/>
              </a:spcAft>
            </a:pPr>
            <a:r>
              <a:rPr lang="en-CA" sz="1200" dirty="0">
                <a:solidFill>
                  <a:schemeClr val="tx1"/>
                </a:solidFill>
              </a:rPr>
              <a:t>DND/CAF’s cyber domain will continue to evolve with a focus on: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chemeClr val="tx1"/>
                </a:solidFill>
              </a:rPr>
              <a:t>Clarifying the role of the CAF in the National Cyber Security Strategy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rgbClr val="FF0000"/>
                </a:solidFill>
              </a:rPr>
              <a:t>[redacted]</a:t>
            </a:r>
            <a:r>
              <a:rPr lang="en-CA" sz="1200" dirty="0"/>
              <a:t> </a:t>
            </a:r>
            <a:endParaRPr lang="en-CA" sz="1200" dirty="0" smtClean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200" dirty="0" smtClean="0">
                <a:solidFill>
                  <a:schemeClr val="tx1"/>
                </a:solidFill>
              </a:rPr>
              <a:t>Continuing </a:t>
            </a:r>
            <a:r>
              <a:rPr lang="en-CA" sz="1200" dirty="0">
                <a:solidFill>
                  <a:schemeClr val="tx1"/>
                </a:solidFill>
              </a:rPr>
              <a:t>to improve the Cyber Mission Assurance Program</a:t>
            </a:r>
          </a:p>
          <a:p>
            <a:pPr>
              <a:spcAft>
                <a:spcPts val="0"/>
              </a:spcAft>
            </a:pP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934108" y="5410855"/>
            <a:ext cx="2913353" cy="34883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Aft>
                <a:spcPts val="0"/>
              </a:spcAft>
            </a:pPr>
            <a:r>
              <a:rPr lang="en-CA" sz="1200" b="1" u="sng" dirty="0" smtClean="0"/>
              <a:t>Shared Services Canada </a:t>
            </a:r>
            <a:endParaRPr lang="fr-CA" sz="1200" dirty="0"/>
          </a:p>
          <a:p>
            <a:pPr>
              <a:spcAft>
                <a:spcPts val="0"/>
              </a:spcAft>
            </a:pPr>
            <a:r>
              <a:rPr lang="en-CA" sz="1200" dirty="0"/>
              <a:t>Assistant Deputy Minister (Information Management) </a:t>
            </a:r>
            <a:r>
              <a:rPr lang="en-CA" sz="1200" dirty="0" smtClean="0"/>
              <a:t>will </a:t>
            </a:r>
            <a:r>
              <a:rPr lang="en-CA" sz="1200" dirty="0">
                <a:solidFill>
                  <a:schemeClr val="tx1"/>
                </a:solidFill>
              </a:rPr>
              <a:t>c</a:t>
            </a:r>
            <a:r>
              <a:rPr lang="en-CA" sz="1200" dirty="0" smtClean="0">
                <a:solidFill>
                  <a:schemeClr val="tx1"/>
                </a:solidFill>
              </a:rPr>
              <a:t>ontinue </a:t>
            </a:r>
            <a:r>
              <a:rPr lang="en-CA" sz="1200" dirty="0">
                <a:solidFill>
                  <a:schemeClr val="tx1"/>
                </a:solidFill>
              </a:rPr>
              <a:t>to work closely </a:t>
            </a:r>
            <a:r>
              <a:rPr lang="en-CA" sz="1200" dirty="0" smtClean="0">
                <a:solidFill>
                  <a:schemeClr val="tx1"/>
                </a:solidFill>
              </a:rPr>
              <a:t>with </a:t>
            </a:r>
            <a:r>
              <a:rPr lang="en-CA" sz="1200" dirty="0" smtClean="0"/>
              <a:t>Shared </a:t>
            </a:r>
            <a:r>
              <a:rPr lang="en-CA" sz="1200" dirty="0"/>
              <a:t>Services </a:t>
            </a:r>
            <a:r>
              <a:rPr lang="en-CA" sz="1200" dirty="0" smtClean="0"/>
              <a:t>Canada to: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chemeClr val="tx1"/>
                </a:solidFill>
              </a:rPr>
              <a:t>E</a:t>
            </a:r>
            <a:r>
              <a:rPr lang="en-CA" sz="1200" dirty="0" smtClean="0">
                <a:solidFill>
                  <a:schemeClr val="tx1"/>
                </a:solidFill>
              </a:rPr>
              <a:t>volve a service delivery framework that is mutually-beneficial to the Department of National Defence and Shared Services Canada</a:t>
            </a: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CA" sz="1200" dirty="0" smtClean="0">
                <a:solidFill>
                  <a:schemeClr val="tx1"/>
                </a:solidFill>
              </a:rPr>
              <a:t>Enable digital services and a cloud-by-default culture within DND/CAF </a:t>
            </a: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919469" y="5410855"/>
            <a:ext cx="2808312" cy="34883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Aft>
                <a:spcPts val="0"/>
              </a:spcAft>
            </a:pPr>
            <a:r>
              <a:rPr lang="en-CA" sz="1200" b="1" u="sng" dirty="0" smtClean="0"/>
              <a:t>Enabling Analytics within DND/CAF</a:t>
            </a:r>
            <a:endParaRPr lang="en-CA" sz="1200" dirty="0" smtClean="0"/>
          </a:p>
          <a:p>
            <a:pPr lvl="0"/>
            <a:r>
              <a:rPr lang="en-CA" sz="1200" dirty="0" smtClean="0"/>
              <a:t>Assistant Deputy Minister (Information Management) has delivered a corporate analytics capability that continues to evolve and add value to DND/CAF by: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Collaborating with </a:t>
            </a:r>
            <a:r>
              <a:rPr lang="en-CA" sz="1200" dirty="0"/>
              <a:t>Assistant Deputy Minister (</a:t>
            </a:r>
            <a:r>
              <a:rPr lang="en-CA" sz="1200" dirty="0" smtClean="0"/>
              <a:t>Data, Innovation, Analytics) to establish a data-driven culture within DND/CAF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2838764" y="5407411"/>
            <a:ext cx="2913353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Aft>
                <a:spcPts val="0"/>
              </a:spcAft>
            </a:pPr>
            <a:r>
              <a:rPr lang="en-CA" sz="1200" b="1" u="sng" dirty="0" smtClean="0"/>
              <a:t>Defence Resource Business Modernization</a:t>
            </a:r>
            <a:endParaRPr lang="en-CA" sz="1200" b="1" u="sng" dirty="0"/>
          </a:p>
          <a:p>
            <a:pPr>
              <a:spcAft>
                <a:spcPts val="0"/>
              </a:spcAft>
            </a:pPr>
            <a:r>
              <a:rPr lang="en-CA" sz="1200" dirty="0" smtClean="0">
                <a:solidFill>
                  <a:schemeClr val="tx1"/>
                </a:solidFill>
              </a:rPr>
              <a:t>The corporate supply chain, real property and financial system, known as the Defence </a:t>
            </a:r>
            <a:r>
              <a:rPr lang="en-CA" sz="1200" dirty="0">
                <a:solidFill>
                  <a:schemeClr val="tx1"/>
                </a:solidFill>
              </a:rPr>
              <a:t>Resource Management Information </a:t>
            </a:r>
            <a:r>
              <a:rPr lang="en-CA" sz="1200" dirty="0" smtClean="0">
                <a:solidFill>
                  <a:schemeClr val="tx1"/>
                </a:solidFill>
              </a:rPr>
              <a:t>System</a:t>
            </a:r>
            <a:r>
              <a:rPr lang="en-CA" sz="1200" dirty="0">
                <a:solidFill>
                  <a:schemeClr val="tx1"/>
                </a:solidFill>
              </a:rPr>
              <a:t> </a:t>
            </a:r>
            <a:r>
              <a:rPr lang="en-CA" sz="1200" dirty="0" smtClean="0">
                <a:solidFill>
                  <a:schemeClr val="tx1"/>
                </a:solidFill>
              </a:rPr>
              <a:t>has capability deficiencies that need to be addressed to optimize business processes. </a:t>
            </a:r>
            <a:endParaRPr lang="en-CA" sz="1200" dirty="0">
              <a:solidFill>
                <a:schemeClr val="tx1"/>
              </a:solidFill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200" dirty="0" smtClean="0">
                <a:solidFill>
                  <a:schemeClr val="tx1"/>
                </a:solidFill>
              </a:rPr>
              <a:t>The system will undergo a major upgrade over the next seven years with significant department wide effects</a:t>
            </a: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25857" y="1326875"/>
            <a:ext cx="4251260" cy="3600402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1200" i="1" dirty="0" smtClean="0"/>
          </a:p>
          <a:p>
            <a:pPr algn="ctr"/>
            <a:endParaRPr lang="en-CA" sz="1200" i="1" dirty="0"/>
          </a:p>
          <a:p>
            <a:pPr algn="ctr"/>
            <a:endParaRPr lang="en-CA" sz="1200" i="1" dirty="0" smtClean="0"/>
          </a:p>
          <a:p>
            <a:pPr algn="ctr"/>
            <a:endParaRPr lang="en-CA" sz="1200" i="1" dirty="0"/>
          </a:p>
          <a:p>
            <a:pPr algn="ctr"/>
            <a:endParaRPr lang="en-CA" sz="1200" i="1" dirty="0" smtClean="0"/>
          </a:p>
          <a:p>
            <a:pPr algn="ctr"/>
            <a:endParaRPr lang="en-CA" sz="1200" i="1" dirty="0"/>
          </a:p>
          <a:p>
            <a:pPr algn="ctr"/>
            <a:endParaRPr lang="en-CA" sz="1200" i="1" dirty="0" smtClean="0"/>
          </a:p>
          <a:p>
            <a:pPr algn="ctr"/>
            <a:endParaRPr lang="en-CA" sz="1200" i="1" dirty="0"/>
          </a:p>
          <a:p>
            <a:pPr algn="ctr"/>
            <a:endParaRPr lang="en-CA" sz="1200" i="1" dirty="0" smtClean="0"/>
          </a:p>
          <a:p>
            <a:pPr algn="ctr"/>
            <a:endParaRPr lang="en-CA" sz="1200" i="1" dirty="0"/>
          </a:p>
          <a:p>
            <a:endParaRPr lang="en-CA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Appointed in 2012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20 years in the Information Technology </a:t>
            </a:r>
            <a:r>
              <a:rPr lang="en-CA" sz="1200" dirty="0"/>
              <a:t>i</a:t>
            </a:r>
            <a:r>
              <a:rPr lang="en-CA" sz="1200" dirty="0" smtClean="0"/>
              <a:t>ndustry, including 12 years in the Public Service</a:t>
            </a:r>
          </a:p>
          <a:p>
            <a:pPr lvl="1"/>
            <a:endParaRPr lang="en-CA" sz="1200" i="1" dirty="0"/>
          </a:p>
          <a:p>
            <a:r>
              <a:rPr lang="en-CA" sz="1200" i="1" dirty="0" smtClean="0"/>
              <a:t> </a:t>
            </a:r>
            <a:endParaRPr lang="en-CA" sz="12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67" y="1473799"/>
            <a:ext cx="1620000" cy="2025000"/>
          </a:xfrm>
          <a:prstGeom prst="rect">
            <a:avLst/>
          </a:prstGeom>
        </p:spPr>
      </p:pic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15200255" y="111521"/>
            <a:ext cx="9100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CA" altLang="en-US" sz="900" b="1" dirty="0" smtClean="0">
                <a:solidFill>
                  <a:schemeClr val="bg1"/>
                </a:solidFill>
              </a:rPr>
              <a:t>UNCLASSIFIED</a:t>
            </a:r>
            <a:endParaRPr lang="en-CA" altLang="en-US" sz="9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0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ND-PPT-English-ADM(Pol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DG Pol Coord brief to L1s - CoW 2017</Template>
  <TotalTime>22360</TotalTime>
  <Words>497</Words>
  <Application>Microsoft Office PowerPoint</Application>
  <PresentationFormat>Custom</PresentationFormat>
  <Paragraphs>79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Wingdings</vt:lpstr>
      <vt:lpstr>DND-PPT-English-ADM(Pol)</vt:lpstr>
      <vt:lpstr>PowerPoint Presentation</vt:lpstr>
    </vt:vector>
  </TitlesOfParts>
  <Company>Department of National Defence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adm-im-placemat-bastien.pptx</dc:title>
  <dc:creator>MacDonald BW@ADM(Pol) D Parl A@Ottawa-Hull</dc:creator>
  <cp:lastModifiedBy>lepine.d</cp:lastModifiedBy>
  <cp:revision>771</cp:revision>
  <cp:lastPrinted>2019-09-17T19:07:52Z</cp:lastPrinted>
  <dcterms:created xsi:type="dcterms:W3CDTF">2017-05-18T23:50:12Z</dcterms:created>
  <dcterms:modified xsi:type="dcterms:W3CDTF">2020-04-01T13:39:54Z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112182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D6.2.2</vt:lpwstr>
  </property>
</Properties>
</file>