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333" r:id="rId2"/>
  </p:sldIdLst>
  <p:sldSz cx="16238538" cy="9134475"/>
  <p:notesSz cx="14782800" cy="91440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876" autoAdjust="0"/>
    <p:restoredTop sz="93825" autoAdjust="0"/>
  </p:normalViewPr>
  <p:slideViewPr>
    <p:cSldViewPr>
      <p:cViewPr varScale="1">
        <p:scale>
          <a:sx n="69" d="100"/>
          <a:sy n="69" d="100"/>
        </p:scale>
        <p:origin x="1122" y="96"/>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6406890" cy="457615"/>
          </a:xfrm>
          <a:prstGeom prst="rect">
            <a:avLst/>
          </a:prstGeom>
        </p:spPr>
        <p:txBody>
          <a:bodyPr vert="horz" lIns="115461" tIns="57729" rIns="115461" bIns="57729" rtlCol="0"/>
          <a:lstStyle>
            <a:lvl1pPr algn="l" eaLnBrk="1" hangingPunct="1">
              <a:defRPr sz="1500"/>
            </a:lvl1pPr>
          </a:lstStyle>
          <a:p>
            <a:pPr>
              <a:defRPr/>
            </a:pPr>
            <a:endParaRPr lang="en-CA"/>
          </a:p>
        </p:txBody>
      </p:sp>
      <p:sp>
        <p:nvSpPr>
          <p:cNvPr id="3" name="Date Placeholder 2"/>
          <p:cNvSpPr>
            <a:spLocks noGrp="1"/>
          </p:cNvSpPr>
          <p:nvPr>
            <p:ph type="dt" sz="quarter" idx="1"/>
          </p:nvPr>
        </p:nvSpPr>
        <p:spPr>
          <a:xfrm>
            <a:off x="8373389" y="0"/>
            <a:ext cx="6406890" cy="457615"/>
          </a:xfrm>
          <a:prstGeom prst="rect">
            <a:avLst/>
          </a:prstGeom>
        </p:spPr>
        <p:txBody>
          <a:bodyPr vert="horz" lIns="115461" tIns="57729" rIns="115461" bIns="57729" rtlCol="0"/>
          <a:lstStyle>
            <a:lvl1pPr algn="r" eaLnBrk="1" hangingPunct="1">
              <a:defRPr sz="1500"/>
            </a:lvl1pPr>
          </a:lstStyle>
          <a:p>
            <a:pPr>
              <a:defRPr/>
            </a:pPr>
            <a:fld id="{8E2450ED-30F1-475C-962C-299253435E57}" type="datetimeFigureOut">
              <a:rPr lang="en-CA"/>
              <a:pPr>
                <a:defRPr/>
              </a:pPr>
              <a:t>2020-02-14</a:t>
            </a:fld>
            <a:endParaRPr lang="en-CA" dirty="0"/>
          </a:p>
        </p:txBody>
      </p:sp>
      <p:sp>
        <p:nvSpPr>
          <p:cNvPr id="4" name="Footer Placeholder 3"/>
          <p:cNvSpPr>
            <a:spLocks noGrp="1"/>
          </p:cNvSpPr>
          <p:nvPr>
            <p:ph type="ftr" sz="quarter" idx="2"/>
          </p:nvPr>
        </p:nvSpPr>
        <p:spPr>
          <a:xfrm>
            <a:off x="2" y="8686389"/>
            <a:ext cx="6406890" cy="457613"/>
          </a:xfrm>
          <a:prstGeom prst="rect">
            <a:avLst/>
          </a:prstGeom>
        </p:spPr>
        <p:txBody>
          <a:bodyPr vert="horz" lIns="115461" tIns="57729" rIns="115461" bIns="57729" rtlCol="0" anchor="b"/>
          <a:lstStyle>
            <a:lvl1pPr algn="l" eaLnBrk="1" hangingPunct="1">
              <a:defRPr sz="1500"/>
            </a:lvl1pPr>
          </a:lstStyle>
          <a:p>
            <a:pPr>
              <a:defRPr/>
            </a:pPr>
            <a:endParaRPr lang="en-CA"/>
          </a:p>
        </p:txBody>
      </p:sp>
      <p:sp>
        <p:nvSpPr>
          <p:cNvPr id="5" name="Slide Number Placeholder 4"/>
          <p:cNvSpPr>
            <a:spLocks noGrp="1"/>
          </p:cNvSpPr>
          <p:nvPr>
            <p:ph type="sldNum" sz="quarter" idx="3"/>
          </p:nvPr>
        </p:nvSpPr>
        <p:spPr>
          <a:xfrm>
            <a:off x="8373389" y="8686389"/>
            <a:ext cx="6406890" cy="457613"/>
          </a:xfrm>
          <a:prstGeom prst="rect">
            <a:avLst/>
          </a:prstGeom>
        </p:spPr>
        <p:txBody>
          <a:bodyPr vert="horz" lIns="115461" tIns="57729" rIns="115461" bIns="57729" rtlCol="0" anchor="b"/>
          <a:lstStyle>
            <a:lvl1pPr algn="r" eaLnBrk="1" hangingPunct="1">
              <a:defRPr sz="1500"/>
            </a:lvl1pPr>
          </a:lstStyle>
          <a:p>
            <a:pPr>
              <a:defRPr/>
            </a:pPr>
            <a:fld id="{A4FA27FB-F9C1-4B03-90F9-EE63A887E4A2}" type="slidenum">
              <a:rPr lang="en-CA"/>
              <a:pPr>
                <a:defRPr/>
              </a:pPr>
              <a:t>‹#›</a:t>
            </a:fld>
            <a:endParaRPr lang="en-CA" dirty="0"/>
          </a:p>
        </p:txBody>
      </p:sp>
    </p:spTree>
    <p:extLst>
      <p:ext uri="{BB962C8B-B14F-4D97-AF65-F5344CB8AC3E}">
        <p14:creationId xmlns:p14="http://schemas.microsoft.com/office/powerpoint/2010/main" val="2275564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4366" cy="457615"/>
          </a:xfrm>
          <a:prstGeom prst="rect">
            <a:avLst/>
          </a:prstGeom>
        </p:spPr>
        <p:txBody>
          <a:bodyPr vert="horz" lIns="117658" tIns="58826" rIns="117658" bIns="58826" rtlCol="0"/>
          <a:lstStyle>
            <a:lvl1pPr algn="l" eaLnBrk="1" fontAlgn="auto" hangingPunct="1">
              <a:spcBef>
                <a:spcPts val="0"/>
              </a:spcBef>
              <a:spcAft>
                <a:spcPts val="0"/>
              </a:spcAft>
              <a:defRPr sz="1500">
                <a:latin typeface="Arial"/>
                <a:ea typeface="+mn-ea"/>
                <a:cs typeface="+mn-cs"/>
              </a:defRPr>
            </a:lvl1pPr>
          </a:lstStyle>
          <a:p>
            <a:pPr>
              <a:defRPr/>
            </a:pPr>
            <a:endParaRPr lang="en-CA"/>
          </a:p>
        </p:txBody>
      </p:sp>
      <p:sp>
        <p:nvSpPr>
          <p:cNvPr id="3" name="Date Placeholder 2"/>
          <p:cNvSpPr>
            <a:spLocks noGrp="1"/>
          </p:cNvSpPr>
          <p:nvPr>
            <p:ph type="dt" idx="1"/>
          </p:nvPr>
        </p:nvSpPr>
        <p:spPr>
          <a:xfrm>
            <a:off x="8373389" y="0"/>
            <a:ext cx="6406890" cy="457615"/>
          </a:xfrm>
          <a:prstGeom prst="rect">
            <a:avLst/>
          </a:prstGeom>
        </p:spPr>
        <p:txBody>
          <a:bodyPr vert="horz" wrap="square" lIns="117658" tIns="58826" rIns="117658" bIns="58826" numCol="1" anchor="t" anchorCtr="0" compatLnSpc="1">
            <a:prstTxWarp prst="textNoShape">
              <a:avLst/>
            </a:prstTxWarp>
          </a:bodyPr>
          <a:lstStyle>
            <a:lvl1pPr algn="r" eaLnBrk="1" hangingPunct="1">
              <a:defRPr sz="1500"/>
            </a:lvl1pPr>
          </a:lstStyle>
          <a:p>
            <a:pPr>
              <a:defRPr/>
            </a:pPr>
            <a:fld id="{7DB06B1E-C03A-4455-96D8-0DD6D8F480FC}"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4343400" y="687388"/>
            <a:ext cx="6096000" cy="3429000"/>
          </a:xfrm>
          <a:prstGeom prst="rect">
            <a:avLst/>
          </a:prstGeom>
          <a:noFill/>
          <a:ln w="12700">
            <a:solidFill>
              <a:prstClr val="black"/>
            </a:solidFill>
          </a:ln>
        </p:spPr>
        <p:txBody>
          <a:bodyPr vert="horz" lIns="117658" tIns="58826" rIns="117658" bIns="58826" rtlCol="0" anchor="ctr"/>
          <a:lstStyle/>
          <a:p>
            <a:pPr lvl="0"/>
            <a:endParaRPr lang="en-CA" noProof="0" dirty="0"/>
          </a:p>
        </p:txBody>
      </p:sp>
      <p:sp>
        <p:nvSpPr>
          <p:cNvPr id="5" name="Notes Placeholder 4"/>
          <p:cNvSpPr>
            <a:spLocks noGrp="1"/>
          </p:cNvSpPr>
          <p:nvPr>
            <p:ph type="body" sz="quarter" idx="3"/>
          </p:nvPr>
        </p:nvSpPr>
        <p:spPr>
          <a:xfrm>
            <a:off x="1476767" y="4344230"/>
            <a:ext cx="11829269" cy="4114387"/>
          </a:xfrm>
          <a:prstGeom prst="rect">
            <a:avLst/>
          </a:prstGeom>
        </p:spPr>
        <p:txBody>
          <a:bodyPr vert="horz" wrap="square" lIns="117658" tIns="58826" rIns="117658" bIns="58826"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8684315"/>
            <a:ext cx="6404366" cy="457615"/>
          </a:xfrm>
          <a:prstGeom prst="rect">
            <a:avLst/>
          </a:prstGeom>
        </p:spPr>
        <p:txBody>
          <a:bodyPr vert="horz" lIns="117658" tIns="58826" rIns="117658" bIns="58826" rtlCol="0" anchor="b"/>
          <a:lstStyle>
            <a:lvl1pPr algn="l" eaLnBrk="1" fontAlgn="auto" hangingPunct="1">
              <a:spcBef>
                <a:spcPts val="0"/>
              </a:spcBef>
              <a:spcAft>
                <a:spcPts val="0"/>
              </a:spcAft>
              <a:defRPr sz="15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8373389" y="8684315"/>
            <a:ext cx="6406890" cy="457615"/>
          </a:xfrm>
          <a:prstGeom prst="rect">
            <a:avLst/>
          </a:prstGeom>
        </p:spPr>
        <p:txBody>
          <a:bodyPr vert="horz" wrap="square" lIns="117658" tIns="58826" rIns="117658" bIns="58826" numCol="1" anchor="b" anchorCtr="0" compatLnSpc="1">
            <a:prstTxWarp prst="textNoShape">
              <a:avLst/>
            </a:prstTxWarp>
          </a:bodyPr>
          <a:lstStyle>
            <a:lvl1pPr algn="r" eaLnBrk="1" hangingPunct="1">
              <a:defRPr sz="1500"/>
            </a:lvl1pPr>
          </a:lstStyle>
          <a:p>
            <a:pPr>
              <a:defRPr/>
            </a:pPr>
            <a:fld id="{0E3B475B-EF5B-456B-899E-6255AB50144D}" type="slidenum">
              <a:rPr lang="en-CA" altLang="en-US"/>
              <a:pPr>
                <a:defRPr/>
              </a:pPr>
              <a:t>‹#›</a:t>
            </a:fld>
            <a:endParaRPr lang="en-CA" altLang="en-US" dirty="0"/>
          </a:p>
        </p:txBody>
      </p:sp>
    </p:spTree>
    <p:extLst>
      <p:ext uri="{BB962C8B-B14F-4D97-AF65-F5344CB8AC3E}">
        <p14:creationId xmlns:p14="http://schemas.microsoft.com/office/powerpoint/2010/main" val="4162908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38318" indent="-281264">
              <a:defRPr>
                <a:solidFill>
                  <a:schemeClr val="tx1"/>
                </a:solidFill>
                <a:latin typeface="Arial" panose="020B0604020202020204" pitchFamily="34" charset="0"/>
                <a:ea typeface="ＭＳ Ｐゴシック" panose="020B0600070205080204" pitchFamily="34" charset="-128"/>
              </a:defRPr>
            </a:lvl2pPr>
            <a:lvl3pPr marL="1139117" indent="-225012">
              <a:defRPr>
                <a:solidFill>
                  <a:schemeClr val="tx1"/>
                </a:solidFill>
                <a:latin typeface="Arial" panose="020B0604020202020204" pitchFamily="34" charset="0"/>
                <a:ea typeface="ＭＳ Ｐゴシック" panose="020B0600070205080204" pitchFamily="34" charset="-128"/>
              </a:defRPr>
            </a:lvl3pPr>
            <a:lvl4pPr marL="1596172" indent="-225012">
              <a:defRPr>
                <a:solidFill>
                  <a:schemeClr val="tx1"/>
                </a:solidFill>
                <a:latin typeface="Arial" panose="020B0604020202020204" pitchFamily="34" charset="0"/>
                <a:ea typeface="ＭＳ Ｐゴシック" panose="020B0600070205080204" pitchFamily="34" charset="-128"/>
              </a:defRPr>
            </a:lvl4pPr>
            <a:lvl5pPr marL="2053224" indent="-225012">
              <a:defRPr>
                <a:solidFill>
                  <a:schemeClr val="tx1"/>
                </a:solidFill>
                <a:latin typeface="Arial" panose="020B0604020202020204" pitchFamily="34" charset="0"/>
                <a:ea typeface="ＭＳ Ｐゴシック" panose="020B0600070205080204" pitchFamily="34" charset="-128"/>
              </a:defRPr>
            </a:lvl5pPr>
            <a:lvl6pPr marL="2728256" indent="-22501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403288" indent="-22501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4078320" indent="-22501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753353" indent="-22501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09FDC4A-A3FD-4774-8B14-E46B78EFAC91}" type="slidenum">
              <a:rPr lang="en-CA" altLang="en-US" smtClean="0">
                <a:solidFill>
                  <a:srgbClr val="000000"/>
                </a:solidFill>
              </a:rPr>
              <a:pPr/>
              <a:t>1</a:t>
            </a:fld>
            <a:endParaRPr lang="en-CA" altLang="en-US" smtClean="0">
              <a:solidFill>
                <a:srgbClr val="000000"/>
              </a:solidFill>
            </a:endParaRPr>
          </a:p>
        </p:txBody>
      </p:sp>
    </p:spTree>
    <p:extLst>
      <p:ext uri="{BB962C8B-B14F-4D97-AF65-F5344CB8AC3E}">
        <p14:creationId xmlns:p14="http://schemas.microsoft.com/office/powerpoint/2010/main" val="174016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74439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3C692F8A-776F-4FFE-B118-67DA3CAC6B34}" type="datetime1">
              <a:rPr lang="en-CA" altLang="en-US"/>
              <a:pPr>
                <a:defRPr/>
              </a:pPr>
              <a:t>2020-02-14</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E4D8A6F-267B-4DD1-B839-E928D2E0BA7E}" type="slidenum">
              <a:rPr lang="en-CA" altLang="en-US"/>
              <a:pPr>
                <a:defRPr/>
              </a:pPr>
              <a:t>‹#›</a:t>
            </a:fld>
            <a:endParaRPr lang="en-CA" altLang="en-US" dirty="0"/>
          </a:p>
        </p:txBody>
      </p:sp>
    </p:spTree>
    <p:extLst>
      <p:ext uri="{BB962C8B-B14F-4D97-AF65-F5344CB8AC3E}">
        <p14:creationId xmlns:p14="http://schemas.microsoft.com/office/powerpoint/2010/main" val="25953007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213" y="1401763"/>
            <a:ext cx="1461611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213" y="3044825"/>
            <a:ext cx="14616112"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213" y="8466138"/>
            <a:ext cx="3789362" cy="485775"/>
          </a:xfrm>
          <a:prstGeom prst="rect">
            <a:avLst/>
          </a:prstGeom>
        </p:spPr>
        <p:txBody>
          <a:bodyPr vert="horz" wrap="square" lIns="91440" tIns="45720" rIns="91440" bIns="45720" numCol="1" anchor="ctr" anchorCtr="0" compatLnSpc="1">
            <a:prstTxWarp prst="textNoShape">
              <a:avLst/>
            </a:prstTxWarp>
          </a:bodyPr>
          <a:lstStyle>
            <a:lvl1pPr eaLnBrk="1" hangingPunct="1">
              <a:defRPr sz="1599">
                <a:solidFill>
                  <a:srgbClr val="000000"/>
                </a:solidFill>
                <a:cs typeface="Arial" pitchFamily="34" charset="0"/>
              </a:defRPr>
            </a:lvl1pPr>
          </a:lstStyle>
          <a:p>
            <a:pPr>
              <a:defRPr/>
            </a:pPr>
            <a:fld id="{84911BF4-82EA-4FD0-A54C-BA8664E8E0A1}" type="datetime1">
              <a:rPr lang="en-CA" altLang="en-US"/>
              <a:pPr>
                <a:defRPr/>
              </a:pPr>
              <a:t>2020-02-14</a:t>
            </a:fld>
            <a:endParaRPr lang="en-CA" altLang="en-US" dirty="0"/>
          </a:p>
        </p:txBody>
      </p:sp>
      <p:sp>
        <p:nvSpPr>
          <p:cNvPr id="5" name="Footer Placeholder 4"/>
          <p:cNvSpPr>
            <a:spLocks noGrp="1"/>
          </p:cNvSpPr>
          <p:nvPr>
            <p:ph type="ftr" sz="quarter" idx="3"/>
          </p:nvPr>
        </p:nvSpPr>
        <p:spPr>
          <a:xfrm>
            <a:off x="5548313" y="8466138"/>
            <a:ext cx="5141912" cy="485775"/>
          </a:xfrm>
          <a:prstGeom prst="rect">
            <a:avLst/>
          </a:prstGeom>
        </p:spPr>
        <p:txBody>
          <a:bodyPr vert="horz" lIns="91440" tIns="45720" rIns="91440" bIns="45720" rtlCol="0" anchor="ctr"/>
          <a:lstStyle>
            <a:lvl1pPr algn="ctr" eaLnBrk="1" fontAlgn="auto" hangingPunct="1">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963" y="8466138"/>
            <a:ext cx="3789362"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599">
                <a:solidFill>
                  <a:srgbClr val="000000"/>
                </a:solidFill>
                <a:cs typeface="Arial" panose="020B0604020202020204" pitchFamily="34" charset="0"/>
              </a:defRPr>
            </a:lvl1pPr>
          </a:lstStyle>
          <a:p>
            <a:pPr>
              <a:defRPr/>
            </a:pPr>
            <a:fld id="{A6E47004-29DF-4953-BA8E-CD4BF2014EE7}" type="slidenum">
              <a:rPr lang="en-CA" altLang="en-US"/>
              <a:pPr>
                <a:defRPr/>
              </a:pPr>
              <a:t>‹#›</a:t>
            </a:fld>
            <a:endParaRPr lang="en-CA" altLang="en-US" dirty="0"/>
          </a:p>
        </p:txBody>
      </p:sp>
    </p:spTree>
  </p:cSld>
  <p:clrMap bg1="lt1" tx1="dk1" bg2="lt2" tx2="dk2" accent1="accent1" accent2="accent2" accent3="accent3" accent4="accent4" accent5="accent5" accent6="accent6" hlink="hlink" folHlink="folHlink"/>
  <p:sldLayoutIdLst>
    <p:sldLayoutId id="2147483737" r:id="rId1"/>
    <p:sldLayoutId id="2147483736"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200" b="1" kern="1200">
          <a:solidFill>
            <a:srgbClr val="30357F"/>
          </a:solidFill>
          <a:latin typeface="Arial"/>
          <a:ea typeface="ＭＳ Ｐゴシック" charset="0"/>
          <a:cs typeface="Arial"/>
        </a:defRPr>
      </a:lvl1pPr>
      <a:lvl2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2pPr>
      <a:lvl3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3pPr>
      <a:lvl4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4pPr>
      <a:lvl5pPr algn="l" rtl="0" eaLnBrk="0" fontAlgn="base" hangingPunct="0">
        <a:spcBef>
          <a:spcPct val="0"/>
        </a:spcBef>
        <a:spcAft>
          <a:spcPct val="0"/>
        </a:spcAft>
        <a:defRPr sz="4200"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5613" indent="-455613" algn="l" rtl="0" eaLnBrk="0" fontAlgn="base" hangingPunct="0">
        <a:spcBef>
          <a:spcPct val="20000"/>
        </a:spcBef>
        <a:spcAft>
          <a:spcPct val="0"/>
        </a:spcAft>
        <a:buFont typeface="Arial" panose="020B0604020202020204" pitchFamily="34" charset="0"/>
        <a:buChar char="•"/>
        <a:defRPr sz="3700" kern="1200">
          <a:solidFill>
            <a:srgbClr val="000000"/>
          </a:solidFill>
          <a:latin typeface="Arial"/>
          <a:ea typeface="ＭＳ Ｐゴシック" charset="0"/>
          <a:cs typeface="Arial"/>
        </a:defRPr>
      </a:lvl1pPr>
      <a:lvl2pPr marL="989013" indent="-379413" algn="l" rtl="0" eaLnBrk="0" fontAlgn="base" hangingPunct="0">
        <a:spcBef>
          <a:spcPct val="20000"/>
        </a:spcBef>
        <a:spcAft>
          <a:spcPct val="0"/>
        </a:spcAft>
        <a:buFont typeface="Arial" panose="020B0604020202020204" pitchFamily="34" charset="0"/>
        <a:buChar char="–"/>
        <a:defRPr sz="3100" kern="1200">
          <a:solidFill>
            <a:srgbClr val="000000"/>
          </a:solidFill>
          <a:latin typeface="Arial"/>
          <a:ea typeface="ＭＳ Ｐゴシック" charset="0"/>
          <a:cs typeface="Arial"/>
        </a:defRPr>
      </a:lvl2pPr>
      <a:lvl3pPr marL="1520825" indent="-303213" algn="l" rtl="0" eaLnBrk="0" fontAlgn="base" hangingPunct="0">
        <a:spcBef>
          <a:spcPct val="20000"/>
        </a:spcBef>
        <a:spcAft>
          <a:spcPct val="0"/>
        </a:spcAft>
        <a:buFont typeface="Arial" panose="020B0604020202020204" pitchFamily="34" charset="0"/>
        <a:buChar char="•"/>
        <a:defRPr sz="2600" kern="1200">
          <a:solidFill>
            <a:srgbClr val="000000"/>
          </a:solidFill>
          <a:latin typeface="Arial"/>
          <a:ea typeface="ＭＳ Ｐゴシック" charset="0"/>
          <a:cs typeface="Arial"/>
        </a:defRPr>
      </a:lvl3pPr>
      <a:lvl4pPr marL="2130425" indent="-303213"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025" indent="-303213"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ChangeArrowheads="1"/>
          </p:cNvSpPr>
          <p:nvPr/>
        </p:nvSpPr>
        <p:spPr bwMode="auto">
          <a:xfrm>
            <a:off x="246063" y="-1235075"/>
            <a:ext cx="96012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eaLnBrk="1" hangingPunct="1">
              <a:spcBef>
                <a:spcPct val="0"/>
              </a:spcBef>
              <a:buFont typeface="Arial" charset="0"/>
              <a:buNone/>
              <a:defRPr/>
            </a:pPr>
            <a:r>
              <a:rPr lang="en-CA" sz="2533" b="1" dirty="0">
                <a:solidFill>
                  <a:prstClr val="white"/>
                </a:solidFill>
              </a:rPr>
              <a:t>Assistant Deputy Minister (Policy) - Peter Hammerschmidt</a:t>
            </a:r>
            <a:r>
              <a:rPr lang="en-CA" sz="2667" b="1" dirty="0">
                <a:solidFill>
                  <a:prstClr val="white"/>
                </a:solidFill>
              </a:rPr>
              <a:t> </a:t>
            </a:r>
          </a:p>
        </p:txBody>
      </p:sp>
      <p:sp>
        <p:nvSpPr>
          <p:cNvPr id="10" name="Rounded Rectangle 9"/>
          <p:cNvSpPr/>
          <p:nvPr/>
        </p:nvSpPr>
        <p:spPr>
          <a:xfrm>
            <a:off x="4801637" y="1342656"/>
            <a:ext cx="3578446" cy="358462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en-CA" b="1" dirty="0"/>
              <a:t>MANDATE</a:t>
            </a:r>
          </a:p>
          <a:p>
            <a:pPr algn="ctr" eaLnBrk="1" hangingPunct="1">
              <a:defRPr/>
            </a:pPr>
            <a:endParaRPr lang="en-CA" b="1" dirty="0"/>
          </a:p>
          <a:p>
            <a:pPr marL="171450" indent="-171450" eaLnBrk="1" hangingPunct="1">
              <a:buFont typeface="Arial" panose="020B0604020202020204" pitchFamily="34" charset="0"/>
              <a:buChar char="•"/>
              <a:defRPr/>
            </a:pPr>
            <a:r>
              <a:rPr lang="en-CA" sz="1200" dirty="0"/>
              <a:t>Deliver the materiel and services required by the Canadian Armed Forces (CAF). </a:t>
            </a:r>
          </a:p>
          <a:p>
            <a:pPr marL="171450" indent="-171450" eaLnBrk="1" hangingPunct="1">
              <a:buFont typeface="Arial" panose="020B0604020202020204" pitchFamily="34" charset="0"/>
              <a:buChar char="•"/>
              <a:defRPr/>
            </a:pPr>
            <a:r>
              <a:rPr lang="en-CA" sz="1200" dirty="0"/>
              <a:t>Support CAF operations by providing logistics and broad support to military equipment and systems.</a:t>
            </a:r>
          </a:p>
          <a:p>
            <a:pPr marL="171450" indent="-171450" eaLnBrk="1" hangingPunct="1">
              <a:buFont typeface="Arial" panose="020B0604020202020204" pitchFamily="34" charset="0"/>
              <a:buChar char="•"/>
              <a:defRPr/>
            </a:pPr>
            <a:r>
              <a:rPr lang="en-CA" sz="1200" dirty="0"/>
              <a:t>Responsible for defence materiel liaison and coordination with other departments, governments and interdepartmental organizations.</a:t>
            </a:r>
          </a:p>
          <a:p>
            <a:pPr marL="171450" indent="-171450" eaLnBrk="1" hangingPunct="1">
              <a:buFont typeface="Arial" panose="020B0604020202020204" pitchFamily="34" charset="0"/>
              <a:buChar char="•"/>
              <a:defRPr/>
            </a:pPr>
            <a:r>
              <a:rPr lang="en-CA" sz="1200" dirty="0"/>
              <a:t>Functional authority for the Department’s materiel assurance program that ensures materiel and services delivered are safe, available, fit for service and compliant.</a:t>
            </a:r>
          </a:p>
        </p:txBody>
      </p:sp>
      <p:sp>
        <p:nvSpPr>
          <p:cNvPr id="28" name="Rounded Rectangle 27"/>
          <p:cNvSpPr/>
          <p:nvPr/>
        </p:nvSpPr>
        <p:spPr>
          <a:xfrm>
            <a:off x="8588054" y="1326875"/>
            <a:ext cx="3419647"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en-CA" b="1" cap="all" dirty="0"/>
              <a:t>Key facts</a:t>
            </a:r>
          </a:p>
          <a:p>
            <a:pPr eaLnBrk="1" hangingPunct="1">
              <a:spcBef>
                <a:spcPts val="600"/>
              </a:spcBef>
              <a:defRPr/>
            </a:pPr>
            <a:r>
              <a:rPr lang="en-CA" sz="1200" b="1" dirty="0" smtClean="0"/>
              <a:t>Total </a:t>
            </a:r>
            <a:r>
              <a:rPr lang="en-CA" sz="1200" b="1" dirty="0"/>
              <a:t>Employees</a:t>
            </a:r>
            <a:r>
              <a:rPr lang="en-CA" sz="1200" dirty="0"/>
              <a:t>: </a:t>
            </a:r>
            <a:endParaRPr lang="en-CA" sz="1200" dirty="0" smtClean="0"/>
          </a:p>
          <a:p>
            <a:pPr marL="171450" indent="-171450" eaLnBrk="1" hangingPunct="1">
              <a:buFont typeface="Arial" panose="020B0604020202020204" pitchFamily="34" charset="0"/>
              <a:buChar char="•"/>
              <a:defRPr/>
            </a:pPr>
            <a:r>
              <a:rPr lang="en-CA" sz="1200" dirty="0" smtClean="0"/>
              <a:t>4,600 (~3220 civilians, ~1380 </a:t>
            </a:r>
            <a:r>
              <a:rPr lang="en-CA" sz="1200" dirty="0"/>
              <a:t>military)</a:t>
            </a:r>
          </a:p>
          <a:p>
            <a:pPr eaLnBrk="1" hangingPunct="1">
              <a:defRPr/>
            </a:pPr>
            <a:endParaRPr lang="en-CA" sz="1200" dirty="0"/>
          </a:p>
          <a:p>
            <a:pPr eaLnBrk="1" hangingPunct="1">
              <a:defRPr/>
            </a:pPr>
            <a:r>
              <a:rPr lang="en-CA" sz="1200" b="1" dirty="0"/>
              <a:t>Budget</a:t>
            </a:r>
            <a:r>
              <a:rPr lang="en-CA" sz="1200" dirty="0"/>
              <a:t>: </a:t>
            </a:r>
          </a:p>
          <a:p>
            <a:pPr marL="171450" indent="-171450" eaLnBrk="1" hangingPunct="1">
              <a:buFont typeface="Arial" panose="020B0604020202020204" pitchFamily="34" charset="0"/>
              <a:buChar char="•"/>
              <a:defRPr/>
            </a:pPr>
            <a:r>
              <a:rPr lang="en-CA" sz="1200" dirty="0"/>
              <a:t>$6.1B ($2.9B capital, $3.2B national procurement &amp; operating)</a:t>
            </a:r>
          </a:p>
          <a:p>
            <a:pPr marL="171450" indent="-171450" eaLnBrk="1" hangingPunct="1">
              <a:buFont typeface="Arial" panose="020B0604020202020204" pitchFamily="34" charset="0"/>
              <a:buChar char="•"/>
              <a:defRPr/>
            </a:pPr>
            <a:r>
              <a:rPr lang="en-CA" sz="1200" dirty="0"/>
              <a:t>Manages $25.26B in capital asset equipment and $5.6B in inventory</a:t>
            </a:r>
          </a:p>
          <a:p>
            <a:pPr eaLnBrk="1" hangingPunct="1">
              <a:defRPr/>
            </a:pPr>
            <a:endParaRPr lang="en-CA" sz="1200" dirty="0"/>
          </a:p>
          <a:p>
            <a:pPr eaLnBrk="1" hangingPunct="1">
              <a:defRPr/>
            </a:pPr>
            <a:r>
              <a:rPr lang="en-CA" sz="1200" b="1" dirty="0"/>
              <a:t>Primary location(s)</a:t>
            </a:r>
            <a:r>
              <a:rPr lang="en-CA" sz="1200" dirty="0"/>
              <a:t>: </a:t>
            </a:r>
            <a:endParaRPr lang="en-CA" sz="1200" dirty="0" smtClean="0"/>
          </a:p>
          <a:p>
            <a:pPr marL="171450" indent="-171450" eaLnBrk="1" hangingPunct="1">
              <a:buFont typeface="Arial" panose="020B0604020202020204" pitchFamily="34" charset="0"/>
              <a:buChar char="•"/>
              <a:defRPr/>
            </a:pPr>
            <a:r>
              <a:rPr lang="en-CA" sz="1200" dirty="0" smtClean="0"/>
              <a:t>National </a:t>
            </a:r>
            <a:r>
              <a:rPr lang="en-CA" sz="1200" dirty="0"/>
              <a:t>Capital </a:t>
            </a:r>
            <a:r>
              <a:rPr lang="en-CA" sz="1200" dirty="0" smtClean="0"/>
              <a:t>Region</a:t>
            </a:r>
          </a:p>
          <a:p>
            <a:pPr marL="171450" indent="-171450" eaLnBrk="1" hangingPunct="1">
              <a:buFont typeface="Arial" panose="020B0604020202020204" pitchFamily="34" charset="0"/>
              <a:buChar char="•"/>
              <a:defRPr/>
            </a:pPr>
            <a:r>
              <a:rPr lang="en-CA" sz="1200" dirty="0" smtClean="0"/>
              <a:t>Montreal </a:t>
            </a:r>
            <a:endParaRPr lang="en-CA" sz="1200" dirty="0"/>
          </a:p>
          <a:p>
            <a:pPr marL="171450" indent="-171450" eaLnBrk="1" hangingPunct="1">
              <a:buFont typeface="Arial" panose="020B0604020202020204" pitchFamily="34" charset="0"/>
              <a:buChar char="•"/>
              <a:defRPr/>
            </a:pPr>
            <a:r>
              <a:rPr lang="en-CA" sz="1200" dirty="0" err="1" smtClean="0"/>
              <a:t>Valcartier</a:t>
            </a:r>
            <a:endParaRPr lang="en-CA" sz="1200" dirty="0" smtClean="0"/>
          </a:p>
          <a:p>
            <a:pPr marL="171450" indent="-171450" eaLnBrk="1" hangingPunct="1">
              <a:buFont typeface="Arial" panose="020B0604020202020204" pitchFamily="34" charset="0"/>
              <a:buChar char="•"/>
              <a:defRPr/>
            </a:pPr>
            <a:r>
              <a:rPr lang="en-CA" sz="1200" dirty="0" smtClean="0"/>
              <a:t>Cold Lake </a:t>
            </a:r>
          </a:p>
          <a:p>
            <a:pPr marL="171450" indent="-171450" eaLnBrk="1" hangingPunct="1">
              <a:buFont typeface="Arial" panose="020B0604020202020204" pitchFamily="34" charset="0"/>
              <a:buChar char="•"/>
              <a:defRPr/>
            </a:pPr>
            <a:r>
              <a:rPr lang="en-CA" sz="1200" dirty="0" smtClean="0"/>
              <a:t>Esquimalt </a:t>
            </a:r>
          </a:p>
          <a:p>
            <a:pPr marL="171450" indent="-171450" eaLnBrk="1" hangingPunct="1">
              <a:buFont typeface="Arial" panose="020B0604020202020204" pitchFamily="34" charset="0"/>
              <a:buChar char="•"/>
              <a:defRPr/>
            </a:pPr>
            <a:r>
              <a:rPr lang="en-CA" sz="1200" dirty="0" err="1" smtClean="0"/>
              <a:t>Nanoose</a:t>
            </a:r>
            <a:r>
              <a:rPr lang="en-CA" sz="1200" dirty="0" smtClean="0"/>
              <a:t/>
            </a:r>
            <a:br>
              <a:rPr lang="en-CA" sz="1200" dirty="0" smtClean="0"/>
            </a:br>
            <a:endParaRPr lang="en-CA" sz="1200" dirty="0"/>
          </a:p>
          <a:p>
            <a:pPr eaLnBrk="1" hangingPunct="1">
              <a:defRPr/>
            </a:pPr>
            <a:endParaRPr lang="en-CA" sz="1600" dirty="0"/>
          </a:p>
          <a:p>
            <a:pPr marL="228589" indent="-228589" eaLnBrk="1" hangingPunct="1">
              <a:buFont typeface="Arial" panose="020B0604020202020204" pitchFamily="34" charset="0"/>
              <a:buChar char="•"/>
              <a:defRPr/>
            </a:pPr>
            <a:endParaRPr lang="en-CA" sz="1600" dirty="0"/>
          </a:p>
          <a:p>
            <a:pPr eaLnBrk="1" hangingPunct="1">
              <a:defRPr/>
            </a:pPr>
            <a:endParaRPr lang="en-CA" sz="1600" dirty="0"/>
          </a:p>
        </p:txBody>
      </p:sp>
      <p:sp>
        <p:nvSpPr>
          <p:cNvPr id="29" name="Rounded Rectangle 28"/>
          <p:cNvSpPr/>
          <p:nvPr/>
        </p:nvSpPr>
        <p:spPr>
          <a:xfrm>
            <a:off x="12215672" y="1326876"/>
            <a:ext cx="3680461"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en-CA" b="1" dirty="0"/>
              <a:t>KEY PARTNERS</a:t>
            </a:r>
          </a:p>
          <a:p>
            <a:pPr algn="ctr" eaLnBrk="1" hangingPunct="1">
              <a:defRPr/>
            </a:pPr>
            <a:endParaRPr lang="en-CA" b="1" dirty="0"/>
          </a:p>
          <a:p>
            <a:pPr eaLnBrk="1" hangingPunct="1">
              <a:defRPr/>
            </a:pPr>
            <a:r>
              <a:rPr lang="en-CA" sz="1200" b="1" dirty="0"/>
              <a:t>Internal</a:t>
            </a:r>
            <a:r>
              <a:rPr lang="en-CA" sz="1200" dirty="0"/>
              <a:t>: </a:t>
            </a:r>
          </a:p>
          <a:p>
            <a:pPr marL="171450" indent="-171450" eaLnBrk="1" hangingPunct="1">
              <a:buFont typeface="Arial" panose="020B0604020202020204" pitchFamily="34" charset="0"/>
              <a:buChar char="•"/>
              <a:defRPr/>
            </a:pPr>
            <a:r>
              <a:rPr lang="en-CA" sz="1200" dirty="0"/>
              <a:t>Vice Chief of Defence Staff</a:t>
            </a:r>
          </a:p>
          <a:p>
            <a:pPr marL="171450" indent="-171450" eaLnBrk="1" hangingPunct="1">
              <a:buFont typeface="Arial" panose="020B0604020202020204" pitchFamily="34" charset="0"/>
              <a:buChar char="•"/>
              <a:defRPr/>
            </a:pPr>
            <a:r>
              <a:rPr lang="en-CA" sz="1200" dirty="0"/>
              <a:t> Army, Navy, Air Force</a:t>
            </a:r>
          </a:p>
          <a:p>
            <a:pPr marL="171450" indent="-171450" eaLnBrk="1" hangingPunct="1">
              <a:buFont typeface="Arial" panose="020B0604020202020204" pitchFamily="34" charset="0"/>
              <a:buChar char="•"/>
              <a:defRPr/>
            </a:pPr>
            <a:r>
              <a:rPr lang="en-CA" sz="1200" dirty="0"/>
              <a:t>Special Operations Command</a:t>
            </a:r>
          </a:p>
          <a:p>
            <a:pPr marL="171450" indent="-171450" eaLnBrk="1" hangingPunct="1">
              <a:buFont typeface="Arial" panose="020B0604020202020204" pitchFamily="34" charset="0"/>
              <a:buChar char="•"/>
              <a:defRPr/>
            </a:pPr>
            <a:r>
              <a:rPr lang="en-CA" sz="1200" dirty="0"/>
              <a:t>Chief of Military Personnel</a:t>
            </a:r>
          </a:p>
          <a:p>
            <a:pPr marL="171450" indent="-171450" eaLnBrk="1" hangingPunct="1">
              <a:buFont typeface="Arial" panose="020B0604020202020204" pitchFamily="34" charset="0"/>
              <a:buChar char="•"/>
              <a:defRPr/>
            </a:pPr>
            <a:r>
              <a:rPr lang="en-CA" sz="1200" dirty="0"/>
              <a:t>ADM(Information Management)</a:t>
            </a:r>
          </a:p>
          <a:p>
            <a:pPr marL="171450" indent="-171450" eaLnBrk="1" hangingPunct="1">
              <a:buFont typeface="Arial" panose="020B0604020202020204" pitchFamily="34" charset="0"/>
              <a:buChar char="•"/>
              <a:defRPr/>
            </a:pPr>
            <a:r>
              <a:rPr lang="en-CA" sz="1200" dirty="0"/>
              <a:t>ADM(Finance)</a:t>
            </a:r>
          </a:p>
          <a:p>
            <a:pPr eaLnBrk="1" hangingPunct="1">
              <a:defRPr/>
            </a:pPr>
            <a:endParaRPr lang="en-CA" sz="1200" dirty="0"/>
          </a:p>
          <a:p>
            <a:pPr eaLnBrk="1" hangingPunct="1">
              <a:defRPr/>
            </a:pPr>
            <a:r>
              <a:rPr lang="en-CA" sz="1200" b="1" dirty="0"/>
              <a:t>External</a:t>
            </a:r>
            <a:r>
              <a:rPr lang="en-CA" sz="1200" dirty="0"/>
              <a:t>: </a:t>
            </a:r>
            <a:r>
              <a:rPr lang="en-CA" sz="900" b="1" dirty="0"/>
              <a:t>(including other government departments)</a:t>
            </a:r>
            <a:endParaRPr lang="en-CA" sz="1200" dirty="0"/>
          </a:p>
          <a:p>
            <a:pPr marL="171450" indent="-171450" eaLnBrk="1" hangingPunct="1">
              <a:buFont typeface="Arial" panose="020B0604020202020204" pitchFamily="34" charset="0"/>
              <a:buChar char="•"/>
              <a:defRPr/>
            </a:pPr>
            <a:r>
              <a:rPr lang="en-CA" sz="1200" dirty="0"/>
              <a:t>Public Services and Procurement Canada</a:t>
            </a:r>
          </a:p>
          <a:p>
            <a:pPr marL="171450" indent="-171450" eaLnBrk="1" hangingPunct="1">
              <a:buFont typeface="Arial" panose="020B0604020202020204" pitchFamily="34" charset="0"/>
              <a:buChar char="•"/>
              <a:defRPr/>
            </a:pPr>
            <a:r>
              <a:rPr lang="en-CA" sz="1200" dirty="0"/>
              <a:t>Innovation, Science and Economic Development Canada</a:t>
            </a:r>
          </a:p>
          <a:p>
            <a:pPr marL="171450" indent="-171450" eaLnBrk="1" hangingPunct="1">
              <a:buFont typeface="Arial" panose="020B0604020202020204" pitchFamily="34" charset="0"/>
              <a:buChar char="•"/>
              <a:defRPr/>
            </a:pPr>
            <a:r>
              <a:rPr lang="en-CA" sz="1200" dirty="0"/>
              <a:t>Treasury Board Secretariat</a:t>
            </a:r>
          </a:p>
          <a:p>
            <a:pPr marL="171450" indent="-171450" eaLnBrk="1" hangingPunct="1">
              <a:buFont typeface="Arial" panose="020B0604020202020204" pitchFamily="34" charset="0"/>
              <a:buChar char="•"/>
              <a:defRPr/>
            </a:pPr>
            <a:r>
              <a:rPr lang="en-CA" sz="1200"/>
              <a:t>Canadian </a:t>
            </a:r>
            <a:r>
              <a:rPr lang="en-CA" sz="1200" dirty="0"/>
              <a:t>and international </a:t>
            </a:r>
            <a:r>
              <a:rPr lang="en-CA" sz="1200"/>
              <a:t>defence industry</a:t>
            </a:r>
            <a:endParaRPr lang="en-CA" sz="1200" dirty="0"/>
          </a:p>
        </p:txBody>
      </p:sp>
      <p:sp>
        <p:nvSpPr>
          <p:cNvPr id="33" name="Rectangle 32"/>
          <p:cNvSpPr/>
          <p:nvPr/>
        </p:nvSpPr>
        <p:spPr>
          <a:xfrm>
            <a:off x="325438" y="5045075"/>
            <a:ext cx="15570695" cy="3943350"/>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CA" sz="1867" dirty="0"/>
          </a:p>
        </p:txBody>
      </p:sp>
      <p:sp>
        <p:nvSpPr>
          <p:cNvPr id="19" name="TextBox 18"/>
          <p:cNvSpPr txBox="1"/>
          <p:nvPr/>
        </p:nvSpPr>
        <p:spPr>
          <a:xfrm>
            <a:off x="206375" y="5045075"/>
            <a:ext cx="15735300" cy="338138"/>
          </a:xfrm>
          <a:prstGeom prst="rect">
            <a:avLst/>
          </a:prstGeom>
          <a:noFill/>
        </p:spPr>
        <p:txBody>
          <a:bodyPr>
            <a:spAutoFit/>
          </a:bodyPr>
          <a:lstStyle/>
          <a:p>
            <a:pPr algn="ctr" eaLnBrk="1" hangingPunct="1">
              <a:defRPr/>
            </a:pPr>
            <a:r>
              <a:rPr lang="en-CA" sz="1600" cap="all" dirty="0">
                <a:solidFill>
                  <a:schemeClr val="bg1"/>
                </a:solidFill>
              </a:rPr>
              <a:t>TOP issues </a:t>
            </a:r>
            <a:r>
              <a:rPr lang="en-CA" sz="1600" cap="all">
                <a:solidFill>
                  <a:schemeClr val="bg1"/>
                </a:solidFill>
              </a:rPr>
              <a:t>for Assistant deputy </a:t>
            </a:r>
            <a:r>
              <a:rPr lang="en-CA" sz="1600" cap="all" dirty="0">
                <a:solidFill>
                  <a:schemeClr val="bg1"/>
                </a:solidFill>
              </a:rPr>
              <a:t>minister (materiel)</a:t>
            </a:r>
          </a:p>
        </p:txBody>
      </p:sp>
      <p:sp>
        <p:nvSpPr>
          <p:cNvPr id="5134" name="TextBox 4"/>
          <p:cNvSpPr txBox="1">
            <a:spLocks noChangeArrowheads="1"/>
          </p:cNvSpPr>
          <p:nvPr/>
        </p:nvSpPr>
        <p:spPr bwMode="auto">
          <a:xfrm>
            <a:off x="246063" y="39688"/>
            <a:ext cx="72009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7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31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600">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 typeface="Arial" panose="020B0604020202020204" pitchFamily="34" charset="0"/>
              <a:buNone/>
            </a:pPr>
            <a:r>
              <a:rPr lang="en-CA" altLang="en-US" sz="1900" b="1" smtClean="0">
                <a:solidFill>
                  <a:schemeClr val="bg1"/>
                </a:solidFill>
              </a:rPr>
              <a:t>Assistant </a:t>
            </a:r>
            <a:r>
              <a:rPr lang="en-CA" altLang="en-US" sz="1900" b="1" dirty="0">
                <a:solidFill>
                  <a:schemeClr val="bg1"/>
                </a:solidFill>
              </a:rPr>
              <a:t>Deputy Minister (Materiel) – </a:t>
            </a:r>
            <a:r>
              <a:rPr lang="en-CA" altLang="en-US" sz="1900" b="1" dirty="0" smtClean="0">
                <a:solidFill>
                  <a:schemeClr val="bg1"/>
                </a:solidFill>
              </a:rPr>
              <a:t>Troy Crosby</a:t>
            </a:r>
            <a:endParaRPr lang="en-CA" altLang="en-US" sz="1900" b="1" dirty="0">
              <a:solidFill>
                <a:srgbClr val="FFFFFF"/>
              </a:solidFill>
            </a:endParaRPr>
          </a:p>
          <a:p>
            <a:pPr eaLnBrk="1" hangingPunct="1">
              <a:spcBef>
                <a:spcPct val="0"/>
              </a:spcBef>
              <a:buFont typeface="Arial" panose="020B0604020202020204" pitchFamily="34" charset="0"/>
              <a:buNone/>
            </a:pPr>
            <a:r>
              <a:rPr lang="en-CA" altLang="en-US" sz="2000" b="1" dirty="0">
                <a:solidFill>
                  <a:srgbClr val="FFFFFF"/>
                </a:solidFill>
              </a:rPr>
              <a:t> </a:t>
            </a:r>
          </a:p>
        </p:txBody>
      </p:sp>
      <p:sp>
        <p:nvSpPr>
          <p:cNvPr id="16" name="Rectangle 15"/>
          <p:cNvSpPr/>
          <p:nvPr/>
        </p:nvSpPr>
        <p:spPr>
          <a:xfrm>
            <a:off x="1554163" y="1416050"/>
            <a:ext cx="1827212" cy="23288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
        <p:nvSpPr>
          <p:cNvPr id="5136" name="TextBox 17"/>
          <p:cNvSpPr txBox="1">
            <a:spLocks noChangeArrowheads="1"/>
          </p:cNvSpPr>
          <p:nvPr/>
        </p:nvSpPr>
        <p:spPr bwMode="auto">
          <a:xfrm>
            <a:off x="1554163" y="2443163"/>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sz="1200" i="1"/>
              <a:t>L1 picture</a:t>
            </a:r>
          </a:p>
        </p:txBody>
      </p:sp>
      <p:sp>
        <p:nvSpPr>
          <p:cNvPr id="20" name="Text Box 2"/>
          <p:cNvSpPr txBox="1"/>
          <p:nvPr/>
        </p:nvSpPr>
        <p:spPr>
          <a:xfrm>
            <a:off x="6462713" y="0"/>
            <a:ext cx="9775825" cy="4937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eaLnBrk="1" hangingPunct="1">
              <a:spcAft>
                <a:spcPts val="0"/>
              </a:spcAft>
              <a:defRPr/>
            </a:pPr>
            <a:r>
              <a:rPr lang="en-CA" sz="1200" b="1" cap="all" dirty="0">
                <a:solidFill>
                  <a:srgbClr val="FFFFFF"/>
                </a:solidFill>
                <a:ea typeface="Calibri" panose="020F0502020204030204" pitchFamily="34" charset="0"/>
                <a:cs typeface="Times New Roman" panose="02020603050405020304" pitchFamily="18" charset="0"/>
              </a:rPr>
              <a:t>UNCLASSIFIED</a:t>
            </a:r>
            <a:endParaRPr lang="en-CA" sz="1200" dirty="0">
              <a:latin typeface="Times New Roman" panose="02020603050405020304" pitchFamily="18" charset="0"/>
              <a:ea typeface="Times New Roman" panose="02020603050405020304" pitchFamily="18" charset="0"/>
            </a:endParaRPr>
          </a:p>
        </p:txBody>
      </p:sp>
      <p:sp>
        <p:nvSpPr>
          <p:cNvPr id="22" name="Rounded Rectangle 21"/>
          <p:cNvSpPr/>
          <p:nvPr/>
        </p:nvSpPr>
        <p:spPr>
          <a:xfrm>
            <a:off x="8191277" y="5365750"/>
            <a:ext cx="3179763" cy="34702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CA" sz="1200" b="1" u="sng" dirty="0"/>
              <a:t>Workforce Capacity and Capability</a:t>
            </a:r>
          </a:p>
          <a:p>
            <a:pPr>
              <a:defRPr/>
            </a:pPr>
            <a:endParaRPr lang="en-CA" sz="1200" dirty="0"/>
          </a:p>
          <a:p>
            <a:pPr>
              <a:defRPr/>
            </a:pPr>
            <a:r>
              <a:rPr lang="en-CA" sz="1200" b="1" dirty="0"/>
              <a:t>Challenge</a:t>
            </a:r>
            <a:r>
              <a:rPr lang="en-CA" sz="1200" dirty="0"/>
              <a:t>: The Materiel Group is challenged to fully execute </a:t>
            </a:r>
            <a:r>
              <a:rPr lang="en-CA" sz="1200" i="1" dirty="0" smtClean="0"/>
              <a:t>Strong, Secure, Engaged </a:t>
            </a:r>
            <a:r>
              <a:rPr lang="en-CA" sz="1200" dirty="0" smtClean="0"/>
              <a:t>due </a:t>
            </a:r>
            <a:r>
              <a:rPr lang="en-CA" sz="1200" dirty="0"/>
              <a:t>to insufficient workforce capacity and capability. Our skilled workforce is aging, and we are facing strong competition from the private sector for the scarce specialty engineering and defence procurement talent. </a:t>
            </a:r>
          </a:p>
          <a:p>
            <a:pPr>
              <a:defRPr/>
            </a:pPr>
            <a:endParaRPr lang="en-CA" sz="1200" b="1" dirty="0"/>
          </a:p>
          <a:p>
            <a:pPr>
              <a:defRPr/>
            </a:pPr>
            <a:r>
              <a:rPr lang="en-CA" sz="1200" b="1" dirty="0"/>
              <a:t>Mitigation</a:t>
            </a:r>
            <a:r>
              <a:rPr lang="en-CA" sz="1200" dirty="0"/>
              <a:t>: To assist in overcoming this challenge, two strategic initiatives are being executed by the Materiel Group: Grow and Professionalize the Defence Procurement Workforce and Cultivate Knowledge Sharing and Management.</a:t>
            </a:r>
            <a:endParaRPr lang="en-CA" sz="1200" b="1" u="sng" dirty="0"/>
          </a:p>
        </p:txBody>
      </p:sp>
      <p:sp>
        <p:nvSpPr>
          <p:cNvPr id="23" name="Rounded Rectangle 22"/>
          <p:cNvSpPr/>
          <p:nvPr/>
        </p:nvSpPr>
        <p:spPr>
          <a:xfrm>
            <a:off x="11791677" y="5370513"/>
            <a:ext cx="3601716" cy="34686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CA" sz="1200" b="1" u="sng" dirty="0" smtClean="0"/>
          </a:p>
          <a:p>
            <a:pPr algn="ctr">
              <a:defRPr/>
            </a:pPr>
            <a:endParaRPr lang="en-CA" sz="1200" b="1" u="sng" dirty="0" smtClean="0"/>
          </a:p>
          <a:p>
            <a:pPr algn="ctr">
              <a:defRPr/>
            </a:pPr>
            <a:r>
              <a:rPr lang="en-CA" sz="1200" b="1" u="sng" dirty="0" smtClean="0"/>
              <a:t>Inventory </a:t>
            </a:r>
            <a:r>
              <a:rPr lang="en-CA" sz="1200" b="1" u="sng" dirty="0"/>
              <a:t>Valuation</a:t>
            </a:r>
          </a:p>
          <a:p>
            <a:pPr algn="ctr">
              <a:defRPr/>
            </a:pPr>
            <a:endParaRPr lang="en-CA" sz="1200" dirty="0"/>
          </a:p>
          <a:p>
            <a:pPr>
              <a:defRPr/>
            </a:pPr>
            <a:r>
              <a:rPr lang="en-CA" sz="1200" b="1" dirty="0"/>
              <a:t>Challenge</a:t>
            </a:r>
            <a:r>
              <a:rPr lang="en-CA" sz="1200" dirty="0"/>
              <a:t>: De</a:t>
            </a:r>
            <a:r>
              <a:rPr lang="en-US" sz="1200" dirty="0"/>
              <a:t>monstrating appropriate compliance with Government Public Account management policies, including inventory management, is challenging due to the magnitude of the Department’s holdings.  </a:t>
            </a:r>
          </a:p>
          <a:p>
            <a:pPr>
              <a:defRPr/>
            </a:pPr>
            <a:endParaRPr lang="en-US" sz="1200" b="1" dirty="0"/>
          </a:p>
          <a:p>
            <a:pPr>
              <a:defRPr/>
            </a:pPr>
            <a:r>
              <a:rPr lang="en-US" sz="1200" b="1" dirty="0"/>
              <a:t>Mitigation</a:t>
            </a:r>
            <a:r>
              <a:rPr lang="en-US" sz="1200" dirty="0"/>
              <a:t>: </a:t>
            </a:r>
            <a:r>
              <a:rPr lang="en-CA" sz="1200" dirty="0"/>
              <a:t>To assist in overcoming this challenge, three strategic initiatives are being executed by the Materiel Group: </a:t>
            </a:r>
            <a:r>
              <a:rPr lang="en-US" sz="1200" dirty="0"/>
              <a:t>Modernize Inventory Management, Implement and Maintain Internal Control over Financial Management, and Exploit </a:t>
            </a:r>
            <a:r>
              <a:rPr lang="en-US" sz="1200" dirty="0" smtClean="0"/>
              <a:t>the Defence </a:t>
            </a:r>
            <a:r>
              <a:rPr lang="en-US" sz="1200" dirty="0"/>
              <a:t>Resource Management Information </a:t>
            </a:r>
            <a:r>
              <a:rPr lang="en-US" sz="1200" dirty="0" smtClean="0"/>
              <a:t>System</a:t>
            </a:r>
            <a:r>
              <a:rPr lang="en-CA" sz="1200" dirty="0" smtClean="0"/>
              <a:t> - the integrated </a:t>
            </a:r>
            <a:r>
              <a:rPr lang="en-CA" sz="1200" dirty="0"/>
              <a:t>Enterprise Resource Planning </a:t>
            </a:r>
            <a:r>
              <a:rPr lang="en-CA" sz="1200" dirty="0" smtClean="0"/>
              <a:t>tool and system </a:t>
            </a:r>
            <a:r>
              <a:rPr lang="en-CA" sz="1200" dirty="0"/>
              <a:t>of record for finances and </a:t>
            </a:r>
            <a:r>
              <a:rPr lang="en-CA" sz="1200" dirty="0" smtClean="0"/>
              <a:t>materiel </a:t>
            </a:r>
            <a:r>
              <a:rPr lang="en-CA" sz="1200" dirty="0"/>
              <a:t>acquisition and </a:t>
            </a:r>
            <a:r>
              <a:rPr lang="en-CA" sz="1200" dirty="0" smtClean="0"/>
              <a:t>support</a:t>
            </a:r>
            <a:r>
              <a:rPr lang="en-US" sz="1200" dirty="0" smtClean="0"/>
              <a:t>. </a:t>
            </a:r>
            <a:endParaRPr lang="en-US" sz="1200" dirty="0"/>
          </a:p>
          <a:p>
            <a:pPr>
              <a:defRPr/>
            </a:pPr>
            <a:endParaRPr lang="en-US" sz="1200" dirty="0"/>
          </a:p>
          <a:p>
            <a:pPr>
              <a:defRPr/>
            </a:pPr>
            <a:endParaRPr lang="en-CA" sz="1200" dirty="0"/>
          </a:p>
        </p:txBody>
      </p:sp>
      <p:sp>
        <p:nvSpPr>
          <p:cNvPr id="24" name="Rounded Rectangle 23"/>
          <p:cNvSpPr/>
          <p:nvPr/>
        </p:nvSpPr>
        <p:spPr>
          <a:xfrm>
            <a:off x="4446861" y="5394325"/>
            <a:ext cx="3317875" cy="3444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CA" sz="1200" b="1" u="sng" dirty="0"/>
              <a:t>Complexity of Capability Delivery Process</a:t>
            </a:r>
          </a:p>
          <a:p>
            <a:pPr algn="ctr">
              <a:defRPr/>
            </a:pPr>
            <a:endParaRPr lang="en-CA" sz="1200" dirty="0"/>
          </a:p>
          <a:p>
            <a:pPr>
              <a:defRPr/>
            </a:pPr>
            <a:r>
              <a:rPr lang="en-US" sz="1200" b="1" dirty="0"/>
              <a:t>Challenge</a:t>
            </a:r>
            <a:r>
              <a:rPr lang="en-US" sz="1200" dirty="0"/>
              <a:t>: Capability delivery is complex due to the evolving nature of strategic environment and competing mandates across Government.</a:t>
            </a:r>
          </a:p>
          <a:p>
            <a:pPr>
              <a:defRPr/>
            </a:pPr>
            <a:endParaRPr lang="en-US" sz="1200" b="1" dirty="0"/>
          </a:p>
          <a:p>
            <a:pPr>
              <a:defRPr/>
            </a:pPr>
            <a:r>
              <a:rPr lang="en-US" sz="1200" b="1" dirty="0"/>
              <a:t>Mitigation</a:t>
            </a:r>
            <a:r>
              <a:rPr lang="en-US" sz="1200" dirty="0"/>
              <a:t>: The Materiel Group is</a:t>
            </a:r>
            <a:r>
              <a:rPr lang="en-CA" sz="1200" dirty="0"/>
              <a:t> implementing a number of initiatives contained within Canada’s defence policy to enhance Corporate Account Forecasting, to improve the Project Management Competency Development Framework, and to collaborate with Other Government Departments on effectively using the Defence Procurement Strategy Secretariat.</a:t>
            </a:r>
          </a:p>
        </p:txBody>
      </p:sp>
      <p:sp>
        <p:nvSpPr>
          <p:cNvPr id="26" name="Rounded Rectangle 25"/>
          <p:cNvSpPr/>
          <p:nvPr/>
        </p:nvSpPr>
        <p:spPr>
          <a:xfrm>
            <a:off x="885850" y="5383213"/>
            <a:ext cx="3128963" cy="34686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spcAft>
                <a:spcPts val="0"/>
              </a:spcAft>
              <a:defRPr/>
            </a:pPr>
            <a:r>
              <a:rPr lang="en-CA" sz="1200" b="1" u="sng" dirty="0"/>
              <a:t>Defence Procurement Complexity</a:t>
            </a:r>
          </a:p>
          <a:p>
            <a:pPr algn="ctr" eaLnBrk="1" hangingPunct="1">
              <a:spcAft>
                <a:spcPts val="0"/>
              </a:spcAft>
              <a:defRPr/>
            </a:pPr>
            <a:endParaRPr lang="en-CA" sz="1200" b="1" u="sng" dirty="0"/>
          </a:p>
          <a:p>
            <a:pPr eaLnBrk="1" hangingPunct="1">
              <a:spcAft>
                <a:spcPts val="0"/>
              </a:spcAft>
              <a:defRPr/>
            </a:pPr>
            <a:r>
              <a:rPr lang="en-CA" sz="1200" b="1" dirty="0"/>
              <a:t>Challenge:</a:t>
            </a:r>
            <a:r>
              <a:rPr lang="en-CA" sz="1200" dirty="0"/>
              <a:t> The complexity of defence procurement is such that the Department is challenged to get timely approval of projects and programs. </a:t>
            </a:r>
          </a:p>
          <a:p>
            <a:pPr eaLnBrk="1" hangingPunct="1">
              <a:spcAft>
                <a:spcPts val="0"/>
              </a:spcAft>
              <a:defRPr/>
            </a:pPr>
            <a:endParaRPr lang="en-CA" sz="1200" b="1" dirty="0"/>
          </a:p>
          <a:p>
            <a:pPr eaLnBrk="1" hangingPunct="1">
              <a:spcAft>
                <a:spcPts val="0"/>
              </a:spcAft>
              <a:defRPr/>
            </a:pPr>
            <a:r>
              <a:rPr lang="en-CA" sz="1200" b="1" dirty="0"/>
              <a:t>Mitigation:</a:t>
            </a:r>
            <a:r>
              <a:rPr lang="en-CA" sz="1200" dirty="0"/>
              <a:t> Risk-based approach to contract approvals pilot project with Public Services and Procurement Canada and Treasury Board Secretariat, project approval process renewal and implementing the recently received increased contracting authority to $5 million for the procurement of competitive goods and services will help streamline and optimize defence procurement.</a:t>
            </a:r>
          </a:p>
        </p:txBody>
      </p:sp>
      <p:sp>
        <p:nvSpPr>
          <p:cNvPr id="21" name="Rounded Rectangle 20"/>
          <p:cNvSpPr/>
          <p:nvPr/>
        </p:nvSpPr>
        <p:spPr>
          <a:xfrm>
            <a:off x="325857" y="1326875"/>
            <a:ext cx="4251260"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nchor="ctr"/>
          <a:lstStyle/>
          <a:p>
            <a:pPr marL="380981" indent="-380981" eaLnBrk="1" hangingPunct="1">
              <a:buFont typeface="Arial" panose="020B0604020202020204" pitchFamily="34" charset="0"/>
              <a:buChar char="•"/>
              <a:defRPr/>
            </a:pPr>
            <a:endParaRPr lang="en-CA" sz="1600" dirty="0"/>
          </a:p>
          <a:p>
            <a:pPr marL="380981" indent="-380981" eaLnBrk="1" hangingPunct="1">
              <a:buFont typeface="Arial" panose="020B0604020202020204" pitchFamily="34" charset="0"/>
              <a:buChar char="•"/>
              <a:defRPr/>
            </a:pPr>
            <a:endParaRPr lang="en-CA" sz="1600" dirty="0"/>
          </a:p>
          <a:p>
            <a:pPr marL="380981" indent="-380981" eaLnBrk="1" hangingPunct="1">
              <a:buFont typeface="Arial" panose="020B0604020202020204" pitchFamily="34" charset="0"/>
              <a:buChar char="•"/>
              <a:defRPr/>
            </a:pPr>
            <a:endParaRPr lang="en-CA" sz="1600" dirty="0"/>
          </a:p>
          <a:p>
            <a:pPr marL="380981" indent="-380981" eaLnBrk="1" hangingPunct="1">
              <a:buFont typeface="Arial" panose="020B0604020202020204" pitchFamily="34" charset="0"/>
              <a:buChar char="•"/>
              <a:defRPr/>
            </a:pPr>
            <a:endParaRPr lang="en-CA" sz="1600" dirty="0"/>
          </a:p>
          <a:p>
            <a:pPr marL="380981" indent="-380981" eaLnBrk="1" hangingPunct="1">
              <a:buFont typeface="Arial" panose="020B0604020202020204" pitchFamily="34" charset="0"/>
              <a:buChar char="•"/>
              <a:defRPr/>
            </a:pPr>
            <a:endParaRPr lang="en-CA" sz="1600" dirty="0"/>
          </a:p>
          <a:p>
            <a:pPr marL="380981" indent="-380981" eaLnBrk="1" hangingPunct="1">
              <a:buFont typeface="Arial" panose="020B0604020202020204" pitchFamily="34" charset="0"/>
              <a:buChar char="•"/>
              <a:defRPr/>
            </a:pPr>
            <a:endParaRPr lang="en-CA" sz="1200" dirty="0"/>
          </a:p>
          <a:p>
            <a:pPr marL="380981" indent="-380981" eaLnBrk="1" hangingPunct="1">
              <a:buFont typeface="Arial" panose="020B0604020202020204" pitchFamily="34" charset="0"/>
              <a:buChar char="•"/>
              <a:defRPr/>
            </a:pPr>
            <a:endParaRPr lang="en-CA" sz="1200" dirty="0"/>
          </a:p>
          <a:p>
            <a:pPr marL="380981" indent="-380981" eaLnBrk="1" hangingPunct="1">
              <a:buFont typeface="Arial" panose="020B0604020202020204" pitchFamily="34" charset="0"/>
              <a:buChar char="•"/>
              <a:defRPr/>
            </a:pPr>
            <a:endParaRPr lang="en-CA" sz="1200" dirty="0"/>
          </a:p>
          <a:p>
            <a:pPr marL="380981" indent="-380981" eaLnBrk="1" hangingPunct="1">
              <a:buFont typeface="Arial" panose="020B0604020202020204" pitchFamily="34" charset="0"/>
              <a:buChar char="•"/>
              <a:defRPr/>
            </a:pPr>
            <a:endParaRPr lang="en-CA" sz="1200" dirty="0"/>
          </a:p>
          <a:p>
            <a:pPr marL="171450" indent="-171450" eaLnBrk="1" hangingPunct="1">
              <a:buFont typeface="Arial" panose="020B0604020202020204" pitchFamily="34" charset="0"/>
              <a:buChar char="•"/>
              <a:defRPr/>
            </a:pPr>
            <a:r>
              <a:rPr lang="en-CA" sz="1200" dirty="0" smtClean="0"/>
              <a:t>Twenty-three </a:t>
            </a:r>
            <a:r>
              <a:rPr lang="en-CA" sz="1200" dirty="0"/>
              <a:t>year career in the Canadian Armed Forces </a:t>
            </a:r>
            <a:r>
              <a:rPr lang="en-CA" sz="1200" dirty="0" smtClean="0"/>
              <a:t>and ten years as a public servant with the Department of National Defence, Public Services and </a:t>
            </a:r>
            <a:r>
              <a:rPr lang="en-CA" sz="1200" dirty="0"/>
              <a:t>Procurement Canada </a:t>
            </a:r>
            <a:r>
              <a:rPr lang="en-CA" sz="1200" dirty="0" smtClean="0"/>
              <a:t>and the Transportation </a:t>
            </a:r>
            <a:r>
              <a:rPr lang="en-CA" sz="1200" dirty="0"/>
              <a:t>Safety Board of </a:t>
            </a:r>
            <a:r>
              <a:rPr lang="en-CA" sz="1200" dirty="0" smtClean="0"/>
              <a:t>Canada.</a:t>
            </a:r>
          </a:p>
          <a:p>
            <a:pPr marL="171450" indent="-171450" eaLnBrk="1" hangingPunct="1">
              <a:buFont typeface="Arial" panose="020B0604020202020204" pitchFamily="34" charset="0"/>
              <a:buChar char="•"/>
              <a:defRPr/>
            </a:pPr>
            <a:r>
              <a:rPr lang="en-CA" sz="1200" dirty="0"/>
              <a:t>Worked in various Defence acquisition and modernization projects and provided project oversight as a Director General and as the Chief of Staff for the Materiel Group.</a:t>
            </a:r>
          </a:p>
          <a:p>
            <a:pPr marL="285750" indent="-285750" eaLnBrk="1" hangingPunct="1">
              <a:buFont typeface="Arial" panose="020B0604020202020204" pitchFamily="34" charset="0"/>
              <a:buChar char="•"/>
              <a:defRPr/>
            </a:pPr>
            <a:endParaRPr lang="en-CA" sz="1200" i="1" dirty="0"/>
          </a:p>
        </p:txBody>
      </p:sp>
      <p:pic>
        <p:nvPicPr>
          <p:cNvPr id="2" name="Picture 1"/>
          <p:cNvPicPr>
            <a:picLocks noChangeAspect="1"/>
          </p:cNvPicPr>
          <p:nvPr/>
        </p:nvPicPr>
        <p:blipFill>
          <a:blip r:embed="rId3" cstate="print"/>
          <a:stretch>
            <a:fillRect/>
          </a:stretch>
        </p:blipFill>
        <p:spPr>
          <a:xfrm>
            <a:off x="1780699" y="1449706"/>
            <a:ext cx="1374140" cy="17176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Pol Coord brief to L1s - CoW 2017</Template>
  <TotalTime>21877</TotalTime>
  <Words>600</Words>
  <Application>Microsoft Office PowerPoint</Application>
  <PresentationFormat>Custom</PresentationFormat>
  <Paragraphs>77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C-22</dc:title>
  <dc:creator>MacDonald BW@ADM(Pol) D Parl A@Ottawa-Hull</dc:creator>
  <cp:lastModifiedBy>lepine.d</cp:lastModifiedBy>
  <cp:revision>728</cp:revision>
  <cp:lastPrinted>2019-09-13T14:59:31Z</cp:lastPrinted>
  <dcterms:created xsi:type="dcterms:W3CDTF">2017-05-18T23:50:12Z</dcterms:created>
  <dcterms:modified xsi:type="dcterms:W3CDTF">2020-02-14T13:48:10Z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ies>
</file>