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3" r:id="rId5"/>
  </p:sldIdLst>
  <p:sldSz cx="16238538" cy="9134475"/>
  <p:notesSz cx="147828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5238" autoAdjust="0"/>
  </p:normalViewPr>
  <p:slideViewPr>
    <p:cSldViewPr>
      <p:cViewPr varScale="1">
        <p:scale>
          <a:sx n="70" d="100"/>
          <a:sy n="70" d="100"/>
        </p:scale>
        <p:origin x="624" y="78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7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l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0888" y="0"/>
            <a:ext cx="6407150" cy="457200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6CC8E-C95A-4947-9D27-515C9D1FA140}" type="datetimeFigureOut">
              <a:rPr lang="en-CA"/>
              <a:pPr>
                <a:defRPr/>
              </a:pPr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6407150" cy="457200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l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0888" y="8686800"/>
            <a:ext cx="6407150" cy="457200"/>
          </a:xfrm>
          <a:prstGeom prst="rect">
            <a:avLst/>
          </a:prstGeom>
        </p:spPr>
        <p:txBody>
          <a:bodyPr vert="horz" wrap="square" lIns="115478" tIns="57738" rIns="115478" bIns="57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AA61D77B-D239-48AF-873D-761904B8B80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565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3975" cy="457200"/>
          </a:xfrm>
          <a:prstGeom prst="rect">
            <a:avLst/>
          </a:prstGeom>
        </p:spPr>
        <p:txBody>
          <a:bodyPr vert="horz" lIns="117675" tIns="58835" rIns="117675" bIns="588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3975" cy="4572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0AE532-251C-47AE-BE36-0F795511474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5" tIns="58835" rIns="117675" bIns="5883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6375" y="4343400"/>
            <a:ext cx="11830050" cy="41148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3975" cy="457200"/>
          </a:xfrm>
          <a:prstGeom prst="rect">
            <a:avLst/>
          </a:prstGeom>
        </p:spPr>
        <p:txBody>
          <a:bodyPr vert="horz" lIns="117675" tIns="58835" rIns="117675" bIns="588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685213"/>
            <a:ext cx="6403975" cy="457200"/>
          </a:xfrm>
          <a:prstGeom prst="rect">
            <a:avLst/>
          </a:prstGeom>
        </p:spPr>
        <p:txBody>
          <a:bodyPr vert="horz" wrap="square" lIns="117675" tIns="58835" rIns="117675" bIns="588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B597561E-DDAE-417C-BFEC-AB0D8BCDE5C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009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FE6F99-736A-4185-A631-AD501EB1C928}" type="slidenum">
              <a:rPr lang="en-CA" altLang="en-US">
                <a:solidFill>
                  <a:srgbClr val="000000"/>
                </a:solidFill>
              </a:rPr>
              <a:pPr/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8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534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28BD-9EB6-441A-9188-905B7DDCF142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78FA-B3B7-4EF4-9D31-257F79C0862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375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A2AE20-7C0E-4659-9B98-B9A1D9143785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BF8E090-5B80-431B-8CEC-D5672371F634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398647" y="1265134"/>
            <a:ext cx="3648614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MANDATE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Provide communications advice, guidance, services and products in support of the Government and its defence priorities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We focus on: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understanding the views of Canadians and defence stakeholders through public opinion research and consultations;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developing and implementing strategic communications plans and products;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leading defence internal and external communications channels;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monitoring and responding to the media;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implementing strategic marketing and advertising related to recruitment.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19120" y="1276865"/>
            <a:ext cx="3624693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cap="all" dirty="0"/>
              <a:t>Key facts</a:t>
            </a:r>
          </a:p>
          <a:p>
            <a:pPr algn="ctr" eaLnBrk="1" hangingPunct="1">
              <a:defRPr/>
            </a:pPr>
            <a:endParaRPr lang="en-CA" sz="800" b="1" dirty="0"/>
          </a:p>
          <a:p>
            <a:pPr eaLnBrk="1" hangingPunct="1">
              <a:defRPr/>
            </a:pPr>
            <a:r>
              <a:rPr lang="en-CA" sz="1200" b="1" dirty="0"/>
              <a:t>Total Employees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283 </a:t>
            </a:r>
            <a:r>
              <a:rPr lang="en-CA" sz="1200" dirty="0"/>
              <a:t>civilian and military</a:t>
            </a:r>
          </a:p>
          <a:p>
            <a:pPr eaLnBrk="1" hangingPunct="1">
              <a:defRPr/>
            </a:pPr>
            <a:endParaRPr lang="en-CA" sz="800" b="1" dirty="0"/>
          </a:p>
          <a:p>
            <a:pPr eaLnBrk="1" hangingPunct="1">
              <a:defRPr/>
            </a:pPr>
            <a:r>
              <a:rPr lang="en-CA" sz="1200" b="1" dirty="0"/>
              <a:t>Budget</a:t>
            </a:r>
            <a:r>
              <a:rPr lang="en-CA" sz="1200" dirty="0"/>
              <a:t>:</a:t>
            </a:r>
            <a:r>
              <a:rPr lang="en-CA" sz="1200" dirty="0">
                <a:solidFill>
                  <a:srgbClr val="FF0000"/>
                </a:solidFill>
              </a:rPr>
              <a:t>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$32.4M </a:t>
            </a:r>
            <a:r>
              <a:rPr lang="en-CA" sz="1200" dirty="0"/>
              <a:t>(2019-20)</a:t>
            </a:r>
          </a:p>
          <a:p>
            <a:pPr eaLnBrk="1" hangingPunct="1">
              <a:defRPr/>
            </a:pPr>
            <a:endParaRPr lang="en-CA" sz="700" b="1" dirty="0"/>
          </a:p>
          <a:p>
            <a:pPr eaLnBrk="1" hangingPunct="1">
              <a:defRPr/>
            </a:pPr>
            <a:r>
              <a:rPr lang="en-CA" sz="1200" b="1" dirty="0"/>
              <a:t>Primary location(s)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National Defence Headquarters </a:t>
            </a:r>
            <a:br>
              <a:rPr lang="en-CA" sz="1200" dirty="0"/>
            </a:br>
            <a:r>
              <a:rPr lang="en-CA" sz="1200" dirty="0"/>
              <a:t>(</a:t>
            </a:r>
            <a:r>
              <a:rPr lang="en-CA" sz="1200" dirty="0" err="1"/>
              <a:t>Pearkes</a:t>
            </a:r>
            <a:r>
              <a:rPr lang="en-CA" sz="1200" dirty="0"/>
              <a:t> Building)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National Defence Headquarters (Carling) by March 2020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700" b="1" dirty="0"/>
          </a:p>
          <a:p>
            <a:pPr eaLnBrk="1" hangingPunct="1">
              <a:defRPr/>
            </a:pPr>
            <a:r>
              <a:rPr lang="en-CA" sz="1200" dirty="0"/>
              <a:t>Has a decentralized model in DND and CAF, with slightly more than 55% of public affairs resources residing and reporting to other senior leaders.</a:t>
            </a:r>
          </a:p>
          <a:p>
            <a:pPr eaLnBrk="1" hangingPunct="1">
              <a:defRPr/>
            </a:pPr>
            <a:endParaRPr lang="en-CA" sz="7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KEY PARTNERS</a:t>
            </a:r>
          </a:p>
          <a:p>
            <a:pPr algn="ctr" eaLnBrk="1" hangingPunct="1">
              <a:defRPr/>
            </a:pPr>
            <a:endParaRPr lang="en-CA" sz="800" b="1" dirty="0"/>
          </a:p>
          <a:p>
            <a:pPr eaLnBrk="1" hangingPunct="1">
              <a:defRPr/>
            </a:pPr>
            <a:r>
              <a:rPr lang="en-CA" sz="1200" b="1" dirty="0"/>
              <a:t>Internal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All Defence Team</a:t>
            </a:r>
          </a:p>
          <a:p>
            <a:pPr eaLnBrk="1" hangingPunct="1">
              <a:defRPr/>
            </a:pPr>
            <a:endParaRPr lang="en-CA" sz="12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CA" sz="1200" b="1" dirty="0">
                <a:solidFill>
                  <a:schemeClr val="tx1"/>
                </a:solidFill>
              </a:rPr>
              <a:t>External: </a:t>
            </a:r>
            <a:r>
              <a:rPr lang="en-CA" sz="900" b="1" dirty="0">
                <a:solidFill>
                  <a:schemeClr val="tx1"/>
                </a:solidFill>
              </a:rPr>
              <a:t>(including other government departments)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Central agencies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Various Other Government Departments (including, Global Affairs Canada, Public Services and Procurement Canada, etc.)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North American Aerospace Defence Command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Defence and security experts community, incl. academia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Defence industry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NATO, Five-Eyes Partners, United Nations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Diversity partners and stakeholders</a:t>
            </a:r>
          </a:p>
          <a:p>
            <a:pPr eaLnBrk="1" hangingPunct="1">
              <a:defRPr/>
            </a:pP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14325" y="5013325"/>
            <a:ext cx="15552738" cy="3941763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-377825" y="5033963"/>
            <a:ext cx="15735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600" cap="all" dirty="0">
                <a:solidFill>
                  <a:schemeClr val="bg1"/>
                </a:solidFill>
              </a:rPr>
              <a:t>TOP ISSUES FOR ASSISTANT DEPUTY MINISTER (PUBLIC AFFAIRS)</a:t>
            </a: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527050" y="233363"/>
            <a:ext cx="7200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1900" b="1">
                <a:solidFill>
                  <a:schemeClr val="bg1"/>
                </a:solidFill>
                <a:cs typeface="Arial" panose="020B0604020202020204" pitchFamily="34" charset="0"/>
              </a:rPr>
              <a:t>Assistant Deputy Minister (Public Affairs) – Chris Henderson </a:t>
            </a:r>
            <a:endParaRPr lang="en-CA" altLang="en-US" sz="20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2"/>
          <p:cNvSpPr txBox="1"/>
          <p:nvPr/>
        </p:nvSpPr>
        <p:spPr>
          <a:xfrm>
            <a:off x="6462713" y="0"/>
            <a:ext cx="9775825" cy="493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en-CA" sz="1200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15475" y="5308600"/>
            <a:ext cx="3211513" cy="352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schemeClr val="tx1"/>
                </a:solidFill>
              </a:rPr>
              <a:t>Perception of Procurement 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err="1">
                <a:solidFill>
                  <a:schemeClr val="tx1"/>
                </a:solidFill>
              </a:rPr>
              <a:t>Defence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procurement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is</a:t>
            </a:r>
            <a:r>
              <a:rPr lang="fr-CA" sz="1200" dirty="0">
                <a:solidFill>
                  <a:schemeClr val="tx1"/>
                </a:solidFill>
              </a:rPr>
              <a:t> a </a:t>
            </a:r>
            <a:r>
              <a:rPr lang="fr-CA" sz="1200" dirty="0" err="1">
                <a:solidFill>
                  <a:schemeClr val="tx1"/>
                </a:solidFill>
              </a:rPr>
              <a:t>highly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complex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process</a:t>
            </a:r>
            <a:r>
              <a:rPr lang="fr-CA" sz="1200" dirty="0">
                <a:solidFill>
                  <a:schemeClr val="tx1"/>
                </a:solidFill>
              </a:rPr>
              <a:t>, </a:t>
            </a:r>
            <a:r>
              <a:rPr lang="fr-CA" sz="1200" dirty="0" err="1">
                <a:solidFill>
                  <a:schemeClr val="tx1"/>
                </a:solidFill>
              </a:rPr>
              <a:t>involving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many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internal</a:t>
            </a:r>
            <a:r>
              <a:rPr lang="fr-CA" sz="1200" dirty="0">
                <a:solidFill>
                  <a:schemeClr val="tx1"/>
                </a:solidFill>
              </a:rPr>
              <a:t> and </a:t>
            </a:r>
            <a:r>
              <a:rPr lang="fr-CA" sz="1200" dirty="0" err="1">
                <a:solidFill>
                  <a:schemeClr val="tx1"/>
                </a:solidFill>
              </a:rPr>
              <a:t>external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stakeholders</a:t>
            </a:r>
            <a:r>
              <a:rPr lang="fr-CA" sz="1200" dirty="0">
                <a:solidFill>
                  <a:schemeClr val="tx1"/>
                </a:solidFill>
              </a:rPr>
              <a:t>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err="1">
                <a:solidFill>
                  <a:schemeClr val="tx1"/>
                </a:solidFill>
              </a:rPr>
              <a:t>Ongoing</a:t>
            </a:r>
            <a:r>
              <a:rPr lang="fr-CA" sz="1200" dirty="0">
                <a:solidFill>
                  <a:schemeClr val="tx1"/>
                </a:solidFill>
              </a:rPr>
              <a:t> public </a:t>
            </a:r>
            <a:r>
              <a:rPr lang="fr-CA" sz="1200" dirty="0" err="1">
                <a:solidFill>
                  <a:schemeClr val="tx1"/>
                </a:solidFill>
              </a:rPr>
              <a:t>affairs</a:t>
            </a:r>
            <a:r>
              <a:rPr lang="fr-CA" sz="1200" dirty="0">
                <a:solidFill>
                  <a:schemeClr val="tx1"/>
                </a:solidFill>
              </a:rPr>
              <a:t> issues: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</a:rPr>
              <a:t>Major </a:t>
            </a:r>
            <a:r>
              <a:rPr lang="fr-CA" sz="1200" dirty="0" err="1">
                <a:solidFill>
                  <a:schemeClr val="tx1"/>
                </a:solidFill>
              </a:rPr>
              <a:t>procurement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projects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with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complex</a:t>
            </a:r>
            <a:r>
              <a:rPr lang="fr-CA" sz="1200" dirty="0">
                <a:solidFill>
                  <a:schemeClr val="tx1"/>
                </a:solidFill>
              </a:rPr>
              <a:t> histories, </a:t>
            </a:r>
            <a:r>
              <a:rPr lang="fr-CA" sz="1200" dirty="0" err="1">
                <a:solidFill>
                  <a:schemeClr val="tx1"/>
                </a:solidFill>
              </a:rPr>
              <a:t>such</a:t>
            </a:r>
            <a:r>
              <a:rPr lang="fr-CA" sz="1200" dirty="0">
                <a:solidFill>
                  <a:schemeClr val="tx1"/>
                </a:solidFill>
              </a:rPr>
              <a:t> as the </a:t>
            </a:r>
            <a:r>
              <a:rPr lang="fr-CA" sz="1200" dirty="0" err="1">
                <a:solidFill>
                  <a:schemeClr val="tx1"/>
                </a:solidFill>
              </a:rPr>
              <a:t>Interim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Fighter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Capability</a:t>
            </a:r>
            <a:r>
              <a:rPr lang="fr-CA" sz="1200" dirty="0">
                <a:solidFill>
                  <a:schemeClr val="tx1"/>
                </a:solidFill>
              </a:rPr>
              <a:t>, the Future </a:t>
            </a:r>
            <a:r>
              <a:rPr lang="fr-CA" sz="1200" dirty="0" err="1">
                <a:solidFill>
                  <a:schemeClr val="tx1"/>
                </a:solidFill>
              </a:rPr>
              <a:t>Fighter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Capability</a:t>
            </a:r>
            <a:r>
              <a:rPr lang="fr-CA" sz="1200" dirty="0">
                <a:solidFill>
                  <a:schemeClr val="tx1"/>
                </a:solidFill>
              </a:rPr>
              <a:t>, and the Canadian Surface </a:t>
            </a:r>
            <a:r>
              <a:rPr lang="fr-CA" sz="1200" dirty="0" err="1">
                <a:solidFill>
                  <a:schemeClr val="tx1"/>
                </a:solidFill>
              </a:rPr>
              <a:t>Combatant</a:t>
            </a:r>
            <a:r>
              <a:rPr lang="fr-CA" sz="1200" dirty="0">
                <a:solidFill>
                  <a:schemeClr val="tx1"/>
                </a:solidFill>
              </a:rPr>
              <a:t>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 err="1">
                <a:solidFill>
                  <a:schemeClr val="tx1"/>
                </a:solidFill>
              </a:rPr>
              <a:t>Some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negative</a:t>
            </a:r>
            <a:r>
              <a:rPr lang="fr-CA" sz="1200" dirty="0">
                <a:solidFill>
                  <a:schemeClr val="tx1"/>
                </a:solidFill>
              </a:rPr>
              <a:t> perceptions of the </a:t>
            </a:r>
            <a:r>
              <a:rPr lang="fr-CA" sz="1200" dirty="0" err="1">
                <a:solidFill>
                  <a:schemeClr val="tx1"/>
                </a:solidFill>
              </a:rPr>
              <a:t>procurement</a:t>
            </a:r>
            <a:r>
              <a:rPr lang="fr-CA" sz="1200" dirty="0">
                <a:solidFill>
                  <a:schemeClr val="tx1"/>
                </a:solidFill>
              </a:rPr>
              <a:t> system (</a:t>
            </a:r>
            <a:r>
              <a:rPr lang="fr-CA" sz="1200" dirty="0" err="1">
                <a:solidFill>
                  <a:schemeClr val="tx1"/>
                </a:solidFill>
              </a:rPr>
              <a:t>including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equipment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requirements</a:t>
            </a:r>
            <a:r>
              <a:rPr lang="fr-CA" sz="1200" dirty="0">
                <a:solidFill>
                  <a:schemeClr val="tx1"/>
                </a:solidFill>
              </a:rPr>
              <a:t> and </a:t>
            </a:r>
            <a:r>
              <a:rPr lang="fr-CA" sz="1200" dirty="0" err="1">
                <a:solidFill>
                  <a:schemeClr val="tx1"/>
                </a:solidFill>
              </a:rPr>
              <a:t>number</a:t>
            </a:r>
            <a:r>
              <a:rPr lang="fr-CA" sz="1200" dirty="0">
                <a:solidFill>
                  <a:schemeClr val="tx1"/>
                </a:solidFill>
              </a:rPr>
              <a:t> of </a:t>
            </a:r>
            <a:r>
              <a:rPr lang="fr-CA" sz="1200" dirty="0" err="1">
                <a:solidFill>
                  <a:schemeClr val="tx1"/>
                </a:solidFill>
              </a:rPr>
              <a:t>steps</a:t>
            </a:r>
            <a:r>
              <a:rPr lang="fr-CA" sz="1200" dirty="0">
                <a:solidFill>
                  <a:schemeClr val="tx1"/>
                </a:solidFill>
              </a:rPr>
              <a:t>/</a:t>
            </a:r>
            <a:r>
              <a:rPr lang="fr-CA" sz="1200" dirty="0" err="1">
                <a:solidFill>
                  <a:schemeClr val="tx1"/>
                </a:solidFill>
              </a:rPr>
              <a:t>approvals</a:t>
            </a:r>
            <a:r>
              <a:rPr lang="fr-CA" sz="1200" dirty="0">
                <a:solidFill>
                  <a:schemeClr val="tx1"/>
                </a:solidFill>
              </a:rPr>
              <a:t>);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 err="1">
                <a:solidFill>
                  <a:schemeClr val="tx1"/>
                </a:solidFill>
              </a:rPr>
              <a:t>Deviations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from</a:t>
            </a:r>
            <a:r>
              <a:rPr lang="fr-CA" sz="1200" dirty="0">
                <a:solidFill>
                  <a:schemeClr val="tx1"/>
                </a:solidFill>
              </a:rPr>
              <a:t> initial </a:t>
            </a:r>
            <a:r>
              <a:rPr lang="fr-CA" sz="1200" dirty="0" err="1">
                <a:solidFill>
                  <a:schemeClr val="tx1"/>
                </a:solidFill>
              </a:rPr>
              <a:t>cost</a:t>
            </a:r>
            <a:r>
              <a:rPr lang="fr-CA" sz="1200" dirty="0">
                <a:solidFill>
                  <a:schemeClr val="tx1"/>
                </a:solidFill>
              </a:rPr>
              <a:t> and </a:t>
            </a:r>
            <a:r>
              <a:rPr lang="fr-CA" sz="1200" dirty="0" err="1">
                <a:solidFill>
                  <a:schemeClr val="tx1"/>
                </a:solidFill>
              </a:rPr>
              <a:t>scheduling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estimates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that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occur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with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complex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projects</a:t>
            </a:r>
            <a:r>
              <a:rPr lang="fr-CA" sz="1200" dirty="0">
                <a:solidFill>
                  <a:schemeClr val="tx1"/>
                </a:solidFill>
              </a:rPr>
              <a:t>.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2900" y="5330825"/>
            <a:ext cx="3021013" cy="3475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Communicating About Personnel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chemeClr val="tx1"/>
                </a:solidFill>
              </a:rPr>
              <a:t>Care for CAF personnel and </a:t>
            </a:r>
            <a:r>
              <a:rPr lang="fr-CA" sz="1200" dirty="0" err="1">
                <a:solidFill>
                  <a:schemeClr val="tx1"/>
                </a:solidFill>
              </a:rPr>
              <a:t>their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families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is</a:t>
            </a:r>
            <a:r>
              <a:rPr lang="fr-CA" sz="1200" dirty="0">
                <a:solidFill>
                  <a:schemeClr val="tx1"/>
                </a:solidFill>
              </a:rPr>
              <a:t> a major </a:t>
            </a:r>
            <a:r>
              <a:rPr lang="fr-CA" sz="1200" dirty="0" err="1">
                <a:solidFill>
                  <a:schemeClr val="tx1"/>
                </a:solidFill>
              </a:rPr>
              <a:t>institutional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priority</a:t>
            </a:r>
            <a:r>
              <a:rPr lang="fr-CA" sz="1200" dirty="0">
                <a:solidFill>
                  <a:schemeClr val="tx1"/>
                </a:solidFill>
              </a:rPr>
              <a:t>. Public </a:t>
            </a:r>
            <a:r>
              <a:rPr lang="fr-CA" sz="1200" dirty="0" err="1">
                <a:solidFill>
                  <a:schemeClr val="tx1"/>
                </a:solidFill>
              </a:rPr>
              <a:t>affairs</a:t>
            </a:r>
            <a:r>
              <a:rPr lang="fr-CA" sz="1200" dirty="0">
                <a:solidFill>
                  <a:schemeClr val="tx1"/>
                </a:solidFill>
              </a:rPr>
              <a:t> challenges </a:t>
            </a:r>
            <a:r>
              <a:rPr lang="fr-CA" sz="1200" dirty="0" err="1">
                <a:solidFill>
                  <a:schemeClr val="tx1"/>
                </a:solidFill>
              </a:rPr>
              <a:t>include</a:t>
            </a:r>
            <a:r>
              <a:rPr lang="fr-CA" sz="1200" dirty="0">
                <a:solidFill>
                  <a:schemeClr val="tx1"/>
                </a:solidFill>
              </a:rPr>
              <a:t>: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</a:rPr>
              <a:t>transition to </a:t>
            </a:r>
            <a:r>
              <a:rPr lang="fr-CA" sz="1200" dirty="0" err="1">
                <a:solidFill>
                  <a:schemeClr val="tx1"/>
                </a:solidFill>
              </a:rPr>
              <a:t>civilian</a:t>
            </a:r>
            <a:r>
              <a:rPr lang="fr-CA" sz="1200" dirty="0">
                <a:solidFill>
                  <a:schemeClr val="tx1"/>
                </a:solidFill>
              </a:rPr>
              <a:t> life;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</a:rPr>
              <a:t>mental </a:t>
            </a:r>
            <a:r>
              <a:rPr lang="fr-CA" sz="1200" dirty="0" err="1">
                <a:solidFill>
                  <a:schemeClr val="tx1"/>
                </a:solidFill>
              </a:rPr>
              <a:t>health</a:t>
            </a:r>
            <a:r>
              <a:rPr lang="fr-CA" sz="1200" dirty="0">
                <a:solidFill>
                  <a:schemeClr val="tx1"/>
                </a:solidFill>
              </a:rPr>
              <a:t>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</a:rPr>
              <a:t>issues </a:t>
            </a:r>
            <a:r>
              <a:rPr lang="fr-CA" sz="1200" dirty="0" err="1">
                <a:solidFill>
                  <a:schemeClr val="tx1"/>
                </a:solidFill>
              </a:rPr>
              <a:t>related</a:t>
            </a:r>
            <a:r>
              <a:rPr lang="fr-CA" sz="1200" dirty="0">
                <a:solidFill>
                  <a:schemeClr val="tx1"/>
                </a:solidFill>
              </a:rPr>
              <a:t> to </a:t>
            </a:r>
            <a:r>
              <a:rPr lang="fr-CA" sz="1200" dirty="0" err="1">
                <a:solidFill>
                  <a:schemeClr val="tx1"/>
                </a:solidFill>
              </a:rPr>
              <a:t>sexual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misconduct</a:t>
            </a:r>
            <a:r>
              <a:rPr lang="fr-CA" sz="1200" dirty="0">
                <a:solidFill>
                  <a:schemeClr val="tx1"/>
                </a:solidFill>
              </a:rPr>
              <a:t>, </a:t>
            </a:r>
            <a:r>
              <a:rPr lang="fr-CA" sz="1200" dirty="0" err="1">
                <a:solidFill>
                  <a:schemeClr val="tx1"/>
                </a:solidFill>
              </a:rPr>
              <a:t>diversity</a:t>
            </a:r>
            <a:r>
              <a:rPr lang="fr-CA" sz="1200" dirty="0">
                <a:solidFill>
                  <a:schemeClr val="tx1"/>
                </a:solidFill>
              </a:rPr>
              <a:t> and inclusion, and </a:t>
            </a:r>
            <a:r>
              <a:rPr lang="fr-CA" sz="1200" dirty="0" err="1">
                <a:solidFill>
                  <a:schemeClr val="tx1"/>
                </a:solidFill>
              </a:rPr>
              <a:t>hateful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conduct</a:t>
            </a:r>
            <a:r>
              <a:rPr lang="fr-CA" sz="1200" dirty="0">
                <a:solidFill>
                  <a:schemeClr val="tx1"/>
                </a:solidFill>
              </a:rPr>
              <a:t>; and,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 err="1">
                <a:solidFill>
                  <a:schemeClr val="tx1"/>
                </a:solidFill>
              </a:rPr>
              <a:t>institutional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progress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milestones</a:t>
            </a:r>
            <a:r>
              <a:rPr lang="fr-CA" sz="1200" dirty="0">
                <a:solidFill>
                  <a:schemeClr val="tx1"/>
                </a:solidFill>
              </a:rPr>
              <a:t> do not </a:t>
            </a:r>
            <a:r>
              <a:rPr lang="fr-CA" sz="1200" dirty="0" err="1">
                <a:solidFill>
                  <a:schemeClr val="tx1"/>
                </a:solidFill>
              </a:rPr>
              <a:t>resonate</a:t>
            </a:r>
            <a:r>
              <a:rPr lang="fr-CA" sz="1200" dirty="0">
                <a:solidFill>
                  <a:schemeClr val="tx1"/>
                </a:solidFill>
              </a:rPr>
              <a:t> as </a:t>
            </a:r>
            <a:r>
              <a:rPr lang="fr-CA" sz="1200" dirty="0" err="1">
                <a:solidFill>
                  <a:schemeClr val="tx1"/>
                </a:solidFill>
              </a:rPr>
              <a:t>loudly</a:t>
            </a:r>
            <a:r>
              <a:rPr lang="fr-CA" sz="1200" dirty="0">
                <a:solidFill>
                  <a:schemeClr val="tx1"/>
                </a:solidFill>
              </a:rPr>
              <a:t> as </a:t>
            </a:r>
            <a:r>
              <a:rPr lang="fr-CA" sz="1200" dirty="0" err="1">
                <a:solidFill>
                  <a:schemeClr val="tx1"/>
                </a:solidFill>
              </a:rPr>
              <a:t>examples</a:t>
            </a:r>
            <a:r>
              <a:rPr lang="fr-CA" sz="1200" dirty="0">
                <a:solidFill>
                  <a:schemeClr val="tx1"/>
                </a:solidFill>
              </a:rPr>
              <a:t> of </a:t>
            </a:r>
            <a:r>
              <a:rPr lang="fr-CA" sz="1200" dirty="0" err="1">
                <a:solidFill>
                  <a:schemeClr val="tx1"/>
                </a:solidFill>
              </a:rPr>
              <a:t>individual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failures</a:t>
            </a:r>
            <a:r>
              <a:rPr lang="fr-CA" sz="1200" dirty="0">
                <a:solidFill>
                  <a:schemeClr val="tx1"/>
                </a:solidFill>
              </a:rPr>
              <a:t>; </a:t>
            </a:r>
            <a:r>
              <a:rPr lang="fr-CA" sz="1200" dirty="0" err="1">
                <a:solidFill>
                  <a:schemeClr val="tx1"/>
                </a:solidFill>
              </a:rPr>
              <a:t>negative</a:t>
            </a:r>
            <a:r>
              <a:rPr lang="fr-CA" sz="1200" dirty="0">
                <a:solidFill>
                  <a:schemeClr val="tx1"/>
                </a:solidFill>
              </a:rPr>
              <a:t> attention </a:t>
            </a:r>
            <a:r>
              <a:rPr lang="fr-CA" sz="1200" dirty="0" err="1">
                <a:solidFill>
                  <a:schemeClr val="tx1"/>
                </a:solidFill>
              </a:rPr>
              <a:t>will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persist</a:t>
            </a:r>
            <a:r>
              <a:rPr lang="fr-CA" sz="1200" dirty="0">
                <a:solidFill>
                  <a:schemeClr val="tx1"/>
                </a:solidFill>
              </a:rPr>
              <a:t>.</a:t>
            </a:r>
            <a:br>
              <a:rPr lang="fr-CA" sz="1200" dirty="0">
                <a:solidFill>
                  <a:schemeClr val="tx1"/>
                </a:solidFill>
              </a:rPr>
            </a:br>
            <a:endParaRPr lang="fr-CA" sz="1200" dirty="0">
              <a:solidFill>
                <a:schemeClr val="tx1"/>
              </a:solidFill>
            </a:endParaRPr>
          </a:p>
          <a:p>
            <a:pPr marL="271462"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dirty="0">
                <a:solidFill>
                  <a:schemeClr val="tx1"/>
                </a:solidFill>
              </a:rPr>
              <a:t/>
            </a:r>
            <a:br>
              <a:rPr lang="fr-CA" sz="1200" dirty="0">
                <a:solidFill>
                  <a:schemeClr val="tx1"/>
                </a:solidFill>
              </a:rPr>
            </a:b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00013" y="5308600"/>
            <a:ext cx="3025775" cy="352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150" b="1" u="sng" dirty="0"/>
              <a:t>Perception of Defence Spending</a:t>
            </a:r>
            <a:endParaRPr lang="en-CA" sz="7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Defence spending is a significant portion of federal program spending.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Most of defence spending is on personnel and procurement.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Ongoing communications challenges include: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Negative perceptions of stewardship, transparency and favouring certain companies;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Spending on capital projects;</a:t>
            </a:r>
          </a:p>
          <a:p>
            <a:pPr marL="450850" lvl="1" indent="-179388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>
                <a:solidFill>
                  <a:schemeClr val="tx1"/>
                </a:solidFill>
              </a:rPr>
              <a:t>Spending relative to GDP (NATO 2% guideline) and percentage of spending on equipment (NATO 20% guideline often mentioned in media).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2405" y="1276865"/>
            <a:ext cx="3784383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CA" b="1" dirty="0"/>
          </a:p>
          <a:p>
            <a:pPr algn="ctr" eaLnBrk="1" hangingPunct="1">
              <a:defRPr/>
            </a:pPr>
            <a:r>
              <a:rPr lang="en-CA" b="1" dirty="0"/>
              <a:t>X</a:t>
            </a:r>
          </a:p>
          <a:p>
            <a:pPr algn="ctr" eaLnBrk="1" hangingPunct="1">
              <a:defRPr/>
            </a:pPr>
            <a:endParaRPr lang="en-CA" sz="1200" b="1" i="1" dirty="0"/>
          </a:p>
          <a:p>
            <a:pPr algn="ctr" eaLnBrk="1" hangingPunct="1">
              <a:defRPr/>
            </a:pPr>
            <a:endParaRPr lang="en-CA" sz="1200" b="1" i="1" dirty="0"/>
          </a:p>
          <a:p>
            <a:pPr algn="ctr" eaLnBrk="1" hangingPunct="1">
              <a:defRPr/>
            </a:pPr>
            <a:endParaRPr lang="en-CA" sz="1200" b="1" i="1" dirty="0"/>
          </a:p>
          <a:p>
            <a:pPr algn="ctr" eaLnBrk="1" hangingPunct="1">
              <a:defRPr/>
            </a:pPr>
            <a:endParaRPr lang="en-CA" sz="1200" b="1" i="1" dirty="0"/>
          </a:p>
          <a:p>
            <a:pPr algn="ctr" eaLnBrk="1" hangingPunct="1">
              <a:defRPr/>
            </a:pPr>
            <a:endParaRPr lang="en-CA" sz="1200" i="1" dirty="0"/>
          </a:p>
          <a:p>
            <a:pPr algn="ctr" eaLnBrk="1" hangingPunct="1">
              <a:defRPr/>
            </a:pPr>
            <a:endParaRPr lang="en-CA" sz="1200" i="1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Appointed in October 2017.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Head of Communications for the department.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200" dirty="0">
                <a:solidFill>
                  <a:schemeClr val="tx1"/>
                </a:solidFill>
              </a:rPr>
              <a:t>Over the previous 10 years, held senior leadership positions at Canada Border Services Agency, the Privy Council Office, and Coast Guard in program areas and in strategic communications.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Had a distinguished 20-year career with the Royal Canadian Navy.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</p:txBody>
      </p:sp>
      <p:pic>
        <p:nvPicPr>
          <p:cNvPr id="3093" name="Picture 29" descr="Chris Hend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390650"/>
            <a:ext cx="1384300" cy="168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6523038" y="5308600"/>
            <a:ext cx="2930525" cy="353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Recruitment, Advertising and Attractions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Support for the CAF is high, but familiarity with CAF operations and career opportunities is low, especially among those in the younger age group.</a:t>
            </a:r>
            <a:endParaRPr lang="en-US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In an economy with low unemployment, the CAF faces significant competition in attracting qualified and motivated applicants in the 18 to 34 range.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To increase applications from women and individuals with diverse backgrounds, DND/CAF is working to overcome traditional perceptions of the military as a non-inclusive work environment.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"/>
          <p:cNvSpPr/>
          <p:nvPr/>
        </p:nvSpPr>
        <p:spPr>
          <a:xfrm>
            <a:off x="3448050" y="5308600"/>
            <a:ext cx="2990850" cy="352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Communicating About Operations</a:t>
            </a:r>
            <a:endParaRPr lang="en-CA" sz="11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Stakeholders and media focus on each CAF operation separately, and not as one part of a larger contribution. This results in limited coverage that does not capture the reality of the CAF presence in operations domestically and internationally. 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The sum of contributions can be better communicated with routine media briefings on operations.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Adversaries create disinformation and leverage misinformation to disrupt CAF operations. Detecting and correcting is difficult to achieve within legitimate government restraints.</a:t>
            </a:r>
            <a:endParaRPr lang="en-CA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8E642152D4943B401B92357F3B74F" ma:contentTypeVersion="1" ma:contentTypeDescription="Create a new document." ma:contentTypeScope="" ma:versionID="c6ce9054fbc2ffbf29b1c918f5d2947f">
  <xsd:schema xmlns:xsd="http://www.w3.org/2001/XMLSchema" xmlns:xs="http://www.w3.org/2001/XMLSchema" xmlns:p="http://schemas.microsoft.com/office/2006/metadata/properties" xmlns:ns2="3572cf37-fe55-47fa-ba52-de9b1905aa22" targetNamespace="http://schemas.microsoft.com/office/2006/metadata/properties" ma:root="true" ma:fieldsID="aef8c9075e80e7cff7ef2ae1424baf71" ns2:_="">
    <xsd:import namespace="3572cf37-fe55-47fa-ba52-de9b1905aa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2cf37-fe55-47fa-ba52-de9b1905aa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552280-C711-4F50-9F9F-33F3D2AD2DA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D0C46D0-8B51-4DE5-A7D5-3D2D82FF5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2cf37-fe55-47fa-ba52-de9b1905a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2694D9-6DA4-4CCE-A360-1EBD7E8FD77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572cf37-fe55-47fa-ba52-de9b1905aa22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19972</TotalTime>
  <Words>613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ＭＳ Ｐゴシック</vt:lpstr>
      <vt:lpstr>Courier New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830</cp:revision>
  <cp:lastPrinted>2019-10-09T12:11:28Z</cp:lastPrinted>
  <dcterms:created xsi:type="dcterms:W3CDTF">2017-05-18T23:50:12Z</dcterms:created>
  <dcterms:modified xsi:type="dcterms:W3CDTF">2020-02-14T13:50:33Z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ContentTypeId">
    <vt:lpwstr>0x0101001728E642152D4943B401B92357F3B74F</vt:lpwstr>
  </property>
  <property fmtid="{D5CDD505-2E9C-101B-9397-08002B2CF9AE}" pid="6" name="_dlc_DocId">
    <vt:lpwstr>MNY5NFQEPJFU-794019545-3046</vt:lpwstr>
  </property>
  <property fmtid="{D5CDD505-2E9C-101B-9397-08002B2CF9AE}" pid="7" name="_dlc_DocIdItemGuid">
    <vt:lpwstr>b09cb68a-16b8-48f8-ac17-654622f9deb6</vt:lpwstr>
  </property>
  <property fmtid="{D5CDD505-2E9C-101B-9397-08002B2CF9AE}" pid="8" name="_dlc_DocIdUrl">
    <vt:lpwstr>https://collaboration-admpa.forces.mil.ca/sites/ADM_Office/_layouts/15/DocIdRedir.aspx?ID=MNY5NFQEPJFU-794019545-3046, MNY5NFQEPJFU-794019545-3046</vt:lpwstr>
  </property>
</Properties>
</file>