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255" autoAdjust="0"/>
  </p:normalViewPr>
  <p:slideViewPr>
    <p:cSldViewPr>
      <p:cViewPr varScale="1">
        <p:scale>
          <a:sx n="69" d="100"/>
          <a:sy n="69" d="100"/>
        </p:scale>
        <p:origin x="678" y="84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5" y="3"/>
            <a:ext cx="6407221" cy="458164"/>
          </a:xfrm>
          <a:prstGeom prst="rect">
            <a:avLst/>
          </a:prstGeom>
        </p:spPr>
        <p:txBody>
          <a:bodyPr vert="horz" lIns="115473" tIns="57735" rIns="115473" bIns="57735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5" y="3"/>
            <a:ext cx="6407221" cy="458164"/>
          </a:xfrm>
          <a:prstGeom prst="rect">
            <a:avLst/>
          </a:prstGeom>
        </p:spPr>
        <p:txBody>
          <a:bodyPr vert="horz" lIns="115473" tIns="57735" rIns="115473" bIns="57735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5" y="8685839"/>
            <a:ext cx="6407221" cy="458164"/>
          </a:xfrm>
          <a:prstGeom prst="rect">
            <a:avLst/>
          </a:prstGeom>
        </p:spPr>
        <p:txBody>
          <a:bodyPr vert="horz" lIns="115473" tIns="57735" rIns="115473" bIns="57735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5" y="8685839"/>
            <a:ext cx="6407221" cy="458164"/>
          </a:xfrm>
          <a:prstGeom prst="rect">
            <a:avLst/>
          </a:prstGeom>
        </p:spPr>
        <p:txBody>
          <a:bodyPr vert="horz" lIns="115473" tIns="57735" rIns="115473" bIns="57735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7670" tIns="58832" rIns="117670" bIns="588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7670" tIns="58832" rIns="117670" bIns="58832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0" tIns="58832" rIns="117670" bIns="58832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7670" tIns="58832" rIns="117670" bIns="58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5880" cy="457200"/>
          </a:xfrm>
          <a:prstGeom prst="rect">
            <a:avLst/>
          </a:prstGeom>
        </p:spPr>
        <p:txBody>
          <a:bodyPr vert="horz" lIns="117670" tIns="58832" rIns="117670" bIns="588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3"/>
            <a:ext cx="6405880" cy="457200"/>
          </a:xfrm>
          <a:prstGeom prst="rect">
            <a:avLst/>
          </a:prstGeom>
        </p:spPr>
        <p:txBody>
          <a:bodyPr vert="horz" wrap="square" lIns="117670" tIns="58832" rIns="117670" bIns="58832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1637" y="1342656"/>
            <a:ext cx="3578446" cy="36681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MANDATE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 smtClean="0"/>
              <a:t>Provide the Minister with advice </a:t>
            </a:r>
            <a:r>
              <a:rPr lang="en-CA" sz="1200" dirty="0"/>
              <a:t>and support </a:t>
            </a:r>
            <a:r>
              <a:rPr lang="en-CA" sz="1200" dirty="0" smtClean="0"/>
              <a:t>on the implementation </a:t>
            </a:r>
            <a:r>
              <a:rPr lang="en-CA" sz="1200" dirty="0"/>
              <a:t>of Canada’s d</a:t>
            </a:r>
            <a:r>
              <a:rPr lang="en-CA" sz="1200" dirty="0" smtClean="0"/>
              <a:t>efence policy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 smtClean="0"/>
              <a:t>Generate policy input for Canadian Armed Forces operations</a:t>
            </a:r>
            <a:endParaRPr lang="en-CA" sz="1200" dirty="0"/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/>
              <a:t>Manage the </a:t>
            </a:r>
            <a:r>
              <a:rPr lang="en-CA" sz="1200" dirty="0" smtClean="0"/>
              <a:t>Minister’s international </a:t>
            </a:r>
            <a:r>
              <a:rPr lang="en-CA" sz="1200" dirty="0"/>
              <a:t>defence and security </a:t>
            </a:r>
            <a:r>
              <a:rPr lang="en-CA" sz="1200" dirty="0" smtClean="0"/>
              <a:t>relations</a:t>
            </a:r>
            <a:endParaRPr lang="en-CA" sz="1200" dirty="0"/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Provide </a:t>
            </a:r>
            <a:r>
              <a:rPr lang="en-CA" sz="1200" dirty="0" smtClean="0">
                <a:solidFill>
                  <a:schemeClr val="tx1"/>
                </a:solidFill>
              </a:rPr>
              <a:t>the Minister with policy advice on continental, as well as international defence and security</a:t>
            </a:r>
            <a:endParaRPr lang="en-CA" sz="1200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 smtClean="0"/>
              <a:t>Advise and </a:t>
            </a:r>
            <a:r>
              <a:rPr lang="en-CA" sz="1200" dirty="0"/>
              <a:t>support </a:t>
            </a:r>
            <a:r>
              <a:rPr lang="en-CA" sz="1200" dirty="0" smtClean="0"/>
              <a:t>the Minister in fulfilling Cabinet and Parliamentary responsibilities</a:t>
            </a:r>
            <a:endParaRPr lang="en-CA" sz="1200" dirty="0"/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CA" sz="1200" dirty="0" smtClean="0"/>
              <a:t>Engage external experts to address defence and security policy problems (Mobilizing </a:t>
            </a:r>
            <a:r>
              <a:rPr lang="en-CA" sz="1200" dirty="0"/>
              <a:t>Insights in Defence and </a:t>
            </a:r>
            <a:r>
              <a:rPr lang="en-CA" sz="1200" dirty="0" smtClean="0"/>
              <a:t>Security)</a:t>
            </a:r>
            <a:endParaRPr lang="en-CA" sz="12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88054" y="1326875"/>
            <a:ext cx="3419647" cy="36839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600" b="1" dirty="0" smtClean="0"/>
          </a:p>
          <a:p>
            <a:r>
              <a:rPr lang="en-CA" sz="1200" b="1" dirty="0" smtClean="0"/>
              <a:t>Total </a:t>
            </a:r>
            <a:r>
              <a:rPr lang="en-CA" sz="1200" b="1" dirty="0"/>
              <a:t>Employees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207 (165 civilians, 42 military)</a:t>
            </a:r>
            <a:endParaRPr lang="en-CA" sz="1200" dirty="0"/>
          </a:p>
          <a:p>
            <a:endParaRPr lang="en-CA" sz="1200" b="1" dirty="0" smtClean="0"/>
          </a:p>
          <a:p>
            <a:r>
              <a:rPr lang="en-CA" sz="1200" b="1" dirty="0" smtClean="0"/>
              <a:t>Budget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$</a:t>
            </a:r>
            <a:r>
              <a:rPr lang="en-CA" sz="1200" dirty="0"/>
              <a:t>35.578M across three </a:t>
            </a:r>
            <a:r>
              <a:rPr lang="en-CA" sz="1200" dirty="0" smtClean="0"/>
              <a:t>votes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Vote </a:t>
            </a:r>
            <a:r>
              <a:rPr lang="en-CA" sz="1200" dirty="0" smtClean="0"/>
              <a:t>1 O&amp;M - </a:t>
            </a:r>
            <a:r>
              <a:rPr lang="en-CA" sz="1200" dirty="0"/>
              <a:t>$4.672M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Vote 1 SWE- $16.588M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Vote </a:t>
            </a:r>
            <a:r>
              <a:rPr lang="en-CA" sz="1200" dirty="0" smtClean="0"/>
              <a:t>5 - </a:t>
            </a:r>
            <a:r>
              <a:rPr lang="en-CA" sz="1200" dirty="0"/>
              <a:t>$262K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Vote </a:t>
            </a:r>
            <a:r>
              <a:rPr lang="en-CA" sz="1200" dirty="0" smtClean="0"/>
              <a:t>10 - </a:t>
            </a:r>
            <a:r>
              <a:rPr lang="en-CA" sz="1200" dirty="0"/>
              <a:t>$14.053M </a:t>
            </a:r>
            <a:endParaRPr lang="en-CA" sz="1200" b="1" dirty="0"/>
          </a:p>
          <a:p>
            <a:endParaRPr lang="en-CA" sz="1200" b="1" dirty="0"/>
          </a:p>
          <a:p>
            <a:r>
              <a:rPr lang="en-CA" sz="1200" b="1" dirty="0"/>
              <a:t>Primary location</a:t>
            </a:r>
            <a:r>
              <a:rPr lang="en-CA" sz="12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101 Colonel By (</a:t>
            </a:r>
            <a:r>
              <a:rPr lang="en-CA" sz="1200" dirty="0" err="1">
                <a:solidFill>
                  <a:schemeClr val="tx1"/>
                </a:solidFill>
              </a:rPr>
              <a:t>Pearkes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smtClean="0">
                <a:solidFill>
                  <a:schemeClr val="tx1"/>
                </a:solidFill>
              </a:rPr>
              <a:t>Building)</a:t>
            </a:r>
          </a:p>
          <a:p>
            <a:endParaRPr lang="en-CA" sz="1200" dirty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 </a:t>
            </a:r>
            <a:endParaRPr lang="en-CA" sz="1600" dirty="0">
              <a:solidFill>
                <a:schemeClr val="tx1"/>
              </a:solidFill>
            </a:endParaRPr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8390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endParaRPr lang="en-CA" sz="600" b="1" dirty="0" smtClean="0"/>
          </a:p>
          <a:p>
            <a:r>
              <a:rPr lang="en-CA" sz="1200" b="1" dirty="0" smtClean="0"/>
              <a:t>Internal</a:t>
            </a:r>
            <a:r>
              <a:rPr lang="en-CA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All Defence Team</a:t>
            </a:r>
            <a:endParaRPr lang="en-CA" sz="1200" dirty="0"/>
          </a:p>
          <a:p>
            <a:endParaRPr lang="en-CA" sz="1200" b="1" dirty="0" smtClean="0"/>
          </a:p>
          <a:p>
            <a:r>
              <a:rPr lang="en-CA" sz="1200" b="1" dirty="0" smtClean="0"/>
              <a:t>External</a:t>
            </a:r>
            <a:r>
              <a:rPr lang="en-CA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Other government departments – Central Agencies, Global Affairs Canada, Public Safety and Portfolios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Defence </a:t>
            </a:r>
            <a:r>
              <a:rPr lang="en-CA" sz="1200" dirty="0"/>
              <a:t>and Security Expert </a:t>
            </a:r>
            <a:r>
              <a:rPr lang="en-CA" sz="1200" dirty="0" smtClean="0"/>
              <a:t>Community</a:t>
            </a: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United States Office </a:t>
            </a:r>
            <a:r>
              <a:rPr lang="en-CA" sz="1200" dirty="0"/>
              <a:t>of Secretary of </a:t>
            </a:r>
            <a:r>
              <a:rPr lang="en-CA" sz="1200" dirty="0" smtClean="0"/>
              <a:t>Defense</a:t>
            </a: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North Atlantic Treaty Organization and </a:t>
            </a:r>
            <a:r>
              <a:rPr lang="en-CA" sz="1200" dirty="0"/>
              <a:t>Five-Eyes Partners </a:t>
            </a:r>
          </a:p>
          <a:p>
            <a:endParaRPr lang="en-CA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42406" y="1326874"/>
            <a:ext cx="4251260" cy="368390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/>
          </a:p>
          <a:p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Appointed </a:t>
            </a:r>
            <a:r>
              <a:rPr lang="en-CA" sz="1200" dirty="0"/>
              <a:t>in </a:t>
            </a:r>
            <a:r>
              <a:rPr lang="en-CA" sz="1200" dirty="0" smtClean="0"/>
              <a:t>January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21</a:t>
            </a:r>
            <a:r>
              <a:rPr lang="en-CA" sz="1200" dirty="0" smtClean="0"/>
              <a:t> </a:t>
            </a:r>
            <a:r>
              <a:rPr lang="en-CA" sz="1200" dirty="0"/>
              <a:t>years in the Public Service, including at National Defence, Public Safety, and </a:t>
            </a:r>
            <a:r>
              <a:rPr lang="en-CA" sz="1200" dirty="0" smtClean="0"/>
              <a:t>the </a:t>
            </a:r>
            <a:r>
              <a:rPr lang="en-CA" sz="1200" dirty="0"/>
              <a:t>Privy </a:t>
            </a:r>
            <a:r>
              <a:rPr lang="en-CA" sz="1200" dirty="0" smtClean="0"/>
              <a:t>Council Office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42405" y="5071295"/>
            <a:ext cx="15553728" cy="3888431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20588" y="50712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assistant deputy minister (policy)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2405" y="246757"/>
            <a:ext cx="130468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Assistant Deputy Minister (Policy) – Peter </a:t>
            </a:r>
            <a:r>
              <a:rPr lang="en-CA" sz="1900" b="1" dirty="0" err="1" smtClean="0">
                <a:solidFill>
                  <a:schemeClr val="bg1"/>
                </a:solidFill>
              </a:rPr>
              <a:t>Hammerschmidt</a:t>
            </a:r>
            <a:endParaRPr lang="en-CA" sz="20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6" y="1470893"/>
            <a:ext cx="1740267" cy="2088232"/>
          </a:xfrm>
          <a:prstGeom prst="rect">
            <a:avLst/>
          </a:prstGeom>
        </p:spPr>
      </p:pic>
      <p:sp>
        <p:nvSpPr>
          <p:cNvPr id="15" name="Text Box 2"/>
          <p:cNvSpPr txBox="1"/>
          <p:nvPr/>
        </p:nvSpPr>
        <p:spPr>
          <a:xfrm>
            <a:off x="0" y="18949"/>
            <a:ext cx="16238538" cy="4971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89192" y="5359326"/>
            <a:ext cx="2970837" cy="3539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Support to Parliament and Cabinet</a:t>
            </a:r>
            <a:endParaRPr lang="en-CA" sz="1200" b="1" u="sng" dirty="0" smtClean="0"/>
          </a:p>
          <a:p>
            <a:pPr algn="ctr">
              <a:spcAft>
                <a:spcPts val="0"/>
              </a:spcAft>
            </a:pPr>
            <a:endParaRPr lang="en-CA" sz="1200" b="1" u="sng" dirty="0"/>
          </a:p>
          <a:p>
            <a:pPr lvl="0"/>
            <a:r>
              <a:rPr lang="en-CA" sz="1100" b="1" dirty="0" smtClean="0"/>
              <a:t>Challenge:</a:t>
            </a:r>
            <a:r>
              <a:rPr lang="en-CA" sz="1100" dirty="0" smtClean="0"/>
              <a:t> the Minister is accountable </a:t>
            </a:r>
            <a:r>
              <a:rPr lang="en-CA" sz="1100" dirty="0"/>
              <a:t>to Parliament </a:t>
            </a:r>
            <a:r>
              <a:rPr lang="en-CA" sz="1100" dirty="0" smtClean="0"/>
              <a:t>and Cabinet for government-wide defence activities. Defence issues typically garner significant attention from Parliament. </a:t>
            </a:r>
          </a:p>
          <a:p>
            <a:pPr lvl="0"/>
            <a:endParaRPr lang="en-CA" sz="600" dirty="0"/>
          </a:p>
          <a:p>
            <a:pPr lvl="0"/>
            <a:r>
              <a:rPr lang="en-CA" sz="1100" b="1" dirty="0" smtClean="0"/>
              <a:t>Next Steps</a:t>
            </a:r>
            <a:r>
              <a:rPr lang="en-CA" sz="1100" b="1" smtClean="0"/>
              <a:t>: </a:t>
            </a:r>
            <a:r>
              <a:rPr lang="en-CA" sz="1100" smtClean="0"/>
              <a:t>ADM(Policy</a:t>
            </a:r>
            <a:r>
              <a:rPr lang="en-CA" sz="1100" dirty="0" smtClean="0"/>
              <a:t>) leads the preparations for the Minister’s engagements in Parliament and Cabinet. </a:t>
            </a:r>
            <a:endParaRPr lang="en-CA" sz="11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115192" y="5359326"/>
            <a:ext cx="3043637" cy="3539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100" b="1" u="sng" dirty="0" smtClean="0"/>
              <a:t>Continental Defence Policy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eaLnBrk="1" hangingPunct="1">
              <a:spcAft>
                <a:spcPts val="0"/>
              </a:spcAft>
              <a:defRPr/>
            </a:pPr>
            <a:r>
              <a:rPr lang="en-CA" sz="1100" b="1" dirty="0"/>
              <a:t>Challenge</a:t>
            </a:r>
            <a:r>
              <a:rPr lang="en-CA" sz="1100" dirty="0"/>
              <a:t>: </a:t>
            </a:r>
            <a:r>
              <a:rPr lang="en-CA" sz="1100" dirty="0" smtClean="0"/>
              <a:t>Evolving threats </a:t>
            </a:r>
            <a:r>
              <a:rPr lang="en-CA" sz="1100" dirty="0"/>
              <a:t>to North </a:t>
            </a:r>
            <a:r>
              <a:rPr lang="en-CA" sz="1100" dirty="0" smtClean="0"/>
              <a:t>America, including in the North and in emerging technologies, particularly within the </a:t>
            </a:r>
            <a:r>
              <a:rPr lang="en-CA" sz="1100" dirty="0"/>
              <a:t>space and cyber domains.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100" dirty="0"/>
          </a:p>
          <a:p>
            <a:pPr eaLnBrk="1" hangingPunct="1">
              <a:spcAft>
                <a:spcPts val="0"/>
              </a:spcAft>
              <a:defRPr/>
            </a:pPr>
            <a:r>
              <a:rPr lang="en-CA" sz="1100" b="1" dirty="0"/>
              <a:t>Next steps</a:t>
            </a:r>
            <a:r>
              <a:rPr lang="en-CA" sz="1100" dirty="0"/>
              <a:t>: </a:t>
            </a:r>
            <a:r>
              <a:rPr lang="en-CA" sz="1100" dirty="0" smtClean="0"/>
              <a:t>ADM(Policy) leads the development </a:t>
            </a:r>
            <a:r>
              <a:rPr lang="en-CA" sz="1100" dirty="0"/>
              <a:t>of advice on </a:t>
            </a:r>
            <a:r>
              <a:rPr lang="en-CA" sz="1100" dirty="0" smtClean="0"/>
              <a:t>continental </a:t>
            </a:r>
            <a:r>
              <a:rPr lang="en-CA" sz="1100" dirty="0"/>
              <a:t>defence policy, including to modernize </a:t>
            </a:r>
            <a:r>
              <a:rPr lang="en-CA" sz="1100" dirty="0" smtClean="0"/>
              <a:t>North American Aerospace Defense Command. </a:t>
            </a:r>
            <a:r>
              <a:rPr lang="en-CA" sz="1100" dirty="0"/>
              <a:t>The Group is also leading ongoing policy work to enhance and </a:t>
            </a:r>
            <a:r>
              <a:rPr lang="en-CA" sz="1100" dirty="0" smtClean="0"/>
              <a:t>advance DND/CAF’s </a:t>
            </a:r>
            <a:r>
              <a:rPr lang="en-CA" sz="1100" dirty="0"/>
              <a:t>cyber and space posture.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100" b="1" u="sng" dirty="0"/>
          </a:p>
          <a:p>
            <a:pPr algn="ctr" eaLnBrk="1" hangingPunct="1">
              <a:spcAft>
                <a:spcPts val="0"/>
              </a:spcAft>
              <a:defRPr/>
            </a:pPr>
            <a:endParaRPr lang="en-CA" sz="1100" b="1" u="sng" dirty="0"/>
          </a:p>
        </p:txBody>
      </p:sp>
      <p:sp>
        <p:nvSpPr>
          <p:cNvPr id="22" name="Rounded Rectangle 21"/>
          <p:cNvSpPr/>
          <p:nvPr/>
        </p:nvSpPr>
        <p:spPr>
          <a:xfrm>
            <a:off x="4662885" y="5359326"/>
            <a:ext cx="3168352" cy="3539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Strategic Defence Policy</a:t>
            </a:r>
          </a:p>
          <a:p>
            <a:pPr>
              <a:spcAft>
                <a:spcPts val="0"/>
              </a:spcAft>
            </a:pPr>
            <a:endParaRPr lang="en-CA" sz="1200" dirty="0"/>
          </a:p>
          <a:p>
            <a:pPr>
              <a:spcAft>
                <a:spcPts val="0"/>
              </a:spcAft>
            </a:pPr>
            <a:r>
              <a:rPr lang="en-CA" sz="1100" b="1" dirty="0" smtClean="0"/>
              <a:t>Challenge: </a:t>
            </a:r>
            <a:r>
              <a:rPr lang="en-CA" sz="1100" dirty="0"/>
              <a:t>Conduct research to support DND/CAF and </a:t>
            </a:r>
            <a:r>
              <a:rPr lang="en-CA" sz="1100" dirty="0" smtClean="0"/>
              <a:t>Government of Canada in </a:t>
            </a:r>
            <a:r>
              <a:rPr lang="en-CA" sz="1100" dirty="0"/>
              <a:t>addressing hostile state activities directed at </a:t>
            </a:r>
            <a:r>
              <a:rPr lang="en-CA" sz="1100" dirty="0" smtClean="0"/>
              <a:t>Canada </a:t>
            </a:r>
            <a:r>
              <a:rPr lang="en-CA" sz="1100" dirty="0"/>
              <a:t>and its allies.</a:t>
            </a:r>
          </a:p>
          <a:p>
            <a:pPr>
              <a:spcAft>
                <a:spcPts val="0"/>
              </a:spcAft>
            </a:pPr>
            <a:endParaRPr lang="en-CA" sz="500" dirty="0"/>
          </a:p>
          <a:p>
            <a:pPr>
              <a:spcAft>
                <a:spcPts val="0"/>
              </a:spcAft>
            </a:pPr>
            <a:r>
              <a:rPr lang="en-CA" sz="1100" b="1" dirty="0" smtClean="0"/>
              <a:t>Next Steps: </a:t>
            </a:r>
            <a:r>
              <a:rPr lang="en-CA" sz="1100" dirty="0" smtClean="0"/>
              <a:t>support defence policy work that: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Safeguards earmarked investments for enduring capability requirements while also accommodating new </a:t>
            </a:r>
            <a:r>
              <a:rPr lang="en-CA" sz="1100" dirty="0" smtClean="0"/>
              <a:t>pressures;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Delivers strategic </a:t>
            </a:r>
            <a:r>
              <a:rPr lang="en-CA" sz="1100" dirty="0"/>
              <a:t>guidance and </a:t>
            </a:r>
            <a:r>
              <a:rPr lang="en-CA" sz="1100" dirty="0" smtClean="0"/>
              <a:t>seeking associated authorities/resources </a:t>
            </a:r>
            <a:r>
              <a:rPr lang="en-CA" sz="1100" dirty="0"/>
              <a:t>for pressing </a:t>
            </a:r>
            <a:r>
              <a:rPr lang="en-CA" sz="1100" dirty="0" smtClean="0"/>
              <a:t>requirements</a:t>
            </a:r>
            <a:r>
              <a:rPr lang="en-CA" sz="1100" smtClean="0"/>
              <a:t>; </a:t>
            </a:r>
            <a:endParaRPr lang="en-CA" sz="11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Moves out </a:t>
            </a:r>
            <a:r>
              <a:rPr lang="en-CA" sz="1100" dirty="0"/>
              <a:t>on the government’s identified way forward issuing refreshed implementation strategies for existing policy directives.</a:t>
            </a:r>
          </a:p>
          <a:p>
            <a:pPr algn="ctr">
              <a:spcAft>
                <a:spcPts val="0"/>
              </a:spcAft>
            </a:pPr>
            <a:endParaRPr lang="en-CA" sz="1100" b="1" u="sng" dirty="0"/>
          </a:p>
        </p:txBody>
      </p:sp>
      <p:sp>
        <p:nvSpPr>
          <p:cNvPr id="16" name="Rounded Rectangle 15"/>
          <p:cNvSpPr/>
          <p:nvPr/>
        </p:nvSpPr>
        <p:spPr>
          <a:xfrm>
            <a:off x="8387639" y="5359325"/>
            <a:ext cx="2971990" cy="3539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International Security Policy</a:t>
            </a:r>
          </a:p>
          <a:p>
            <a:pPr algn="ctr">
              <a:spcAft>
                <a:spcPts val="0"/>
              </a:spcAft>
            </a:pPr>
            <a:endParaRPr lang="en-CA" sz="1100" b="1" u="sng" dirty="0"/>
          </a:p>
          <a:p>
            <a:pPr eaLnBrk="1" hangingPunct="1">
              <a:spcAft>
                <a:spcPts val="0"/>
              </a:spcAft>
              <a:defRPr/>
            </a:pPr>
            <a:r>
              <a:rPr lang="en-CA" sz="1100" b="1" dirty="0"/>
              <a:t>Challenge</a:t>
            </a:r>
            <a:r>
              <a:rPr lang="en-CA" sz="1100" dirty="0"/>
              <a:t>: </a:t>
            </a:r>
            <a:r>
              <a:rPr lang="en-CA" sz="1100" dirty="0" smtClean="0"/>
              <a:t>Informed by Canada’s foreign and defence policy priorities and in direct support of Canada’s strategic interests, maintain and strengthen relationships with like-minded partners and develop or enhance relations with rising global actors.  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100" dirty="0"/>
          </a:p>
          <a:p>
            <a:pPr eaLnBrk="1" hangingPunct="1">
              <a:spcAft>
                <a:spcPts val="0"/>
              </a:spcAft>
              <a:defRPr/>
            </a:pPr>
            <a:r>
              <a:rPr lang="en-CA" sz="1100" b="1" dirty="0"/>
              <a:t>Next steps</a:t>
            </a:r>
            <a:r>
              <a:rPr lang="en-CA" sz="1100" dirty="0"/>
              <a:t>: </a:t>
            </a:r>
            <a:r>
              <a:rPr lang="en-CA" sz="1100" dirty="0" smtClean="0"/>
              <a:t>ADM(Policy) provides advice  to the Minister of National Defence based on policy considerations, feasibility assessments, resource and other constraints, in consultation with the Canadian Armed Forces and other government departments.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23828</TotalTime>
  <Words>484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C-22</dc:title>
  <dc:creator>MacDonald BW@ADM(Pol) D Parl A@Ottawa-Hull</dc:creator>
  <cp:lastModifiedBy>lepine.d</cp:lastModifiedBy>
  <cp:revision>669</cp:revision>
  <cp:lastPrinted>2019-09-18T14:55:57Z</cp:lastPrinted>
  <dcterms:created xsi:type="dcterms:W3CDTF">2017-05-18T23:50:12Z</dcterms:created>
  <dcterms:modified xsi:type="dcterms:W3CDTF">2020-02-14T13:47:25Z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