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333" r:id="rId6"/>
  </p:sldIdLst>
  <p:sldSz cx="16238538" cy="9134475"/>
  <p:notesSz cx="147828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57" autoAdjust="0"/>
    <p:restoredTop sz="92915" autoAdjust="0"/>
  </p:normalViewPr>
  <p:slideViewPr>
    <p:cSldViewPr>
      <p:cViewPr varScale="1">
        <p:scale>
          <a:sx n="61" d="100"/>
          <a:sy n="61" d="100"/>
        </p:scale>
        <p:origin x="78" y="294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4" y="4"/>
            <a:ext cx="6407220" cy="458164"/>
          </a:xfrm>
          <a:prstGeom prst="rect">
            <a:avLst/>
          </a:prstGeom>
        </p:spPr>
        <p:txBody>
          <a:bodyPr vert="horz" lIns="115470" tIns="57735" rIns="115470" bIns="57735" rtlCol="0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2303" y="4"/>
            <a:ext cx="6407220" cy="458164"/>
          </a:xfrm>
          <a:prstGeom prst="rect">
            <a:avLst/>
          </a:prstGeom>
        </p:spPr>
        <p:txBody>
          <a:bodyPr vert="horz" lIns="115470" tIns="57735" rIns="115470" bIns="57735" rtlCol="0"/>
          <a:lstStyle>
            <a:lvl1pPr algn="r">
              <a:defRPr sz="1500"/>
            </a:lvl1pPr>
          </a:lstStyle>
          <a:p>
            <a:fld id="{FF0693B9-860C-45E6-80DC-0B44F6AF1AD2}" type="datetimeFigureOut">
              <a:rPr lang="en-CA" smtClean="0"/>
              <a:pPr/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4" y="8685840"/>
            <a:ext cx="6407220" cy="458164"/>
          </a:xfrm>
          <a:prstGeom prst="rect">
            <a:avLst/>
          </a:prstGeom>
        </p:spPr>
        <p:txBody>
          <a:bodyPr vert="horz" lIns="115470" tIns="57735" rIns="115470" bIns="57735" rtlCol="0" anchor="b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2303" y="8685840"/>
            <a:ext cx="6407220" cy="458164"/>
          </a:xfrm>
          <a:prstGeom prst="rect">
            <a:avLst/>
          </a:prstGeom>
        </p:spPr>
        <p:txBody>
          <a:bodyPr vert="horz" lIns="115470" tIns="57735" rIns="115470" bIns="57735" rtlCol="0" anchor="b"/>
          <a:lstStyle>
            <a:lvl1pPr algn="r">
              <a:defRPr sz="15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6405879" cy="457200"/>
          </a:xfrm>
          <a:prstGeom prst="rect">
            <a:avLst/>
          </a:prstGeom>
        </p:spPr>
        <p:txBody>
          <a:bodyPr vert="horz" lIns="117668" tIns="58832" rIns="117668" bIns="588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502" y="1"/>
            <a:ext cx="6405879" cy="457200"/>
          </a:xfrm>
          <a:prstGeom prst="rect">
            <a:avLst/>
          </a:prstGeom>
        </p:spPr>
        <p:txBody>
          <a:bodyPr vert="horz" wrap="square" lIns="117668" tIns="58832" rIns="117668" bIns="58832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8975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7668" tIns="58832" rIns="117668" bIns="58832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8280" y="4343401"/>
            <a:ext cx="11826240" cy="4114800"/>
          </a:xfrm>
          <a:prstGeom prst="rect">
            <a:avLst/>
          </a:prstGeom>
        </p:spPr>
        <p:txBody>
          <a:bodyPr vert="horz" wrap="square" lIns="117668" tIns="58832" rIns="117668" bIns="58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214"/>
            <a:ext cx="6405879" cy="457200"/>
          </a:xfrm>
          <a:prstGeom prst="rect">
            <a:avLst/>
          </a:prstGeom>
        </p:spPr>
        <p:txBody>
          <a:bodyPr vert="horz" lIns="117668" tIns="58832" rIns="117668" bIns="588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502" y="8685214"/>
            <a:ext cx="6405879" cy="457200"/>
          </a:xfrm>
          <a:prstGeom prst="rect">
            <a:avLst/>
          </a:prstGeom>
        </p:spPr>
        <p:txBody>
          <a:bodyPr vert="horz" wrap="square" lIns="117668" tIns="58832" rIns="117668" bIns="58832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688975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07136" y="1342656"/>
            <a:ext cx="4312274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/>
              <a:t>MANDATE</a:t>
            </a:r>
          </a:p>
          <a:p>
            <a:endParaRPr lang="en-CA" sz="600" dirty="0" smtClean="0"/>
          </a:p>
          <a:p>
            <a:r>
              <a:rPr lang="en-CA" sz="1200" dirty="0" smtClean="0"/>
              <a:t>Provides the Deputy Minister and Chief of Defence Staff with independent, objective and timely assurance services concerning:</a:t>
            </a:r>
          </a:p>
          <a:p>
            <a:endParaRPr lang="en-CA" sz="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The integrity of the Department’s financial management and reporting processes;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The effectiveness and adequacy of the Department’s risk management, internal controls, governance and accountability processes;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The compliance with governmental legislation, regulations, policies, and program effectiveness; and,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Performance management.</a:t>
            </a:r>
            <a:endParaRPr lang="en-CA" sz="1200" dirty="0"/>
          </a:p>
          <a:p>
            <a:endParaRPr lang="en-CA" sz="600" dirty="0" smtClean="0"/>
          </a:p>
          <a:p>
            <a:r>
              <a:rPr lang="en-CA" sz="1200" dirty="0" smtClean="0"/>
              <a:t>Serves as Chief </a:t>
            </a:r>
            <a:r>
              <a:rPr lang="en-CA" sz="1200" dirty="0"/>
              <a:t>Audit Executive, Chief Evaluation </a:t>
            </a:r>
            <a:r>
              <a:rPr lang="en-CA" sz="1200" dirty="0" smtClean="0"/>
              <a:t>Executive</a:t>
            </a:r>
            <a:r>
              <a:rPr lang="en-CA" sz="1200" dirty="0"/>
              <a:t>, Senior Departmental Internal Disclosure Officer and Senior Ethics </a:t>
            </a:r>
            <a:r>
              <a:rPr lang="en-CA" sz="1200" dirty="0" smtClean="0"/>
              <a:t>Officer for the Department of National Defence and Canadian Armed Forces.</a:t>
            </a:r>
            <a:endParaRPr lang="en-CA" sz="1200" dirty="0"/>
          </a:p>
          <a:p>
            <a:endParaRPr lang="en-CA" sz="1000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9055373" y="1326875"/>
            <a:ext cx="3024336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cap="all" dirty="0" smtClean="0"/>
              <a:t>Key facts</a:t>
            </a:r>
          </a:p>
          <a:p>
            <a:pPr algn="ctr"/>
            <a:endParaRPr lang="en-CA" sz="1200" b="1" dirty="0" smtClean="0"/>
          </a:p>
          <a:p>
            <a:r>
              <a:rPr lang="en-CA" sz="1200" b="1" dirty="0" smtClean="0"/>
              <a:t>Total </a:t>
            </a:r>
            <a:r>
              <a:rPr lang="en-CA" sz="1200" b="1" dirty="0"/>
              <a:t>Employees</a:t>
            </a:r>
            <a:r>
              <a:rPr lang="en-CA" sz="1200" dirty="0"/>
              <a:t>: 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~160</a:t>
            </a:r>
          </a:p>
          <a:p>
            <a:endParaRPr lang="en-CA" sz="1200" dirty="0"/>
          </a:p>
          <a:p>
            <a:r>
              <a:rPr lang="en-CA" sz="1200" b="1" dirty="0"/>
              <a:t>Budget</a:t>
            </a:r>
            <a:r>
              <a:rPr lang="en-CA" sz="120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Vote </a:t>
            </a:r>
            <a:r>
              <a:rPr lang="en-CA" sz="1200" dirty="0" smtClean="0"/>
              <a:t>1: $19M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Vote 5: $113K</a:t>
            </a:r>
          </a:p>
          <a:p>
            <a:endParaRPr lang="en-CA" sz="1200" dirty="0"/>
          </a:p>
          <a:p>
            <a:r>
              <a:rPr lang="en-CA" sz="1200" b="1" dirty="0"/>
              <a:t>Primary location(s)</a:t>
            </a:r>
            <a:r>
              <a:rPr lang="en-CA" sz="1200" dirty="0"/>
              <a:t>: 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National Capital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National Defence Headquarters (Carling)</a:t>
            </a:r>
            <a:endParaRPr lang="en-CA" sz="1200" dirty="0"/>
          </a:p>
          <a:p>
            <a:endParaRPr lang="en-CA" sz="16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2215672" y="1326876"/>
            <a:ext cx="368046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/>
              <a:t>KEY PARTNERS</a:t>
            </a:r>
          </a:p>
          <a:p>
            <a:pPr algn="ctr"/>
            <a:endParaRPr lang="en-CA" sz="1200" b="1" dirty="0"/>
          </a:p>
          <a:p>
            <a:r>
              <a:rPr lang="en-CA" sz="1200" b="1" dirty="0"/>
              <a:t>Internal</a:t>
            </a:r>
            <a:r>
              <a:rPr lang="en-CA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All Defence Team</a:t>
            </a:r>
            <a:br>
              <a:rPr lang="en-CA" sz="1200" dirty="0" smtClean="0"/>
            </a:br>
            <a:endParaRPr lang="en-CA" sz="1200" dirty="0"/>
          </a:p>
          <a:p>
            <a:r>
              <a:rPr lang="en-CA" sz="1200" b="1" dirty="0" smtClean="0"/>
              <a:t>External</a:t>
            </a:r>
            <a:r>
              <a:rPr lang="en-CA" sz="1200" dirty="0" smtClean="0"/>
              <a:t>:</a:t>
            </a:r>
            <a:endParaRPr lang="en-CA" sz="9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Office of the Auditor General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Treasury </a:t>
            </a:r>
            <a:r>
              <a:rPr lang="en-CA" sz="1200" dirty="0"/>
              <a:t>Board Secretariat (Results </a:t>
            </a:r>
            <a:r>
              <a:rPr lang="en-CA" sz="1200" dirty="0" smtClean="0"/>
              <a:t>sector</a:t>
            </a:r>
            <a:r>
              <a:rPr lang="en-CA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Office of the Public Sector Integrity Commissioner 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Institute of Internal Auditors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International Society for Military Ethics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Five-Eyes Defence Fraud and Anti-Corruption Network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2405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smtClean="0">
                <a:solidFill>
                  <a:schemeClr val="bg1"/>
                </a:solidFill>
              </a:rPr>
              <a:t>TOP issues for </a:t>
            </a:r>
            <a:r>
              <a:rPr lang="en-CA" sz="1600" cap="all" dirty="0">
                <a:solidFill>
                  <a:schemeClr val="bg1"/>
                </a:solidFill>
              </a:rPr>
              <a:t>Assistant Deputy Minister (</a:t>
            </a:r>
            <a:r>
              <a:rPr lang="en-CA" sz="1600" cap="all" dirty="0" smtClean="0">
                <a:solidFill>
                  <a:schemeClr val="bg1"/>
                </a:solidFill>
              </a:rPr>
              <a:t>REVIEW </a:t>
            </a:r>
            <a:r>
              <a:rPr lang="en-CA" sz="1600" cap="all" dirty="0" err="1" smtClean="0">
                <a:solidFill>
                  <a:schemeClr val="bg1"/>
                </a:solidFill>
              </a:rPr>
              <a:t>SeRvices</a:t>
            </a:r>
            <a:r>
              <a:rPr lang="en-CA" sz="1600" cap="all" dirty="0" smtClean="0">
                <a:solidFill>
                  <a:schemeClr val="bg1"/>
                </a:solidFill>
              </a:rPr>
              <a:t>)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46651" y="185998"/>
            <a:ext cx="7200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1900" b="1" dirty="0" smtClean="0">
                <a:solidFill>
                  <a:schemeClr val="bg1"/>
                </a:solidFill>
              </a:rPr>
              <a:t>Assistant Deputy Minister (Review Services) – Julie </a:t>
            </a:r>
            <a:r>
              <a:rPr lang="en-CA" sz="1900" b="1" dirty="0" err="1" smtClean="0">
                <a:solidFill>
                  <a:schemeClr val="bg1"/>
                </a:solidFill>
              </a:rPr>
              <a:t>Charron</a:t>
            </a:r>
            <a:r>
              <a:rPr lang="en-CA" sz="2000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/>
              <a:t>L1 picture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6463084" y="0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CA" sz="1200" b="1" kern="1200" cap="all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6388" y="5431573"/>
            <a:ext cx="5144609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400" b="1" u="sng" dirty="0" smtClean="0"/>
              <a:t>Internal Audit Reports</a:t>
            </a:r>
          </a:p>
          <a:p>
            <a:pPr algn="ctr">
              <a:spcAft>
                <a:spcPts val="0"/>
              </a:spcAft>
            </a:pPr>
            <a:endParaRPr lang="en-CA" sz="1400" b="1" u="sng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The Office of the Minister of National Defence is briefed on all internal audits and evaluations prior to publishing. </a:t>
            </a:r>
          </a:p>
          <a:p>
            <a:pPr>
              <a:spcAft>
                <a:spcPts val="0"/>
              </a:spcAft>
            </a:pPr>
            <a:endParaRPr lang="en-US" sz="14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For awareness, the following reports have the potential for high media/political interest:</a:t>
            </a:r>
          </a:p>
          <a:p>
            <a:pPr marL="628650" lvl="1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Business </a:t>
            </a:r>
            <a:r>
              <a:rPr lang="en-CA" sz="1400" dirty="0"/>
              <a:t>Practices – Public Relations </a:t>
            </a:r>
            <a:r>
              <a:rPr lang="en-CA" sz="1400" dirty="0" smtClean="0"/>
              <a:t>Operations </a:t>
            </a:r>
            <a:r>
              <a:rPr lang="en-US" sz="1400" dirty="0" smtClean="0"/>
              <a:t>– Fall 2019</a:t>
            </a:r>
          </a:p>
          <a:p>
            <a:pPr marL="628650" lvl="1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Management of Civilian Pay Administration – Winter 2020</a:t>
            </a:r>
          </a:p>
          <a:p>
            <a:pPr marL="628650" lvl="1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Suicide Prevention – Spring 2020</a:t>
            </a:r>
          </a:p>
          <a:p>
            <a:pPr marL="628650" lvl="1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1200" dirty="0" smtClean="0"/>
          </a:p>
        </p:txBody>
      </p:sp>
      <p:sp>
        <p:nvSpPr>
          <p:cNvPr id="24" name="Rounded Rectangle 23"/>
          <p:cNvSpPr/>
          <p:nvPr/>
        </p:nvSpPr>
        <p:spPr>
          <a:xfrm>
            <a:off x="5806867" y="5431573"/>
            <a:ext cx="5048706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400" b="1" u="sng" dirty="0" smtClean="0"/>
              <a:t>Office of the Auditor General Reports</a:t>
            </a:r>
          </a:p>
          <a:p>
            <a:pPr algn="ctr">
              <a:spcAft>
                <a:spcPts val="0"/>
              </a:spcAft>
            </a:pPr>
            <a:endParaRPr lang="en-CA" sz="1400" b="1" u="sng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National Defence is regularly the subject of planned audits from the Office of the Auditor General.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Review Services is the liaison between the Office of the Auditor General and the Department.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There are two upcoming audits that involve the Department of National Defence / Canadian Armed Forces: </a:t>
            </a:r>
          </a:p>
          <a:p>
            <a:pPr marL="450850" lvl="1" indent="-1825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300" dirty="0" smtClean="0"/>
              <a:t>Spring 2020: Supplying the Canadian Armed Forces - Focus on timeliness and cost in supplying selected materiel to Canadian Armed Forces members; and,</a:t>
            </a:r>
          </a:p>
          <a:p>
            <a:pPr marL="450850" lvl="1" indent="-1825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300" dirty="0" smtClean="0"/>
              <a:t>Fall 2020: National Shipbuilding Strategy - A government wide review - Objective to be scoped during Fall 2019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1400" dirty="0"/>
          </a:p>
          <a:p>
            <a:pPr>
              <a:spcAft>
                <a:spcPts val="0"/>
              </a:spcAft>
            </a:pPr>
            <a:endParaRPr lang="fr-CA" sz="1400" dirty="0"/>
          </a:p>
        </p:txBody>
      </p:sp>
      <p:sp>
        <p:nvSpPr>
          <p:cNvPr id="26" name="Rounded Rectangle 25"/>
          <p:cNvSpPr/>
          <p:nvPr/>
        </p:nvSpPr>
        <p:spPr>
          <a:xfrm>
            <a:off x="10991442" y="5431573"/>
            <a:ext cx="473424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400" b="1" u="sng" dirty="0" smtClean="0"/>
              <a:t>Publication of Internal Audit and </a:t>
            </a:r>
            <a:br>
              <a:rPr lang="en-CA" sz="1400" b="1" u="sng" dirty="0" smtClean="0"/>
            </a:br>
            <a:r>
              <a:rPr lang="en-CA" sz="1400" b="1" u="sng" dirty="0" smtClean="0"/>
              <a:t>Evaluation Reports</a:t>
            </a:r>
          </a:p>
          <a:p>
            <a:pPr algn="ctr">
              <a:spcAft>
                <a:spcPts val="0"/>
              </a:spcAft>
            </a:pPr>
            <a:endParaRPr lang="en-CA" sz="1400" b="1" u="sng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Treasury Board Secretariat policy requires approved audit and evaluation reports to be published publicly within 90/120 days of approval.</a:t>
            </a:r>
            <a:br>
              <a:rPr lang="en-CA" sz="1400" dirty="0" smtClean="0"/>
            </a:br>
            <a:endParaRPr lang="en-CA" sz="14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As web publication has been suspended over the election period, there is a risk that these standards will be difficult to achieve until the backlog of reports is cleared after publication resumes.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270397" y="1326875"/>
            <a:ext cx="4251260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endParaRPr lang="en-CA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 smtClean="0"/>
              <a:t>Appointed Assistant Deputy Minister (Review Services) in August 2019 and joined Defence in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 smtClean="0"/>
              <a:t>Former Associate Assistant Deputy Minister (Finance), and </a:t>
            </a:r>
            <a:r>
              <a:rPr lang="en-CA" sz="1200" dirty="0"/>
              <a:t>Acting Assistant Deputy Minister (</a:t>
            </a:r>
            <a:r>
              <a:rPr lang="en-CA" sz="1200" dirty="0" smtClean="0"/>
              <a:t>Finance)/Chief Financial Officer with National Defence, as well as various senior executive positions across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 smtClean="0"/>
              <a:t>Certified </a:t>
            </a:r>
            <a:r>
              <a:rPr lang="en-CA" sz="1200" dirty="0"/>
              <a:t>Public Accountant, Chartered Accountant, Auditor.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pic>
        <p:nvPicPr>
          <p:cNvPr id="30" name="Picture 2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"/>
          <a:stretch/>
        </p:blipFill>
        <p:spPr bwMode="auto">
          <a:xfrm>
            <a:off x="1809368" y="1368362"/>
            <a:ext cx="1317336" cy="16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a01ada-eacd-4a8c-a9ce-a8034c408520">WQZFHUY4YSJY-641077044-57</_dlc_DocId>
    <_dlc_DocIdUrl xmlns="81a01ada-eacd-4a8c-a9ce-a8034c408520">
      <Url>https://collaboration-crs.forces.mil.ca/sites/crs-csex/ADMO/_layouts/15/DocIdRedir.aspx?ID=WQZFHUY4YSJY-641077044-57</Url>
      <Description>WQZFHUY4YSJY-641077044-57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C1A694481174469FC49FC75D477ADF" ma:contentTypeVersion="1" ma:contentTypeDescription="Create a new document." ma:contentTypeScope="" ma:versionID="f4a2300e87a5c9bf8718cde710aee20a">
  <xsd:schema xmlns:xsd="http://www.w3.org/2001/XMLSchema" xmlns:xs="http://www.w3.org/2001/XMLSchema" xmlns:p="http://schemas.microsoft.com/office/2006/metadata/properties" xmlns:ns2="81a01ada-eacd-4a8c-a9ce-a8034c408520" targetNamespace="http://schemas.microsoft.com/office/2006/metadata/properties" ma:root="true" ma:fieldsID="b2b40b2732d4fc0cbc84448dff2675e2" ns2:_="">
    <xsd:import namespace="81a01ada-eacd-4a8c-a9ce-a8034c40852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01ada-eacd-4a8c-a9ce-a8034c40852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60EB4FA-A2B6-4D4C-81D6-067140DAAA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587465-CFD7-45FD-B57F-6DC086D31D2E}">
  <ds:schemaRefs>
    <ds:schemaRef ds:uri="http://schemas.microsoft.com/office/2006/documentManagement/types"/>
    <ds:schemaRef ds:uri="81a01ada-eacd-4a8c-a9ce-a8034c408520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0DCEE0-6AA2-4747-B987-A29BA64CB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a01ada-eacd-4a8c-a9ce-a8034c4085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35B7A98-63CD-4FCE-A5E7-D3BA02F4E7E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20171</TotalTime>
  <Words>371</Words>
  <Application>Microsoft Office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702</cp:revision>
  <cp:lastPrinted>2019-09-06T19:27:40Z</cp:lastPrinted>
  <dcterms:created xsi:type="dcterms:W3CDTF">2017-05-18T23:50:12Z</dcterms:created>
  <dcterms:modified xsi:type="dcterms:W3CDTF">2020-02-14T14:35:59Z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_dlc_DocIdItemGuid">
    <vt:lpwstr>4a8a3761-b290-404c-a511-4296af7b3ca7</vt:lpwstr>
  </property>
  <property fmtid="{D5CDD505-2E9C-101B-9397-08002B2CF9AE}" pid="6" name="ContentTypeId">
    <vt:lpwstr>0x01010017C1A694481174469FC49FC75D477ADF</vt:lpwstr>
  </property>
</Properties>
</file>