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
  </p:notesMasterIdLst>
  <p:handoutMasterIdLst>
    <p:handoutMasterId r:id="rId4"/>
  </p:handoutMasterIdLst>
  <p:sldIdLst>
    <p:sldId id="333" r:id="rId2"/>
  </p:sldIdLst>
  <p:sldSz cx="16238538" cy="9134475"/>
  <p:notesSz cx="14782800" cy="9144000"/>
  <p:defaultTextStyle>
    <a:defPPr>
      <a:defRPr lang="en-CA"/>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877">
          <p15:clr>
            <a:srgbClr val="A4A3A4"/>
          </p15:clr>
        </p15:guide>
        <p15:guide id="2" pos="511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Brosinsky" initials="CAB" lastIdx="14" clrIdx="0">
    <p:extLst>
      <p:ext uri="{19B8F6BF-5375-455C-9EA6-DF929625EA0E}">
        <p15:presenceInfo xmlns:p15="http://schemas.microsoft.com/office/powerpoint/2012/main" userId="Chris Brosinsky" providerId="None"/>
      </p:ext>
    </p:extLst>
  </p:cmAuthor>
  <p:cmAuthor id="2" name="Couture.CMF" initials="C" lastIdx="4" clrIdx="1">
    <p:extLst>
      <p:ext uri="{19B8F6BF-5375-455C-9EA6-DF929625EA0E}">
        <p15:presenceInfo xmlns:p15="http://schemas.microsoft.com/office/powerpoint/2012/main" userId="Couture.CM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57F"/>
    <a:srgbClr val="3D6AA1"/>
    <a:srgbClr val="20558A"/>
    <a:srgbClr val="FFCC00"/>
    <a:srgbClr val="70D6A5"/>
    <a:srgbClr val="3972A1"/>
    <a:srgbClr val="642CAE"/>
    <a:srgbClr val="0A4E26"/>
    <a:srgbClr val="799E83"/>
    <a:srgbClr val="6F90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657" autoAdjust="0"/>
    <p:restoredTop sz="96433" autoAdjust="0"/>
  </p:normalViewPr>
  <p:slideViewPr>
    <p:cSldViewPr>
      <p:cViewPr varScale="1">
        <p:scale>
          <a:sx n="74" d="100"/>
          <a:sy n="74" d="100"/>
        </p:scale>
        <p:origin x="858" y="60"/>
      </p:cViewPr>
      <p:guideLst>
        <p:guide orient="horz" pos="2877"/>
        <p:guide pos="5114"/>
      </p:guideLst>
    </p:cSldViewPr>
  </p:slideViewPr>
  <p:notesTextViewPr>
    <p:cViewPr>
      <p:scale>
        <a:sx n="75" d="100"/>
        <a:sy n="75" d="100"/>
      </p:scale>
      <p:origin x="0" y="0"/>
    </p:cViewPr>
  </p:notesTextViewPr>
  <p:notesViewPr>
    <p:cSldViewPr>
      <p:cViewPr varScale="1">
        <p:scale>
          <a:sx n="95" d="100"/>
          <a:sy n="95" d="100"/>
        </p:scale>
        <p:origin x="114" y="2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7" y="5"/>
            <a:ext cx="6407221" cy="458164"/>
          </a:xfrm>
          <a:prstGeom prst="rect">
            <a:avLst/>
          </a:prstGeom>
        </p:spPr>
        <p:txBody>
          <a:bodyPr vert="horz" lIns="115452" tIns="57723" rIns="115452" bIns="57723" rtlCol="0"/>
          <a:lstStyle>
            <a:lvl1pPr algn="l">
              <a:defRPr sz="1500"/>
            </a:lvl1pPr>
          </a:lstStyle>
          <a:p>
            <a:endParaRPr lang="en-CA"/>
          </a:p>
        </p:txBody>
      </p:sp>
      <p:sp>
        <p:nvSpPr>
          <p:cNvPr id="3" name="Date Placeholder 2"/>
          <p:cNvSpPr>
            <a:spLocks noGrp="1"/>
          </p:cNvSpPr>
          <p:nvPr>
            <p:ph type="dt" sz="quarter" idx="1"/>
          </p:nvPr>
        </p:nvSpPr>
        <p:spPr>
          <a:xfrm>
            <a:off x="8372307" y="5"/>
            <a:ext cx="6407221" cy="458164"/>
          </a:xfrm>
          <a:prstGeom prst="rect">
            <a:avLst/>
          </a:prstGeom>
        </p:spPr>
        <p:txBody>
          <a:bodyPr vert="horz" lIns="115452" tIns="57723" rIns="115452" bIns="57723" rtlCol="0"/>
          <a:lstStyle>
            <a:lvl1pPr algn="r">
              <a:defRPr sz="1500"/>
            </a:lvl1pPr>
          </a:lstStyle>
          <a:p>
            <a:fld id="{FF0693B9-860C-45E6-80DC-0B44F6AF1AD2}" type="datetimeFigureOut">
              <a:rPr lang="en-CA" smtClean="0"/>
              <a:pPr/>
              <a:t>2020-02-14</a:t>
            </a:fld>
            <a:endParaRPr lang="en-CA"/>
          </a:p>
        </p:txBody>
      </p:sp>
      <p:sp>
        <p:nvSpPr>
          <p:cNvPr id="4" name="Footer Placeholder 3"/>
          <p:cNvSpPr>
            <a:spLocks noGrp="1"/>
          </p:cNvSpPr>
          <p:nvPr>
            <p:ph type="ftr" sz="quarter" idx="2"/>
          </p:nvPr>
        </p:nvSpPr>
        <p:spPr>
          <a:xfrm>
            <a:off x="67" y="8685842"/>
            <a:ext cx="6407221" cy="458164"/>
          </a:xfrm>
          <a:prstGeom prst="rect">
            <a:avLst/>
          </a:prstGeom>
        </p:spPr>
        <p:txBody>
          <a:bodyPr vert="horz" lIns="115452" tIns="57723" rIns="115452" bIns="57723" rtlCol="0" anchor="b"/>
          <a:lstStyle>
            <a:lvl1pPr algn="l">
              <a:defRPr sz="1500"/>
            </a:lvl1pPr>
          </a:lstStyle>
          <a:p>
            <a:endParaRPr lang="en-CA"/>
          </a:p>
        </p:txBody>
      </p:sp>
      <p:sp>
        <p:nvSpPr>
          <p:cNvPr id="5" name="Slide Number Placeholder 4"/>
          <p:cNvSpPr>
            <a:spLocks noGrp="1"/>
          </p:cNvSpPr>
          <p:nvPr>
            <p:ph type="sldNum" sz="quarter" idx="3"/>
          </p:nvPr>
        </p:nvSpPr>
        <p:spPr>
          <a:xfrm>
            <a:off x="8372307" y="8685842"/>
            <a:ext cx="6407221" cy="458164"/>
          </a:xfrm>
          <a:prstGeom prst="rect">
            <a:avLst/>
          </a:prstGeom>
        </p:spPr>
        <p:txBody>
          <a:bodyPr vert="horz" lIns="115452" tIns="57723" rIns="115452" bIns="57723" rtlCol="0" anchor="b"/>
          <a:lstStyle>
            <a:lvl1pPr algn="r">
              <a:defRPr sz="1500"/>
            </a:lvl1pPr>
          </a:lstStyle>
          <a:p>
            <a:fld id="{5574F823-DC1F-4E06-9EAA-A1C8037BEF71}" type="slidenum">
              <a:rPr lang="en-CA" smtClean="0"/>
              <a:pPr/>
              <a:t>‹#›</a:t>
            </a:fld>
            <a:endParaRPr lang="en-CA"/>
          </a:p>
        </p:txBody>
      </p:sp>
    </p:spTree>
    <p:extLst>
      <p:ext uri="{BB962C8B-B14F-4D97-AF65-F5344CB8AC3E}">
        <p14:creationId xmlns:p14="http://schemas.microsoft.com/office/powerpoint/2010/main" val="2149803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405880" cy="457200"/>
          </a:xfrm>
          <a:prstGeom prst="rect">
            <a:avLst/>
          </a:prstGeom>
        </p:spPr>
        <p:txBody>
          <a:bodyPr vert="horz" lIns="117648" tIns="58822" rIns="117648" bIns="58822" rtlCol="0"/>
          <a:lstStyle>
            <a:lvl1pPr algn="l" fontAlgn="auto">
              <a:spcBef>
                <a:spcPts val="0"/>
              </a:spcBef>
              <a:spcAft>
                <a:spcPts val="0"/>
              </a:spcAft>
              <a:defRPr sz="1500">
                <a:latin typeface="Arial"/>
                <a:ea typeface="+mn-ea"/>
                <a:cs typeface="+mn-cs"/>
              </a:defRPr>
            </a:lvl1pPr>
          </a:lstStyle>
          <a:p>
            <a:pPr>
              <a:defRPr/>
            </a:pPr>
            <a:endParaRPr lang="en-CA"/>
          </a:p>
        </p:txBody>
      </p:sp>
      <p:sp>
        <p:nvSpPr>
          <p:cNvPr id="3" name="Date Placeholder 2"/>
          <p:cNvSpPr>
            <a:spLocks noGrp="1"/>
          </p:cNvSpPr>
          <p:nvPr>
            <p:ph type="dt" idx="1"/>
          </p:nvPr>
        </p:nvSpPr>
        <p:spPr>
          <a:xfrm>
            <a:off x="8373503" y="0"/>
            <a:ext cx="6405880" cy="457200"/>
          </a:xfrm>
          <a:prstGeom prst="rect">
            <a:avLst/>
          </a:prstGeom>
        </p:spPr>
        <p:txBody>
          <a:bodyPr vert="horz" wrap="square" lIns="117648" tIns="58822" rIns="117648" bIns="58822" numCol="1" anchor="t" anchorCtr="0" compatLnSpc="1">
            <a:prstTxWarp prst="textNoShape">
              <a:avLst/>
            </a:prstTxWarp>
          </a:bodyPr>
          <a:lstStyle>
            <a:lvl1pPr algn="r">
              <a:defRPr sz="1500" smtClean="0"/>
            </a:lvl1pPr>
          </a:lstStyle>
          <a:p>
            <a:pPr>
              <a:defRPr/>
            </a:pPr>
            <a:fld id="{808044B6-61BA-404C-8928-A2A282B514AF}" type="datetimeFigureOut">
              <a:rPr lang="en-CA" altLang="en-US"/>
              <a:pPr>
                <a:defRPr/>
              </a:pPr>
              <a:t>2020-02-14</a:t>
            </a:fld>
            <a:endParaRPr lang="en-CA" altLang="en-US" dirty="0"/>
          </a:p>
        </p:txBody>
      </p:sp>
      <p:sp>
        <p:nvSpPr>
          <p:cNvPr id="4" name="Slide Image Placeholder 3"/>
          <p:cNvSpPr>
            <a:spLocks noGrp="1" noRot="1" noChangeAspect="1"/>
          </p:cNvSpPr>
          <p:nvPr>
            <p:ph type="sldImg" idx="2"/>
          </p:nvPr>
        </p:nvSpPr>
        <p:spPr>
          <a:xfrm>
            <a:off x="4343400" y="685800"/>
            <a:ext cx="6096000" cy="3429000"/>
          </a:xfrm>
          <a:prstGeom prst="rect">
            <a:avLst/>
          </a:prstGeom>
          <a:noFill/>
          <a:ln w="12700">
            <a:solidFill>
              <a:prstClr val="black"/>
            </a:solidFill>
          </a:ln>
        </p:spPr>
        <p:txBody>
          <a:bodyPr vert="horz" lIns="117648" tIns="58822" rIns="117648" bIns="58822" rtlCol="0" anchor="ctr"/>
          <a:lstStyle/>
          <a:p>
            <a:pPr lvl="0"/>
            <a:endParaRPr lang="en-CA" noProof="0" dirty="0"/>
          </a:p>
        </p:txBody>
      </p:sp>
      <p:sp>
        <p:nvSpPr>
          <p:cNvPr id="5" name="Notes Placeholder 4"/>
          <p:cNvSpPr>
            <a:spLocks noGrp="1"/>
          </p:cNvSpPr>
          <p:nvPr>
            <p:ph type="body" sz="quarter" idx="3"/>
          </p:nvPr>
        </p:nvSpPr>
        <p:spPr>
          <a:xfrm>
            <a:off x="1478280" y="4343403"/>
            <a:ext cx="11826240" cy="4114800"/>
          </a:xfrm>
          <a:prstGeom prst="rect">
            <a:avLst/>
          </a:prstGeom>
        </p:spPr>
        <p:txBody>
          <a:bodyPr vert="horz" wrap="square" lIns="117648" tIns="58822" rIns="117648" bIns="58822" numCol="1" anchor="t" anchorCtr="0" compatLnSpc="1">
            <a:prstTxWarp prst="textNoShape">
              <a:avLst/>
            </a:prstTxWarp>
          </a:bodyPr>
          <a:lstStyle/>
          <a:p>
            <a:pPr lvl="0"/>
            <a:r>
              <a:rPr lang="en-CA" altLang="en-US" noProof="0" smtClean="0"/>
              <a:t>Click to edit Master text styles</a:t>
            </a:r>
          </a:p>
          <a:p>
            <a:pPr lvl="1"/>
            <a:r>
              <a:rPr lang="en-CA" altLang="en-US" noProof="0" smtClean="0"/>
              <a:t>Second level</a:t>
            </a:r>
          </a:p>
          <a:p>
            <a:pPr lvl="2"/>
            <a:r>
              <a:rPr lang="en-CA" altLang="en-US" noProof="0" smtClean="0"/>
              <a:t>Third level</a:t>
            </a:r>
          </a:p>
          <a:p>
            <a:pPr lvl="3"/>
            <a:r>
              <a:rPr lang="en-CA" altLang="en-US" noProof="0" smtClean="0"/>
              <a:t>Fourth level</a:t>
            </a:r>
          </a:p>
          <a:p>
            <a:pPr lvl="4"/>
            <a:r>
              <a:rPr lang="en-CA" altLang="en-US" noProof="0" smtClean="0"/>
              <a:t>Fifth level</a:t>
            </a:r>
          </a:p>
        </p:txBody>
      </p:sp>
      <p:sp>
        <p:nvSpPr>
          <p:cNvPr id="6" name="Footer Placeholder 5"/>
          <p:cNvSpPr>
            <a:spLocks noGrp="1"/>
          </p:cNvSpPr>
          <p:nvPr>
            <p:ph type="ftr" sz="quarter" idx="4"/>
          </p:nvPr>
        </p:nvSpPr>
        <p:spPr>
          <a:xfrm>
            <a:off x="0" y="8685215"/>
            <a:ext cx="6405880" cy="457200"/>
          </a:xfrm>
          <a:prstGeom prst="rect">
            <a:avLst/>
          </a:prstGeom>
        </p:spPr>
        <p:txBody>
          <a:bodyPr vert="horz" lIns="117648" tIns="58822" rIns="117648" bIns="58822" rtlCol="0" anchor="b"/>
          <a:lstStyle>
            <a:lvl1pPr algn="l" fontAlgn="auto">
              <a:spcBef>
                <a:spcPts val="0"/>
              </a:spcBef>
              <a:spcAft>
                <a:spcPts val="0"/>
              </a:spcAft>
              <a:defRPr sz="1500">
                <a:latin typeface="Arial"/>
                <a:ea typeface="+mn-ea"/>
                <a:cs typeface="+mn-cs"/>
              </a:defRPr>
            </a:lvl1pPr>
          </a:lstStyle>
          <a:p>
            <a:pPr>
              <a:defRPr/>
            </a:pPr>
            <a:endParaRPr lang="en-CA"/>
          </a:p>
        </p:txBody>
      </p:sp>
      <p:sp>
        <p:nvSpPr>
          <p:cNvPr id="7" name="Slide Number Placeholder 6"/>
          <p:cNvSpPr>
            <a:spLocks noGrp="1"/>
          </p:cNvSpPr>
          <p:nvPr>
            <p:ph type="sldNum" sz="quarter" idx="5"/>
          </p:nvPr>
        </p:nvSpPr>
        <p:spPr>
          <a:xfrm>
            <a:off x="8373503" y="8685215"/>
            <a:ext cx="6405880" cy="457200"/>
          </a:xfrm>
          <a:prstGeom prst="rect">
            <a:avLst/>
          </a:prstGeom>
        </p:spPr>
        <p:txBody>
          <a:bodyPr vert="horz" wrap="square" lIns="117648" tIns="58822" rIns="117648" bIns="58822" numCol="1" anchor="b" anchorCtr="0" compatLnSpc="1">
            <a:prstTxWarp prst="textNoShape">
              <a:avLst/>
            </a:prstTxWarp>
          </a:bodyPr>
          <a:lstStyle>
            <a:lvl1pPr algn="r">
              <a:defRPr sz="1500"/>
            </a:lvl1pPr>
          </a:lstStyle>
          <a:p>
            <a:fld id="{488DEAAE-8EA2-47BC-AB00-A30251532296}" type="slidenum">
              <a:rPr lang="en-CA" altLang="en-US"/>
              <a:pPr/>
              <a:t>‹#›</a:t>
            </a:fld>
            <a:endParaRPr lang="en-CA" altLang="en-US"/>
          </a:p>
        </p:txBody>
      </p:sp>
    </p:spTree>
    <p:extLst>
      <p:ext uri="{BB962C8B-B14F-4D97-AF65-F5344CB8AC3E}">
        <p14:creationId xmlns:p14="http://schemas.microsoft.com/office/powerpoint/2010/main" val="18658065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3400" y="685800"/>
            <a:ext cx="6096000" cy="3429000"/>
          </a:xfrm>
        </p:spPr>
      </p:sp>
      <p:sp>
        <p:nvSpPr>
          <p:cNvPr id="3" name="Notes Placeholder 2"/>
          <p:cNvSpPr>
            <a:spLocks noGrp="1"/>
          </p:cNvSpPr>
          <p:nvPr>
            <p:ph type="body" idx="1"/>
          </p:nvPr>
        </p:nvSpPr>
        <p:spPr/>
        <p:txBody>
          <a:bodyPr/>
          <a:lstStyle/>
          <a:p>
            <a:r>
              <a:rPr lang="en-CA" dirty="0"/>
              <a:t>Key partners:</a:t>
            </a:r>
          </a:p>
          <a:p>
            <a:pPr marL="252733" indent="-252733">
              <a:buFontTx/>
              <a:buChar char="-"/>
            </a:pPr>
            <a:r>
              <a:rPr lang="en-CA" dirty="0"/>
              <a:t>Internal (L1s): Royal Canadian Air Force; Special Operations Forces; Chief Military Personal; ADM(MAT); ADM(POL); ADM(DIA), etc.</a:t>
            </a:r>
          </a:p>
          <a:p>
            <a:pPr marL="252733" indent="-252733">
              <a:buFontTx/>
              <a:buChar char="-"/>
            </a:pPr>
            <a:r>
              <a:rPr lang="en-CA" dirty="0"/>
              <a:t>External: Public Safety; NRC; CSE; CSA; etc.</a:t>
            </a:r>
          </a:p>
          <a:p>
            <a:pPr marL="252733" indent="-252733">
              <a:buFontTx/>
              <a:buChar char="-"/>
            </a:pPr>
            <a:endParaRPr lang="en-CA" dirty="0"/>
          </a:p>
          <a:p>
            <a:r>
              <a:rPr lang="en-CA" dirty="0"/>
              <a:t>Access to Innovation</a:t>
            </a:r>
          </a:p>
          <a:p>
            <a:pPr marL="252733" indent="-252733">
              <a:buFont typeface="Arial" panose="020B0604020202020204" pitchFamily="34" charset="0"/>
              <a:buChar char="•"/>
            </a:pPr>
            <a:r>
              <a:rPr lang="en-CA" dirty="0"/>
              <a:t>We need to continue to engage with Canadian innovators to provide solutions to defence and security challenges. This will be done through the Innovation for Defence Excellence and Security (</a:t>
            </a:r>
            <a:r>
              <a:rPr lang="en-CA" dirty="0" err="1"/>
              <a:t>IDEaS</a:t>
            </a:r>
            <a:r>
              <a:rPr lang="en-CA" dirty="0"/>
              <a:t>) programme, the Canadian Safety ad Security Program (CSSP), and Innovation Solutions Canada (ISC).</a:t>
            </a:r>
          </a:p>
          <a:p>
            <a:pPr marL="252733" indent="-252733">
              <a:buFont typeface="Arial" panose="020B0604020202020204" pitchFamily="34" charset="0"/>
              <a:buChar char="•"/>
            </a:pPr>
            <a:r>
              <a:rPr lang="en-CA" dirty="0"/>
              <a:t>Overall, this will allow us to foster open innovation, promote business development, and provide the structure and support to encourage solutions to defence and security issues.</a:t>
            </a:r>
          </a:p>
          <a:p>
            <a:pPr marL="252733" indent="-252733">
              <a:buFont typeface="Arial" panose="020B0604020202020204" pitchFamily="34" charset="0"/>
              <a:buChar char="•"/>
            </a:pPr>
            <a:r>
              <a:rPr lang="en-CA" dirty="0"/>
              <a:t>Regarding ISC, resource and capacity building will be needed to meet DND’s commitment of $65M per year.</a:t>
            </a:r>
          </a:p>
          <a:p>
            <a:endParaRPr lang="en-CA" dirty="0"/>
          </a:p>
          <a:p>
            <a:r>
              <a:rPr lang="en-CA" dirty="0"/>
              <a:t>Continental Defence</a:t>
            </a:r>
          </a:p>
          <a:p>
            <a:pPr marL="252733" indent="-252733">
              <a:buFont typeface="Arial" panose="020B0604020202020204" pitchFamily="34" charset="0"/>
              <a:buChar char="•"/>
            </a:pPr>
            <a:r>
              <a:rPr lang="en-CA" dirty="0"/>
              <a:t>An investment of $133M over 5 years until March 2020 on the ADSA program informs decisions on Arctic surveillance operations.</a:t>
            </a:r>
          </a:p>
          <a:p>
            <a:pPr marL="252733" indent="-252733" defTabSz="1347904">
              <a:buFont typeface="Arial" panose="020B0604020202020204" pitchFamily="34" charset="0"/>
              <a:buChar char="•"/>
              <a:defRPr/>
            </a:pPr>
            <a:r>
              <a:rPr lang="en-CA" dirty="0"/>
              <a:t>We need to continue to conduct R&amp;D and access Canadian industry/academic knowledge to deliver innovative solutions.</a:t>
            </a:r>
          </a:p>
          <a:p>
            <a:pPr marL="252733" indent="-252733">
              <a:buFont typeface="Arial" panose="020B0604020202020204" pitchFamily="34" charset="0"/>
              <a:buChar char="•"/>
            </a:pPr>
            <a:r>
              <a:rPr lang="en-CA" dirty="0"/>
              <a:t>We need to support ongoing NORAD modernization efforts and build from ADSA’s investment to enhance our allied partnerships.</a:t>
            </a:r>
          </a:p>
          <a:p>
            <a:pPr marL="252733" indent="-252733">
              <a:buFont typeface="Arial" panose="020B0604020202020204" pitchFamily="34" charset="0"/>
              <a:buChar char="•"/>
            </a:pPr>
            <a:r>
              <a:rPr lang="en-CA" dirty="0"/>
              <a:t>Lastly, there is a need to develop, under ADM(POL) lead, a national policy statement for continental defence, including appropriate S&amp;T requirements and investments.</a:t>
            </a:r>
          </a:p>
          <a:p>
            <a:endParaRPr lang="en-CA" dirty="0"/>
          </a:p>
          <a:p>
            <a:r>
              <a:rPr lang="en-CA" dirty="0"/>
              <a:t>Open Science and Scientific Integrity</a:t>
            </a:r>
          </a:p>
          <a:p>
            <a:pPr marL="252733" indent="-252733">
              <a:buFont typeface="Arial" panose="020B0604020202020204" pitchFamily="34" charset="0"/>
              <a:buChar char="•"/>
            </a:pPr>
            <a:r>
              <a:rPr lang="en-CA" dirty="0"/>
              <a:t>Federal commitments to Open Science and Scientific Integrity have called for the development of a DND/CAF Action Plan on Open Science and a DND/CAF Scientific Integrity Policy (SIP).</a:t>
            </a:r>
          </a:p>
          <a:p>
            <a:pPr marL="252733" indent="-252733">
              <a:buFont typeface="Arial" panose="020B0604020202020204" pitchFamily="34" charset="0"/>
              <a:buChar char="•"/>
            </a:pPr>
            <a:r>
              <a:rPr lang="en-CA" dirty="0"/>
              <a:t>The DND/CAF SIP came into effect in April 2019, and implementation efforts are ongoing (costing in the near future will be important).</a:t>
            </a:r>
          </a:p>
          <a:p>
            <a:pPr marL="252733" indent="-252733">
              <a:buFont typeface="Arial" panose="020B0604020202020204" pitchFamily="34" charset="0"/>
              <a:buChar char="•"/>
            </a:pPr>
            <a:r>
              <a:rPr lang="en-CA" dirty="0"/>
              <a:t>There is a call for a DND/CAF Action Plan on Open Science to be in place by March 2020 (as with the SIP, costing in the near future will be important).</a:t>
            </a:r>
          </a:p>
          <a:p>
            <a:pPr marL="252733" indent="-252733">
              <a:buFont typeface="Arial" panose="020B0604020202020204" pitchFamily="34" charset="0"/>
              <a:buChar char="•"/>
            </a:pPr>
            <a:r>
              <a:rPr lang="en-CA" dirty="0"/>
              <a:t>These outcomes will help us manage science data, foster R&amp;D, and contribute to knowledge generation.</a:t>
            </a:r>
          </a:p>
          <a:p>
            <a:pPr marL="252733" indent="-252733">
              <a:spcAft>
                <a:spcPts val="0"/>
              </a:spcAft>
              <a:buFont typeface="Arial" panose="020B0604020202020204" pitchFamily="34" charset="0"/>
              <a:buChar char="•"/>
            </a:pPr>
            <a:r>
              <a:rPr lang="en-CA" dirty="0"/>
              <a:t>Overall, we can balance the principles of open science, while accounting for the security of sensitive and classified data and information.</a:t>
            </a:r>
          </a:p>
          <a:p>
            <a:pPr>
              <a:spcAft>
                <a:spcPts val="0"/>
              </a:spcAft>
            </a:pPr>
            <a:endParaRPr lang="en-CA" dirty="0"/>
          </a:p>
          <a:p>
            <a:pPr>
              <a:spcAft>
                <a:spcPts val="0"/>
              </a:spcAft>
            </a:pPr>
            <a:r>
              <a:rPr lang="en-CA" dirty="0"/>
              <a:t>Emerging and Disruptive Technologies</a:t>
            </a:r>
          </a:p>
          <a:p>
            <a:pPr marL="252733" indent="-252733">
              <a:buFont typeface="Arial" panose="020B0604020202020204" pitchFamily="34" charset="0"/>
              <a:buChar char="•"/>
            </a:pPr>
            <a:r>
              <a:rPr lang="en-CA" dirty="0"/>
              <a:t>Technology is accelerating at a rapid pace and DND needs to understand the impact such technologies will have on the department.</a:t>
            </a:r>
          </a:p>
          <a:p>
            <a:pPr marL="252733" indent="-252733">
              <a:buFont typeface="Arial" panose="020B0604020202020204" pitchFamily="34" charset="0"/>
              <a:buChar char="•"/>
            </a:pPr>
            <a:r>
              <a:rPr lang="en-CA" dirty="0"/>
              <a:t>This starts with anticipating and assessing emerging and disruptive technologies such as artificial intelligence and quantum sensing (e.g., we are moving ahead with DND-CAF Quantum Strategy).</a:t>
            </a:r>
          </a:p>
          <a:p>
            <a:pPr marL="252733" indent="-252733">
              <a:buFont typeface="Arial" panose="020B0604020202020204" pitchFamily="34" charset="0"/>
              <a:buChar char="•"/>
            </a:pPr>
            <a:r>
              <a:rPr lang="en-CA" dirty="0"/>
              <a:t>We will also need to identify the use and impact of such technologies in a security context (e.g., disinformation, economic security, biological and radiological threats).</a:t>
            </a:r>
          </a:p>
          <a:p>
            <a:pPr marL="252733" indent="-252733">
              <a:buFont typeface="Arial" panose="020B0604020202020204" pitchFamily="34" charset="0"/>
              <a:buChar char="•"/>
            </a:pPr>
            <a:r>
              <a:rPr lang="en-CA" dirty="0"/>
              <a:t>Once we understand what these technologies can bring, we can provide advice on the ethical considerations at the early stages of technology development processes.</a:t>
            </a:r>
          </a:p>
          <a:p>
            <a:pPr marL="252733" indent="-252733">
              <a:buFont typeface="Arial" panose="020B0604020202020204" pitchFamily="34" charset="0"/>
              <a:buChar char="•"/>
            </a:pPr>
            <a:r>
              <a:rPr lang="en-CA" dirty="0"/>
              <a:t>Engaging with allies on the impact of emerging and disruptive technologies will continue at forums such as recurring NATO Ministerial meetings).</a:t>
            </a:r>
          </a:p>
          <a:p>
            <a:endParaRPr lang="en-CA" dirty="0"/>
          </a:p>
          <a:p>
            <a:endParaRPr lang="en-CA" dirty="0"/>
          </a:p>
          <a:p>
            <a:r>
              <a:rPr lang="en-CA" dirty="0"/>
              <a:t>Other Box on ‘Economic Security’ (placeholder)</a:t>
            </a:r>
          </a:p>
          <a:p>
            <a:pPr marL="252733" indent="-252733">
              <a:buFont typeface="Arial" panose="020B0604020202020204" pitchFamily="34" charset="0"/>
              <a:buChar char="•"/>
            </a:pPr>
            <a:r>
              <a:rPr lang="en-CA" dirty="0"/>
              <a:t>There is a long standing tension between security considerations and access to innovation and open science.</a:t>
            </a:r>
          </a:p>
          <a:p>
            <a:pPr marL="252733" indent="-252733" defTabSz="1347904">
              <a:buFont typeface="Arial" panose="020B0604020202020204" pitchFamily="34" charset="0"/>
              <a:buChar char="•"/>
              <a:defRPr/>
            </a:pPr>
            <a:r>
              <a:rPr lang="en-CA" dirty="0"/>
              <a:t>While access to innovation and open science augments our pool of expertise and generates economic benefits, these benefits must be balanced against the potential risks and vulnerabilities resulting from exposing our challenges and our work.</a:t>
            </a:r>
          </a:p>
          <a:p>
            <a:pPr marL="252733" indent="-252733" defTabSz="1347904">
              <a:buFont typeface="Arial" panose="020B0604020202020204" pitchFamily="34" charset="0"/>
              <a:buChar char="•"/>
              <a:defRPr/>
            </a:pPr>
            <a:r>
              <a:rPr lang="en-CA" dirty="0"/>
              <a:t>The exposure of government challenges, as well as unclassified data and information, can provide enough knowledge for adversaries to infer and deduce what Canada is doing in the classified domain, and identify potential vulnerabilities.</a:t>
            </a:r>
          </a:p>
          <a:p>
            <a:pPr marL="252733" indent="-252733" defTabSz="1347904">
              <a:buFont typeface="Arial" panose="020B0604020202020204" pitchFamily="34" charset="0"/>
              <a:buChar char="•"/>
              <a:defRPr/>
            </a:pPr>
            <a:r>
              <a:rPr lang="en-CA" dirty="0"/>
              <a:t>As a result, we need to work with our partners to balance open sharing and collaboration with the protection of our sensitive and classified research.</a:t>
            </a:r>
          </a:p>
          <a:p>
            <a:pPr marL="252733" indent="-252733" defTabSz="1347904">
              <a:buFont typeface="Arial" panose="020B0604020202020204" pitchFamily="34" charset="0"/>
              <a:buChar char="•"/>
              <a:defRPr/>
            </a:pPr>
            <a:r>
              <a:rPr lang="en-CA" dirty="0"/>
              <a:t>We need to understand and address gaps on government policy around economic security consideration (e.g., the implications of the TB Policy on Government Security for the department).</a:t>
            </a:r>
          </a:p>
        </p:txBody>
      </p:sp>
      <p:sp>
        <p:nvSpPr>
          <p:cNvPr id="4" name="Slide Number Placeholder 3"/>
          <p:cNvSpPr>
            <a:spLocks noGrp="1"/>
          </p:cNvSpPr>
          <p:nvPr>
            <p:ph type="sldNum" sz="quarter" idx="10"/>
          </p:nvPr>
        </p:nvSpPr>
        <p:spPr/>
        <p:txBody>
          <a:bodyPr/>
          <a:lstStyle/>
          <a:p>
            <a:fld id="{488DEAAE-8EA2-47BC-AB00-A30251532296}" type="slidenum">
              <a:rPr lang="en-CA" altLang="en-US" smtClean="0">
                <a:solidFill>
                  <a:prstClr val="black"/>
                </a:solidFill>
              </a:rPr>
              <a:pPr/>
              <a:t>1</a:t>
            </a:fld>
            <a:endParaRPr lang="en-CA" altLang="en-US">
              <a:solidFill>
                <a:prstClr val="black"/>
              </a:solidFill>
            </a:endParaRPr>
          </a:p>
        </p:txBody>
      </p:sp>
    </p:spTree>
    <p:extLst>
      <p:ext uri="{BB962C8B-B14F-4D97-AF65-F5344CB8AC3E}">
        <p14:creationId xmlns:p14="http://schemas.microsoft.com/office/powerpoint/2010/main" val="3676291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ctrTitle"/>
          </p:nvPr>
        </p:nvSpPr>
        <p:spPr>
          <a:xfrm>
            <a:off x="1921849" y="2840849"/>
            <a:ext cx="12404042" cy="2493678"/>
          </a:xfrm>
        </p:spPr>
        <p:txBody>
          <a:bodyPr anchor="b">
            <a:noAutofit/>
          </a:bodyPr>
          <a:lstStyle>
            <a:lvl1pPr algn="ctr">
              <a:defRPr sz="4795">
                <a:solidFill>
                  <a:srgbClr val="30357F"/>
                </a:solidFill>
                <a:latin typeface="Arial"/>
              </a:defRPr>
            </a:lvl1pPr>
          </a:lstStyle>
          <a:p>
            <a:r>
              <a:rPr lang="en-US" smtClean="0"/>
              <a:t>Click to edit Master title style</a:t>
            </a:r>
            <a:endParaRPr lang="en-CA" dirty="0"/>
          </a:p>
        </p:txBody>
      </p:sp>
      <p:sp>
        <p:nvSpPr>
          <p:cNvPr id="10" name="Subtitle 4"/>
          <p:cNvSpPr>
            <a:spLocks noGrp="1"/>
          </p:cNvSpPr>
          <p:nvPr>
            <p:ph type="subTitle" idx="1"/>
          </p:nvPr>
        </p:nvSpPr>
        <p:spPr>
          <a:xfrm>
            <a:off x="1922217" y="5718173"/>
            <a:ext cx="12411164" cy="1342751"/>
          </a:xfrm>
        </p:spPr>
        <p:txBody>
          <a:bodyPr>
            <a:normAutofit/>
          </a:bodyPr>
          <a:lstStyle>
            <a:lvl1pPr marL="0" indent="0" algn="ctr">
              <a:buNone/>
              <a:defRPr sz="2397">
                <a:solidFill>
                  <a:srgbClr val="30357F"/>
                </a:solidFill>
              </a:defRPr>
            </a:lvl1pPr>
          </a:lstStyle>
          <a:p>
            <a:r>
              <a:rPr lang="en-US" smtClean="0"/>
              <a:t>Click to edit Master subtitle style</a:t>
            </a:r>
            <a:endParaRPr lang="en-CA" dirty="0"/>
          </a:p>
        </p:txBody>
      </p:sp>
    </p:spTree>
    <p:extLst>
      <p:ext uri="{BB962C8B-B14F-4D97-AF65-F5344CB8AC3E}">
        <p14:creationId xmlns:p14="http://schemas.microsoft.com/office/powerpoint/2010/main" val="1571922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1927" y="1522413"/>
            <a:ext cx="14614684" cy="1217930"/>
          </a:xfrm>
        </p:spPr>
        <p:txBody>
          <a:bodyPr>
            <a:normAutofit/>
          </a:bodyPr>
          <a:lstStyle>
            <a:lvl1pPr algn="l">
              <a:defRPr sz="3729" b="1">
                <a:latin typeface="Arial"/>
              </a:defRPr>
            </a:lvl1pPr>
          </a:lstStyle>
          <a:p>
            <a:r>
              <a:rPr lang="en-US" smtClean="0"/>
              <a:t>Click to edit Master title style</a:t>
            </a:r>
            <a:endParaRPr lang="en-CA" dirty="0"/>
          </a:p>
        </p:txBody>
      </p:sp>
      <p:sp>
        <p:nvSpPr>
          <p:cNvPr id="3" name="Content Placeholder 2"/>
          <p:cNvSpPr>
            <a:spLocks noGrp="1"/>
          </p:cNvSpPr>
          <p:nvPr>
            <p:ph idx="1"/>
          </p:nvPr>
        </p:nvSpPr>
        <p:spPr>
          <a:xfrm>
            <a:off x="811927" y="3044825"/>
            <a:ext cx="14614684" cy="4871720"/>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895580C0-7C9F-4402-9866-6AC64F3EB067}" type="datetime1">
              <a:rPr lang="en-CA" altLang="en-US"/>
              <a:pPr>
                <a:defRPr/>
              </a:pPr>
              <a:t>2020-02-14</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C40897B9-C17D-43A5-B159-FC39BE5021EC}" type="slidenum">
              <a:rPr lang="en-CA" altLang="en-US"/>
              <a:pPr/>
              <a:t>‹#›</a:t>
            </a:fld>
            <a:endParaRPr lang="en-CA" altLang="en-US"/>
          </a:p>
        </p:txBody>
      </p:sp>
    </p:spTree>
    <p:extLst>
      <p:ext uri="{BB962C8B-B14F-4D97-AF65-F5344CB8AC3E}">
        <p14:creationId xmlns:p14="http://schemas.microsoft.com/office/powerpoint/2010/main" val="19523387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11927" y="1401892"/>
            <a:ext cx="14614684" cy="133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CA" altLang="en-US" smtClean="0"/>
          </a:p>
        </p:txBody>
      </p:sp>
      <p:sp>
        <p:nvSpPr>
          <p:cNvPr id="1027" name="Text Placeholder 2"/>
          <p:cNvSpPr>
            <a:spLocks noGrp="1"/>
          </p:cNvSpPr>
          <p:nvPr>
            <p:ph type="body" idx="1"/>
          </p:nvPr>
        </p:nvSpPr>
        <p:spPr bwMode="auto">
          <a:xfrm>
            <a:off x="811927" y="3044825"/>
            <a:ext cx="14614684" cy="487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811931" y="8466307"/>
            <a:ext cx="3788993" cy="486326"/>
          </a:xfrm>
          <a:prstGeom prst="rect">
            <a:avLst/>
          </a:prstGeom>
        </p:spPr>
        <p:txBody>
          <a:bodyPr vert="horz" wrap="square" lIns="91440" tIns="45720" rIns="91440" bIns="45720" numCol="1" anchor="ctr" anchorCtr="0" compatLnSpc="1">
            <a:prstTxWarp prst="textNoShape">
              <a:avLst/>
            </a:prstTxWarp>
          </a:bodyPr>
          <a:lstStyle>
            <a:lvl1pPr>
              <a:defRPr sz="1599" smtClean="0">
                <a:solidFill>
                  <a:srgbClr val="000000"/>
                </a:solidFill>
                <a:cs typeface="Arial" pitchFamily="34" charset="0"/>
              </a:defRPr>
            </a:lvl1pPr>
          </a:lstStyle>
          <a:p>
            <a:pPr>
              <a:defRPr/>
            </a:pPr>
            <a:fld id="{0DA58194-B804-4841-9ACA-BAF70EFEEEF6}" type="datetime1">
              <a:rPr lang="en-CA" altLang="en-US"/>
              <a:pPr>
                <a:defRPr/>
              </a:pPr>
              <a:t>2020-02-14</a:t>
            </a:fld>
            <a:endParaRPr lang="en-CA" altLang="en-US"/>
          </a:p>
        </p:txBody>
      </p:sp>
      <p:sp>
        <p:nvSpPr>
          <p:cNvPr id="5" name="Footer Placeholder 4"/>
          <p:cNvSpPr>
            <a:spLocks noGrp="1"/>
          </p:cNvSpPr>
          <p:nvPr>
            <p:ph type="ftr" sz="quarter" idx="3"/>
          </p:nvPr>
        </p:nvSpPr>
        <p:spPr>
          <a:xfrm>
            <a:off x="5548170" y="8466307"/>
            <a:ext cx="5142203" cy="486326"/>
          </a:xfrm>
          <a:prstGeom prst="rect">
            <a:avLst/>
          </a:prstGeom>
        </p:spPr>
        <p:txBody>
          <a:bodyPr vert="horz" lIns="91440" tIns="45720" rIns="91440" bIns="45720" rtlCol="0" anchor="ctr"/>
          <a:lstStyle>
            <a:lvl1pPr algn="ctr" fontAlgn="auto">
              <a:spcBef>
                <a:spcPts val="0"/>
              </a:spcBef>
              <a:spcAft>
                <a:spcPts val="0"/>
              </a:spcAft>
              <a:defRPr sz="1599">
                <a:solidFill>
                  <a:srgbClr val="000000"/>
                </a:solidFill>
                <a:latin typeface="Arial"/>
                <a:ea typeface="+mn-ea"/>
                <a:cs typeface="Arial"/>
              </a:defRPr>
            </a:lvl1pPr>
          </a:lstStyle>
          <a:p>
            <a:pPr>
              <a:defRPr/>
            </a:pPr>
            <a:endParaRPr lang="en-CA"/>
          </a:p>
        </p:txBody>
      </p:sp>
      <p:sp>
        <p:nvSpPr>
          <p:cNvPr id="6" name="Slide Number Placeholder 5"/>
          <p:cNvSpPr>
            <a:spLocks noGrp="1"/>
          </p:cNvSpPr>
          <p:nvPr>
            <p:ph type="sldNum" sz="quarter" idx="4"/>
          </p:nvPr>
        </p:nvSpPr>
        <p:spPr>
          <a:xfrm>
            <a:off x="11637622" y="8466307"/>
            <a:ext cx="3788993" cy="486326"/>
          </a:xfrm>
          <a:prstGeom prst="rect">
            <a:avLst/>
          </a:prstGeom>
        </p:spPr>
        <p:txBody>
          <a:bodyPr vert="horz" wrap="square" lIns="91440" tIns="45720" rIns="91440" bIns="45720" numCol="1" anchor="ctr" anchorCtr="0" compatLnSpc="1">
            <a:prstTxWarp prst="textNoShape">
              <a:avLst/>
            </a:prstTxWarp>
          </a:bodyPr>
          <a:lstStyle>
            <a:lvl1pPr algn="r">
              <a:defRPr sz="1599">
                <a:solidFill>
                  <a:srgbClr val="000000"/>
                </a:solidFill>
                <a:cs typeface="Arial" panose="020B0604020202020204" pitchFamily="34" charset="0"/>
              </a:defRPr>
            </a:lvl1pPr>
          </a:lstStyle>
          <a:p>
            <a:fld id="{13416C51-20B9-45B1-ACB4-625227970FA5}"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665" r:id="rId1"/>
    <p:sldLayoutId id="2147483664" r:id="rId2"/>
  </p:sldLayoutIdLst>
  <p:timing>
    <p:tnLst>
      <p:par>
        <p:cTn id="1" dur="indefinite" restart="never" nodeType="tmRoot"/>
      </p:par>
    </p:tnLst>
  </p:timing>
  <p:hf hdr="0" ftr="0" dt="0"/>
  <p:txStyles>
    <p:titleStyle>
      <a:lvl1pPr algn="l" rtl="0" eaLnBrk="1" fontAlgn="base" hangingPunct="1">
        <a:spcBef>
          <a:spcPct val="0"/>
        </a:spcBef>
        <a:spcAft>
          <a:spcPct val="0"/>
        </a:spcAft>
        <a:defRPr sz="4263" b="1" kern="1200">
          <a:solidFill>
            <a:srgbClr val="30357F"/>
          </a:solidFill>
          <a:latin typeface="Arial"/>
          <a:ea typeface="ＭＳ Ｐゴシック" charset="0"/>
          <a:cs typeface="Arial"/>
        </a:defRPr>
      </a:lvl1pPr>
      <a:lvl2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2pPr>
      <a:lvl3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3pPr>
      <a:lvl4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4pPr>
      <a:lvl5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5pPr>
      <a:lvl6pPr marL="608955" algn="l" rtl="0" eaLnBrk="1" fontAlgn="base" hangingPunct="1">
        <a:spcBef>
          <a:spcPct val="0"/>
        </a:spcBef>
        <a:spcAft>
          <a:spcPct val="0"/>
        </a:spcAft>
        <a:defRPr sz="3729" b="1">
          <a:solidFill>
            <a:srgbClr val="20558A"/>
          </a:solidFill>
          <a:latin typeface="Arial" charset="0"/>
          <a:ea typeface="ＭＳ Ｐゴシック" charset="0"/>
        </a:defRPr>
      </a:lvl6pPr>
      <a:lvl7pPr marL="1217908" algn="l" rtl="0" eaLnBrk="1" fontAlgn="base" hangingPunct="1">
        <a:spcBef>
          <a:spcPct val="0"/>
        </a:spcBef>
        <a:spcAft>
          <a:spcPct val="0"/>
        </a:spcAft>
        <a:defRPr sz="3729" b="1">
          <a:solidFill>
            <a:srgbClr val="20558A"/>
          </a:solidFill>
          <a:latin typeface="Arial" charset="0"/>
          <a:ea typeface="ＭＳ Ｐゴシック" charset="0"/>
        </a:defRPr>
      </a:lvl7pPr>
      <a:lvl8pPr marL="1826862" algn="l" rtl="0" eaLnBrk="1" fontAlgn="base" hangingPunct="1">
        <a:spcBef>
          <a:spcPct val="0"/>
        </a:spcBef>
        <a:spcAft>
          <a:spcPct val="0"/>
        </a:spcAft>
        <a:defRPr sz="3729" b="1">
          <a:solidFill>
            <a:srgbClr val="20558A"/>
          </a:solidFill>
          <a:latin typeface="Arial" charset="0"/>
          <a:ea typeface="ＭＳ Ｐゴシック" charset="0"/>
        </a:defRPr>
      </a:lvl8pPr>
      <a:lvl9pPr marL="2435818" algn="l" rtl="0" eaLnBrk="1" fontAlgn="base" hangingPunct="1">
        <a:spcBef>
          <a:spcPct val="0"/>
        </a:spcBef>
        <a:spcAft>
          <a:spcPct val="0"/>
        </a:spcAft>
        <a:defRPr sz="3729" b="1">
          <a:solidFill>
            <a:srgbClr val="20558A"/>
          </a:solidFill>
          <a:latin typeface="Arial" charset="0"/>
          <a:ea typeface="ＭＳ Ｐゴシック" charset="0"/>
        </a:defRPr>
      </a:lvl9pPr>
    </p:titleStyle>
    <p:bodyStyle>
      <a:lvl1pPr marL="456715" indent="-456715" algn="l" rtl="0" eaLnBrk="1" fontAlgn="base" hangingPunct="1">
        <a:spcBef>
          <a:spcPct val="20000"/>
        </a:spcBef>
        <a:spcAft>
          <a:spcPct val="0"/>
        </a:spcAft>
        <a:buFont typeface="Arial" panose="020B0604020202020204" pitchFamily="34" charset="0"/>
        <a:buChar char="•"/>
        <a:defRPr sz="3729" kern="1200">
          <a:solidFill>
            <a:srgbClr val="000000"/>
          </a:solidFill>
          <a:latin typeface="Arial"/>
          <a:ea typeface="ＭＳ Ｐゴシック" charset="0"/>
          <a:cs typeface="Arial"/>
        </a:defRPr>
      </a:lvl1pPr>
      <a:lvl2pPr marL="989550" indent="-380596" algn="l" rtl="0" eaLnBrk="1" fontAlgn="base" hangingPunct="1">
        <a:spcBef>
          <a:spcPct val="20000"/>
        </a:spcBef>
        <a:spcAft>
          <a:spcPct val="0"/>
        </a:spcAft>
        <a:buFont typeface="Arial" panose="020B0604020202020204" pitchFamily="34" charset="0"/>
        <a:buChar char="–"/>
        <a:defRPr sz="3196" kern="1200">
          <a:solidFill>
            <a:srgbClr val="000000"/>
          </a:solidFill>
          <a:latin typeface="Arial"/>
          <a:ea typeface="ＭＳ Ｐゴシック" charset="0"/>
          <a:cs typeface="Arial"/>
        </a:defRPr>
      </a:lvl2pPr>
      <a:lvl3pPr marL="1522385" indent="-304476" algn="l" rtl="0" eaLnBrk="1" fontAlgn="base" hangingPunct="1">
        <a:spcBef>
          <a:spcPct val="20000"/>
        </a:spcBef>
        <a:spcAft>
          <a:spcPct val="0"/>
        </a:spcAft>
        <a:buFont typeface="Arial" panose="020B0604020202020204" pitchFamily="34" charset="0"/>
        <a:buChar char="•"/>
        <a:defRPr sz="2664" kern="1200">
          <a:solidFill>
            <a:srgbClr val="000000"/>
          </a:solidFill>
          <a:latin typeface="Arial"/>
          <a:ea typeface="ＭＳ Ｐゴシック" charset="0"/>
          <a:cs typeface="Arial"/>
        </a:defRPr>
      </a:lvl3pPr>
      <a:lvl4pPr marL="2131340" indent="-304476" algn="l" rtl="0" eaLnBrk="1" fontAlgn="base" hangingPunct="1">
        <a:spcBef>
          <a:spcPct val="20000"/>
        </a:spcBef>
        <a:spcAft>
          <a:spcPct val="0"/>
        </a:spcAft>
        <a:buFont typeface="Arial" panose="020B0604020202020204" pitchFamily="34" charset="0"/>
        <a:buChar char="–"/>
        <a:defRPr kern="1200">
          <a:solidFill>
            <a:srgbClr val="000000"/>
          </a:solidFill>
          <a:latin typeface="Arial"/>
          <a:ea typeface="ＭＳ Ｐゴシック" charset="0"/>
          <a:cs typeface="Arial"/>
        </a:defRPr>
      </a:lvl4pPr>
      <a:lvl5pPr marL="2740294" indent="-304476" algn="l" rtl="0" eaLnBrk="1" fontAlgn="base" hangingPunct="1">
        <a:spcBef>
          <a:spcPct val="20000"/>
        </a:spcBef>
        <a:spcAft>
          <a:spcPct val="0"/>
        </a:spcAft>
        <a:buFont typeface="Arial" panose="020B0604020202020204" pitchFamily="34" charset="0"/>
        <a:buChar char="»"/>
        <a:defRPr kern="1200">
          <a:solidFill>
            <a:srgbClr val="000000"/>
          </a:solidFill>
          <a:latin typeface="Arial"/>
          <a:ea typeface="ＭＳ Ｐゴシック" charset="0"/>
          <a:cs typeface="Arial"/>
        </a:defRPr>
      </a:lvl5pPr>
      <a:lvl6pPr marL="3349247"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6pPr>
      <a:lvl7pPr marL="3958202"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7pPr>
      <a:lvl8pPr marL="4567156"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8pPr>
      <a:lvl9pPr marL="5176111"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9pPr>
    </p:bodyStyle>
    <p:otherStyle>
      <a:defPPr>
        <a:defRPr lang="en-US"/>
      </a:defPPr>
      <a:lvl1pPr marL="0" algn="l" defTabSz="1217908" rtl="0" eaLnBrk="1" latinLnBrk="0" hangingPunct="1">
        <a:defRPr sz="2397" kern="1200">
          <a:solidFill>
            <a:schemeClr val="tx1"/>
          </a:solidFill>
          <a:latin typeface="+mn-lt"/>
          <a:ea typeface="+mn-ea"/>
          <a:cs typeface="+mn-cs"/>
        </a:defRPr>
      </a:lvl1pPr>
      <a:lvl2pPr marL="608955" algn="l" defTabSz="1217908" rtl="0" eaLnBrk="1" latinLnBrk="0" hangingPunct="1">
        <a:defRPr sz="2397" kern="1200">
          <a:solidFill>
            <a:schemeClr val="tx1"/>
          </a:solidFill>
          <a:latin typeface="+mn-lt"/>
          <a:ea typeface="+mn-ea"/>
          <a:cs typeface="+mn-cs"/>
        </a:defRPr>
      </a:lvl2pPr>
      <a:lvl3pPr marL="1217908" algn="l" defTabSz="1217908" rtl="0" eaLnBrk="1" latinLnBrk="0" hangingPunct="1">
        <a:defRPr sz="2397" kern="1200">
          <a:solidFill>
            <a:schemeClr val="tx1"/>
          </a:solidFill>
          <a:latin typeface="+mn-lt"/>
          <a:ea typeface="+mn-ea"/>
          <a:cs typeface="+mn-cs"/>
        </a:defRPr>
      </a:lvl3pPr>
      <a:lvl4pPr marL="1826862" algn="l" defTabSz="1217908" rtl="0" eaLnBrk="1" latinLnBrk="0" hangingPunct="1">
        <a:defRPr sz="2397" kern="1200">
          <a:solidFill>
            <a:schemeClr val="tx1"/>
          </a:solidFill>
          <a:latin typeface="+mn-lt"/>
          <a:ea typeface="+mn-ea"/>
          <a:cs typeface="+mn-cs"/>
        </a:defRPr>
      </a:lvl4pPr>
      <a:lvl5pPr marL="2435818" algn="l" defTabSz="1217908" rtl="0" eaLnBrk="1" latinLnBrk="0" hangingPunct="1">
        <a:defRPr sz="2397" kern="1200">
          <a:solidFill>
            <a:schemeClr val="tx1"/>
          </a:solidFill>
          <a:latin typeface="+mn-lt"/>
          <a:ea typeface="+mn-ea"/>
          <a:cs typeface="+mn-cs"/>
        </a:defRPr>
      </a:lvl5pPr>
      <a:lvl6pPr marL="3044771" algn="l" defTabSz="1217908" rtl="0" eaLnBrk="1" latinLnBrk="0" hangingPunct="1">
        <a:defRPr sz="2397" kern="1200">
          <a:solidFill>
            <a:schemeClr val="tx1"/>
          </a:solidFill>
          <a:latin typeface="+mn-lt"/>
          <a:ea typeface="+mn-ea"/>
          <a:cs typeface="+mn-cs"/>
        </a:defRPr>
      </a:lvl6pPr>
      <a:lvl7pPr marL="3653726" algn="l" defTabSz="1217908" rtl="0" eaLnBrk="1" latinLnBrk="0" hangingPunct="1">
        <a:defRPr sz="2397" kern="1200">
          <a:solidFill>
            <a:schemeClr val="tx1"/>
          </a:solidFill>
          <a:latin typeface="+mn-lt"/>
          <a:ea typeface="+mn-ea"/>
          <a:cs typeface="+mn-cs"/>
        </a:defRPr>
      </a:lvl7pPr>
      <a:lvl8pPr marL="4262680" algn="l" defTabSz="1217908" rtl="0" eaLnBrk="1" latinLnBrk="0" hangingPunct="1">
        <a:defRPr sz="2397" kern="1200">
          <a:solidFill>
            <a:schemeClr val="tx1"/>
          </a:solidFill>
          <a:latin typeface="+mn-lt"/>
          <a:ea typeface="+mn-ea"/>
          <a:cs typeface="+mn-cs"/>
        </a:defRPr>
      </a:lvl8pPr>
      <a:lvl9pPr marL="4871634" algn="l" defTabSz="1217908" rtl="0" eaLnBrk="1" latinLnBrk="0" hangingPunct="1">
        <a:defRPr sz="23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801637" y="1342656"/>
            <a:ext cx="3639058" cy="3584621"/>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t"/>
          <a:lstStyle/>
          <a:p>
            <a:pPr algn="ctr"/>
            <a:r>
              <a:rPr lang="en-CA" b="1" dirty="0" smtClean="0"/>
              <a:t>MANDATE</a:t>
            </a:r>
          </a:p>
          <a:p>
            <a:endParaRPr lang="en-CA" sz="600" dirty="0" smtClean="0"/>
          </a:p>
          <a:p>
            <a:pPr marL="171450" indent="-171450">
              <a:buFont typeface="Arial" panose="020B0604020202020204" pitchFamily="34" charset="0"/>
              <a:buChar char="•"/>
            </a:pPr>
            <a:r>
              <a:rPr lang="en-US" sz="1200" dirty="0" smtClean="0"/>
              <a:t>Provide </a:t>
            </a:r>
            <a:r>
              <a:rPr lang="en-US" sz="1200" dirty="0"/>
              <a:t>national leadership on defence and security </a:t>
            </a:r>
            <a:r>
              <a:rPr lang="en-US" sz="1200" dirty="0" smtClean="0"/>
              <a:t>science</a:t>
            </a:r>
            <a:r>
              <a:rPr lang="en-US" sz="1200" dirty="0"/>
              <a:t>, </a:t>
            </a:r>
            <a:r>
              <a:rPr lang="en-US" sz="1200" dirty="0" smtClean="0"/>
              <a:t>technology </a:t>
            </a:r>
            <a:r>
              <a:rPr lang="en-US" sz="1200" dirty="0"/>
              <a:t>and </a:t>
            </a:r>
            <a:r>
              <a:rPr lang="en-US" sz="1200" dirty="0" smtClean="0"/>
              <a:t>innovation to </a:t>
            </a:r>
            <a:r>
              <a:rPr lang="fr-CA" sz="1200" dirty="0" err="1"/>
              <a:t>enhance</a:t>
            </a:r>
            <a:r>
              <a:rPr lang="fr-CA" sz="1200" dirty="0"/>
              <a:t> </a:t>
            </a:r>
            <a:r>
              <a:rPr lang="fr-CA" sz="1200" dirty="0" err="1"/>
              <a:t>Canada’s</a:t>
            </a:r>
            <a:r>
              <a:rPr lang="fr-CA" sz="1200" dirty="0"/>
              <a:t> </a:t>
            </a:r>
            <a:r>
              <a:rPr lang="fr-CA" sz="1200" dirty="0" err="1" smtClean="0"/>
              <a:t>Defence</a:t>
            </a:r>
            <a:r>
              <a:rPr lang="fr-CA" sz="1200" dirty="0" smtClean="0"/>
              <a:t> </a:t>
            </a:r>
            <a:r>
              <a:rPr lang="fr-CA" sz="1200" dirty="0"/>
              <a:t>and </a:t>
            </a:r>
            <a:r>
              <a:rPr lang="fr-CA" sz="1200" dirty="0" smtClean="0"/>
              <a:t>Security </a:t>
            </a:r>
            <a:r>
              <a:rPr lang="fr-CA" sz="1200" dirty="0"/>
              <a:t>posture</a:t>
            </a:r>
            <a:r>
              <a:rPr lang="en-CA" sz="1200" dirty="0" smtClean="0"/>
              <a:t>.</a:t>
            </a:r>
            <a:endParaRPr lang="en-US" sz="600" dirty="0" smtClean="0"/>
          </a:p>
          <a:p>
            <a:pPr marL="171450" indent="-171450">
              <a:buFont typeface="Arial" panose="020B0604020202020204" pitchFamily="34" charset="0"/>
              <a:buChar char="•"/>
            </a:pPr>
            <a:r>
              <a:rPr lang="fr-CA" sz="1200" dirty="0" err="1" smtClean="0"/>
              <a:t>Act</a:t>
            </a:r>
            <a:r>
              <a:rPr lang="fr-CA" sz="1200" dirty="0" smtClean="0"/>
              <a:t> as the </a:t>
            </a:r>
            <a:r>
              <a:rPr lang="en-US" sz="1200" dirty="0" smtClean="0"/>
              <a:t>Chief Science Advisor to the </a:t>
            </a:r>
            <a:r>
              <a:rPr lang="fr-CA" sz="1200" dirty="0" err="1" smtClean="0">
                <a:solidFill>
                  <a:schemeClr val="tx1"/>
                </a:solidFill>
              </a:rPr>
              <a:t>Department</a:t>
            </a:r>
            <a:r>
              <a:rPr lang="fr-CA" sz="1200" dirty="0" smtClean="0">
                <a:solidFill>
                  <a:schemeClr val="tx1"/>
                </a:solidFill>
              </a:rPr>
              <a:t> of National </a:t>
            </a:r>
            <a:r>
              <a:rPr lang="fr-CA" sz="1200" dirty="0" err="1" smtClean="0">
                <a:solidFill>
                  <a:schemeClr val="tx1"/>
                </a:solidFill>
              </a:rPr>
              <a:t>Defence</a:t>
            </a:r>
            <a:r>
              <a:rPr lang="fr-CA" sz="1200" dirty="0" smtClean="0">
                <a:solidFill>
                  <a:schemeClr val="tx1"/>
                </a:solidFill>
              </a:rPr>
              <a:t> and </a:t>
            </a:r>
            <a:r>
              <a:rPr lang="en-CA" sz="1200" dirty="0" smtClean="0">
                <a:solidFill>
                  <a:schemeClr val="tx1"/>
                </a:solidFill>
              </a:rPr>
              <a:t>Canadian Armed Forces, as well as the public safety and national security communities.</a:t>
            </a:r>
            <a:endParaRPr lang="en-CA" sz="1200" dirty="0">
              <a:solidFill>
                <a:schemeClr val="tx1"/>
              </a:solidFill>
            </a:endParaRPr>
          </a:p>
          <a:p>
            <a:pPr marL="171450" indent="-171450">
              <a:buFont typeface="Arial" panose="020B0604020202020204" pitchFamily="34" charset="0"/>
              <a:buChar char="•"/>
            </a:pPr>
            <a:r>
              <a:rPr lang="en-CA" sz="1200" dirty="0"/>
              <a:t>Engage </a:t>
            </a:r>
            <a:r>
              <a:rPr lang="en-CA" sz="1200" dirty="0" smtClean="0"/>
              <a:t>and collaborate with an extended </a:t>
            </a:r>
            <a:r>
              <a:rPr lang="en-CA" sz="1200" dirty="0"/>
              <a:t>network of stakeholders, domestic and international partners</a:t>
            </a:r>
            <a:r>
              <a:rPr lang="en-CA" sz="1200" dirty="0" smtClean="0"/>
              <a:t>.</a:t>
            </a:r>
          </a:p>
          <a:p>
            <a:pPr marL="171450" indent="-171450">
              <a:buFont typeface="Arial" panose="020B0604020202020204" pitchFamily="34" charset="0"/>
              <a:buChar char="•"/>
            </a:pPr>
            <a:r>
              <a:rPr lang="en-US" sz="1200" dirty="0" smtClean="0">
                <a:solidFill>
                  <a:schemeClr val="tx1"/>
                </a:solidFill>
              </a:rPr>
              <a:t>Exercise functional authority to ensure coherence of science</a:t>
            </a:r>
            <a:r>
              <a:rPr lang="en-US" sz="1200" dirty="0">
                <a:solidFill>
                  <a:schemeClr val="tx1"/>
                </a:solidFill>
              </a:rPr>
              <a:t>, </a:t>
            </a:r>
            <a:r>
              <a:rPr lang="en-US" sz="1200" dirty="0" smtClean="0">
                <a:solidFill>
                  <a:schemeClr val="tx1"/>
                </a:solidFill>
              </a:rPr>
              <a:t>technology </a:t>
            </a:r>
            <a:r>
              <a:rPr lang="en-US" sz="1200" dirty="0">
                <a:solidFill>
                  <a:schemeClr val="tx1"/>
                </a:solidFill>
              </a:rPr>
              <a:t>and </a:t>
            </a:r>
            <a:r>
              <a:rPr lang="en-US" sz="1200" dirty="0" smtClean="0">
                <a:solidFill>
                  <a:schemeClr val="tx1"/>
                </a:solidFill>
              </a:rPr>
              <a:t>innovation investments</a:t>
            </a:r>
            <a:r>
              <a:rPr lang="en-US" sz="1200" dirty="0" smtClean="0"/>
              <a:t>. </a:t>
            </a:r>
            <a:endParaRPr lang="en-US" sz="1200" dirty="0"/>
          </a:p>
        </p:txBody>
      </p:sp>
      <p:sp>
        <p:nvSpPr>
          <p:cNvPr id="28" name="Rounded Rectangle 27"/>
          <p:cNvSpPr/>
          <p:nvPr/>
        </p:nvSpPr>
        <p:spPr>
          <a:xfrm>
            <a:off x="8618360" y="1326875"/>
            <a:ext cx="3419647" cy="3600402"/>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t"/>
          <a:lstStyle/>
          <a:p>
            <a:pPr algn="ctr"/>
            <a:r>
              <a:rPr lang="en-CA" b="1" cap="all" dirty="0" smtClean="0"/>
              <a:t>Key facts</a:t>
            </a:r>
          </a:p>
          <a:p>
            <a:pPr algn="ctr"/>
            <a:endParaRPr lang="en-CA" sz="1200" b="1" dirty="0"/>
          </a:p>
          <a:p>
            <a:r>
              <a:rPr lang="en-CA" sz="1200" b="1" dirty="0"/>
              <a:t>Total Employees</a:t>
            </a:r>
            <a:r>
              <a:rPr lang="en-CA" sz="1200" dirty="0"/>
              <a:t>: </a:t>
            </a:r>
            <a:endParaRPr lang="en-CA" sz="1200" dirty="0" smtClean="0"/>
          </a:p>
          <a:p>
            <a:pPr marL="171450" indent="-171450">
              <a:buFont typeface="Arial" panose="020B0604020202020204" pitchFamily="34" charset="0"/>
              <a:buChar char="•"/>
            </a:pPr>
            <a:r>
              <a:rPr lang="en-CA" sz="1200" dirty="0" smtClean="0"/>
              <a:t>1,300</a:t>
            </a:r>
            <a:endParaRPr lang="en-CA" sz="1200" dirty="0"/>
          </a:p>
          <a:p>
            <a:endParaRPr lang="en-CA" sz="1000" dirty="0"/>
          </a:p>
          <a:p>
            <a:r>
              <a:rPr lang="en-CA" sz="1200" b="1" dirty="0"/>
              <a:t>Budget</a:t>
            </a:r>
            <a:r>
              <a:rPr lang="en-CA" sz="1200" dirty="0" smtClean="0"/>
              <a:t>: </a:t>
            </a:r>
          </a:p>
          <a:p>
            <a:pPr marL="171450" indent="-171450">
              <a:buFont typeface="Arial" panose="020B0604020202020204" pitchFamily="34" charset="0"/>
              <a:buChar char="•"/>
            </a:pPr>
            <a:r>
              <a:rPr lang="en-CA" sz="1200" dirty="0" smtClean="0"/>
              <a:t>$335M per year</a:t>
            </a:r>
          </a:p>
          <a:p>
            <a:pPr marL="171450" indent="-171450">
              <a:buFont typeface="Arial" panose="020B0604020202020204" pitchFamily="34" charset="0"/>
              <a:buChar char="•"/>
            </a:pPr>
            <a:r>
              <a:rPr lang="en-CA" sz="1200" dirty="0" smtClean="0"/>
              <a:t>Annual budget includes the Innovation for Defence Excellence and Security  (</a:t>
            </a:r>
            <a:r>
              <a:rPr lang="en-CA" sz="1200" dirty="0" err="1" smtClean="0"/>
              <a:t>IDEaS</a:t>
            </a:r>
            <a:r>
              <a:rPr lang="en-CA" sz="1200" dirty="0" smtClean="0"/>
              <a:t>) programme </a:t>
            </a:r>
            <a:r>
              <a:rPr lang="en-CA" sz="1200" dirty="0"/>
              <a:t>funded at $</a:t>
            </a:r>
            <a:r>
              <a:rPr lang="en-CA" sz="1200" dirty="0" smtClean="0"/>
              <a:t>1.6B </a:t>
            </a:r>
            <a:r>
              <a:rPr lang="en-CA" sz="1200" dirty="0"/>
              <a:t>over 20 </a:t>
            </a:r>
            <a:r>
              <a:rPr lang="en-CA" sz="1200" dirty="0" smtClean="0"/>
              <a:t>years. </a:t>
            </a:r>
          </a:p>
          <a:p>
            <a:endParaRPr lang="en-CA" sz="1000" dirty="0">
              <a:solidFill>
                <a:schemeClr val="tx1"/>
              </a:solidFill>
            </a:endParaRPr>
          </a:p>
          <a:p>
            <a:r>
              <a:rPr lang="en-CA" sz="1200" b="1" dirty="0">
                <a:solidFill>
                  <a:schemeClr val="tx1"/>
                </a:solidFill>
              </a:rPr>
              <a:t>Primary location(s</a:t>
            </a:r>
            <a:r>
              <a:rPr lang="en-CA" sz="1200" b="1" dirty="0" smtClean="0">
                <a:solidFill>
                  <a:schemeClr val="tx1"/>
                </a:solidFill>
              </a:rPr>
              <a:t>)</a:t>
            </a:r>
            <a:r>
              <a:rPr lang="en-CA" sz="1200" dirty="0" smtClean="0">
                <a:solidFill>
                  <a:schemeClr val="tx1"/>
                </a:solidFill>
              </a:rPr>
              <a:t>: </a:t>
            </a:r>
          </a:p>
          <a:p>
            <a:pPr marL="171450" indent="-171450">
              <a:buFont typeface="Arial" panose="020B0604020202020204" pitchFamily="34" charset="0"/>
              <a:buChar char="•"/>
            </a:pPr>
            <a:r>
              <a:rPr lang="en-CA" sz="1200" dirty="0" smtClean="0">
                <a:solidFill>
                  <a:schemeClr val="tx1"/>
                </a:solidFill>
              </a:rPr>
              <a:t>National Defence Headquarters (Carling)</a:t>
            </a:r>
          </a:p>
          <a:p>
            <a:pPr marL="171450" indent="-171450">
              <a:buFont typeface="Arial" panose="020B0604020202020204" pitchFamily="34" charset="0"/>
              <a:buChar char="•"/>
            </a:pPr>
            <a:r>
              <a:rPr lang="en-CA" sz="1200" dirty="0" smtClean="0">
                <a:solidFill>
                  <a:schemeClr val="tx1"/>
                </a:solidFill>
              </a:rPr>
              <a:t>Seven research centres across Canada, each with unique expertise</a:t>
            </a:r>
          </a:p>
        </p:txBody>
      </p:sp>
      <p:sp>
        <p:nvSpPr>
          <p:cNvPr id="29" name="Rounded Rectangle 28"/>
          <p:cNvSpPr/>
          <p:nvPr/>
        </p:nvSpPr>
        <p:spPr>
          <a:xfrm>
            <a:off x="12215672" y="1326876"/>
            <a:ext cx="3680461" cy="3600402"/>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t"/>
          <a:lstStyle/>
          <a:p>
            <a:pPr algn="ctr"/>
            <a:r>
              <a:rPr lang="en-CA" b="1" dirty="0" smtClean="0"/>
              <a:t>KEY PARTNERS</a:t>
            </a:r>
          </a:p>
          <a:p>
            <a:pPr algn="ctr"/>
            <a:endParaRPr lang="en-CA" sz="1200" b="1" dirty="0"/>
          </a:p>
          <a:p>
            <a:r>
              <a:rPr lang="en-CA" sz="1200" b="1" dirty="0" smtClean="0"/>
              <a:t>Internal</a:t>
            </a:r>
            <a:r>
              <a:rPr lang="en-CA" sz="1200" dirty="0" smtClean="0"/>
              <a:t>: </a:t>
            </a:r>
          </a:p>
          <a:p>
            <a:pPr marL="171450" indent="-171450">
              <a:buFont typeface="Arial" panose="020B0604020202020204" pitchFamily="34" charset="0"/>
              <a:buChar char="•"/>
            </a:pPr>
            <a:r>
              <a:rPr lang="en-CA" sz="1200" dirty="0" smtClean="0"/>
              <a:t>All Defence Team</a:t>
            </a:r>
            <a:endParaRPr lang="en-CA" sz="1200" dirty="0"/>
          </a:p>
          <a:p>
            <a:endParaRPr lang="en-CA" sz="1200" dirty="0">
              <a:solidFill>
                <a:schemeClr val="tx1"/>
              </a:solidFill>
            </a:endParaRPr>
          </a:p>
          <a:p>
            <a:r>
              <a:rPr lang="en-CA" sz="1200" b="1" dirty="0" smtClean="0">
                <a:solidFill>
                  <a:schemeClr val="tx1"/>
                </a:solidFill>
              </a:rPr>
              <a:t>External</a:t>
            </a:r>
            <a:r>
              <a:rPr lang="en-CA" sz="1200" dirty="0" smtClean="0">
                <a:solidFill>
                  <a:schemeClr val="tx1"/>
                </a:solidFill>
              </a:rPr>
              <a:t>:</a:t>
            </a:r>
            <a:r>
              <a:rPr lang="en-CA" sz="1200" dirty="0">
                <a:solidFill>
                  <a:schemeClr val="tx1"/>
                </a:solidFill>
              </a:rPr>
              <a:t> </a:t>
            </a:r>
            <a:endParaRPr lang="en-CA" sz="1200" dirty="0" smtClean="0">
              <a:solidFill>
                <a:schemeClr val="tx1"/>
              </a:solidFill>
            </a:endParaRPr>
          </a:p>
          <a:p>
            <a:pPr marL="171450" indent="-171450">
              <a:buFont typeface="Arial" panose="020B0604020202020204" pitchFamily="34" charset="0"/>
              <a:buChar char="•"/>
            </a:pPr>
            <a:r>
              <a:rPr lang="en-CA" sz="1200" dirty="0" smtClean="0">
                <a:solidFill>
                  <a:schemeClr val="tx1"/>
                </a:solidFill>
              </a:rPr>
              <a:t>Public Safety Canada</a:t>
            </a:r>
          </a:p>
          <a:p>
            <a:pPr marL="171450" indent="-171450">
              <a:buFont typeface="Arial" panose="020B0604020202020204" pitchFamily="34" charset="0"/>
              <a:buChar char="•"/>
            </a:pPr>
            <a:r>
              <a:rPr lang="en-CA" sz="1200" dirty="0" smtClean="0">
                <a:solidFill>
                  <a:schemeClr val="tx1"/>
                </a:solidFill>
              </a:rPr>
              <a:t>National Research Council</a:t>
            </a:r>
            <a:endParaRPr lang="en-CA" sz="1200" strike="sngStrike" dirty="0" smtClean="0">
              <a:solidFill>
                <a:schemeClr val="tx1"/>
              </a:solidFill>
            </a:endParaRPr>
          </a:p>
          <a:p>
            <a:pPr marL="171450" indent="-171450">
              <a:buFont typeface="Arial" panose="020B0604020202020204" pitchFamily="34" charset="0"/>
              <a:buChar char="•"/>
            </a:pPr>
            <a:r>
              <a:rPr lang="en-CA" sz="1200" dirty="0" smtClean="0">
                <a:solidFill>
                  <a:schemeClr val="tx1"/>
                </a:solidFill>
              </a:rPr>
              <a:t>Science-based </a:t>
            </a:r>
            <a:r>
              <a:rPr lang="en-CA" sz="1200" dirty="0">
                <a:solidFill>
                  <a:schemeClr val="tx1"/>
                </a:solidFill>
              </a:rPr>
              <a:t>departments and agencies (</a:t>
            </a:r>
            <a:r>
              <a:rPr lang="en-CA" sz="1200" dirty="0" smtClean="0">
                <a:solidFill>
                  <a:schemeClr val="tx1"/>
                </a:solidFill>
              </a:rPr>
              <a:t>SBDAs)</a:t>
            </a:r>
          </a:p>
          <a:p>
            <a:pPr marL="171450" indent="-171450">
              <a:buFont typeface="Arial" panose="020B0604020202020204" pitchFamily="34" charset="0"/>
              <a:buChar char="•"/>
            </a:pPr>
            <a:r>
              <a:rPr lang="en-CA" sz="1200" dirty="0" smtClean="0">
                <a:solidFill>
                  <a:schemeClr val="tx1"/>
                </a:solidFill>
              </a:rPr>
              <a:t>Communications Security Establishment</a:t>
            </a:r>
          </a:p>
          <a:p>
            <a:pPr marL="171450" indent="-171450">
              <a:buFont typeface="Arial" panose="020B0604020202020204" pitchFamily="34" charset="0"/>
              <a:buChar char="•"/>
            </a:pPr>
            <a:r>
              <a:rPr lang="en-CA" sz="1200" dirty="0" smtClean="0">
                <a:solidFill>
                  <a:schemeClr val="tx1"/>
                </a:solidFill>
              </a:rPr>
              <a:t>North Atlantic Treaty Organization</a:t>
            </a:r>
          </a:p>
          <a:p>
            <a:pPr marL="171450" indent="-171450">
              <a:buFont typeface="Arial" panose="020B0604020202020204" pitchFamily="34" charset="0"/>
              <a:buChar char="•"/>
            </a:pPr>
            <a:r>
              <a:rPr lang="en-CA" sz="1200" dirty="0" smtClean="0"/>
              <a:t>Five Eyes Community</a:t>
            </a:r>
          </a:p>
          <a:p>
            <a:pPr marL="171450" indent="-171450">
              <a:buFont typeface="Arial" panose="020B0604020202020204" pitchFamily="34" charset="0"/>
              <a:buChar char="•"/>
            </a:pPr>
            <a:r>
              <a:rPr lang="en-CA" sz="1200" dirty="0" smtClean="0">
                <a:solidFill>
                  <a:schemeClr val="tx1"/>
                </a:solidFill>
              </a:rPr>
              <a:t>Industry </a:t>
            </a:r>
          </a:p>
          <a:p>
            <a:pPr marL="171450" indent="-171450">
              <a:buFont typeface="Arial" panose="020B0604020202020204" pitchFamily="34" charset="0"/>
              <a:buChar char="•"/>
            </a:pPr>
            <a:r>
              <a:rPr lang="en-CA" sz="1200" dirty="0" smtClean="0">
                <a:solidFill>
                  <a:schemeClr val="tx1"/>
                </a:solidFill>
              </a:rPr>
              <a:t>Academia</a:t>
            </a:r>
            <a:endParaRPr lang="en-CA" sz="1200" dirty="0">
              <a:solidFill>
                <a:schemeClr val="tx1"/>
              </a:solidFill>
            </a:endParaRPr>
          </a:p>
          <a:p>
            <a:pPr marL="171450" indent="-171450">
              <a:buFont typeface="Arial" panose="020B0604020202020204" pitchFamily="34" charset="0"/>
              <a:buChar char="•"/>
            </a:pPr>
            <a:endParaRPr lang="en-CA" sz="1200" dirty="0" smtClean="0"/>
          </a:p>
        </p:txBody>
      </p:sp>
      <p:sp>
        <p:nvSpPr>
          <p:cNvPr id="33" name="Rectangle 32"/>
          <p:cNvSpPr/>
          <p:nvPr/>
        </p:nvSpPr>
        <p:spPr>
          <a:xfrm>
            <a:off x="342405" y="5017087"/>
            <a:ext cx="15553728" cy="4014645"/>
          </a:xfrm>
          <a:prstGeom prst="rect">
            <a:avLst/>
          </a:prstGeom>
          <a:solidFill>
            <a:srgbClr val="30357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867" dirty="0"/>
          </a:p>
        </p:txBody>
      </p:sp>
      <p:sp>
        <p:nvSpPr>
          <p:cNvPr id="19" name="TextBox 18"/>
          <p:cNvSpPr txBox="1"/>
          <p:nvPr/>
        </p:nvSpPr>
        <p:spPr>
          <a:xfrm>
            <a:off x="206536" y="5044694"/>
            <a:ext cx="15734502" cy="338554"/>
          </a:xfrm>
          <a:prstGeom prst="rect">
            <a:avLst/>
          </a:prstGeom>
          <a:noFill/>
        </p:spPr>
        <p:txBody>
          <a:bodyPr wrap="square" rtlCol="0">
            <a:spAutoFit/>
          </a:bodyPr>
          <a:lstStyle/>
          <a:p>
            <a:pPr algn="ctr"/>
            <a:r>
              <a:rPr lang="en-CA" sz="1600" cap="all" dirty="0" smtClean="0">
                <a:solidFill>
                  <a:schemeClr val="bg1"/>
                </a:solidFill>
              </a:rPr>
              <a:t>top ISSUES for Assistant </a:t>
            </a:r>
            <a:r>
              <a:rPr lang="en-CA" sz="1600" cap="all" dirty="0">
                <a:solidFill>
                  <a:schemeClr val="bg1"/>
                </a:solidFill>
              </a:rPr>
              <a:t>Deputy Minister (Science &amp; Technology</a:t>
            </a:r>
            <a:r>
              <a:rPr lang="en-CA" sz="1600" cap="all" dirty="0" smtClean="0">
                <a:solidFill>
                  <a:schemeClr val="bg1"/>
                </a:solidFill>
              </a:rPr>
              <a:t>)</a:t>
            </a:r>
            <a:endParaRPr lang="en-CA" sz="1600" cap="all" dirty="0">
              <a:solidFill>
                <a:schemeClr val="bg1"/>
              </a:solidFill>
            </a:endParaRPr>
          </a:p>
        </p:txBody>
      </p:sp>
      <p:sp>
        <p:nvSpPr>
          <p:cNvPr id="15" name="TextBox 4"/>
          <p:cNvSpPr txBox="1">
            <a:spLocks noChangeArrowheads="1"/>
          </p:cNvSpPr>
          <p:nvPr/>
        </p:nvSpPr>
        <p:spPr bwMode="auto">
          <a:xfrm>
            <a:off x="270397" y="193692"/>
            <a:ext cx="856895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spcBef>
                <a:spcPct val="20000"/>
              </a:spcBef>
              <a:buFont typeface="Arial" charset="0"/>
              <a:buChar char="•"/>
              <a:defRPr sz="2800">
                <a:solidFill>
                  <a:srgbClr val="000000"/>
                </a:solidFill>
                <a:latin typeface="Arial" charset="0"/>
                <a:ea typeface="ＭＳ Ｐゴシック" charset="-128"/>
                <a:cs typeface="Arial" charset="0"/>
              </a:defRPr>
            </a:lvl1pPr>
            <a:lvl2pPr marL="742950" indent="-285750">
              <a:spcBef>
                <a:spcPct val="20000"/>
              </a:spcBef>
              <a:buFont typeface="Arial" charset="0"/>
              <a:buChar char="–"/>
              <a:defRPr sz="2400">
                <a:solidFill>
                  <a:srgbClr val="000000"/>
                </a:solidFill>
                <a:latin typeface="Arial" charset="0"/>
                <a:ea typeface="ＭＳ Ｐゴシック" charset="-128"/>
                <a:cs typeface="Arial" charset="0"/>
              </a:defRPr>
            </a:lvl2pPr>
            <a:lvl3pPr marL="1143000" indent="-228600">
              <a:spcBef>
                <a:spcPct val="20000"/>
              </a:spcBef>
              <a:buFont typeface="Arial" charset="0"/>
              <a:buChar char="•"/>
              <a:defRPr sz="2000">
                <a:solidFill>
                  <a:srgbClr val="000000"/>
                </a:solidFill>
                <a:latin typeface="Arial" charset="0"/>
                <a:ea typeface="ＭＳ Ｐゴシック" charset="-128"/>
                <a:cs typeface="Arial" charset="0"/>
              </a:defRPr>
            </a:lvl3pPr>
            <a:lvl4pPr marL="1600200" indent="-228600">
              <a:spcBef>
                <a:spcPct val="20000"/>
              </a:spcBef>
              <a:buFont typeface="Arial" charset="0"/>
              <a:buChar char="–"/>
              <a:defRPr>
                <a:solidFill>
                  <a:srgbClr val="000000"/>
                </a:solidFill>
                <a:latin typeface="Arial" charset="0"/>
                <a:ea typeface="ＭＳ Ｐゴシック" charset="-128"/>
                <a:cs typeface="Arial" charset="0"/>
              </a:defRPr>
            </a:lvl4pPr>
            <a:lvl5pPr marL="2057400" indent="-228600">
              <a:spcBef>
                <a:spcPct val="20000"/>
              </a:spcBef>
              <a:buFont typeface="Arial" charset="0"/>
              <a:buChar char="»"/>
              <a:defRPr>
                <a:solidFill>
                  <a:srgbClr val="000000"/>
                </a:solidFill>
                <a:latin typeface="Arial" charset="0"/>
                <a:ea typeface="ＭＳ Ｐゴシック" charset="-128"/>
                <a:cs typeface="Arial" charset="0"/>
              </a:defRPr>
            </a:lvl5pPr>
            <a:lvl6pPr marL="25146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6pPr>
            <a:lvl7pPr marL="29718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7pPr>
            <a:lvl8pPr marL="34290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8pPr>
            <a:lvl9pPr marL="38862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9pPr>
          </a:lstStyle>
          <a:p>
            <a:pPr>
              <a:spcBef>
                <a:spcPct val="0"/>
              </a:spcBef>
              <a:buNone/>
            </a:pPr>
            <a:r>
              <a:rPr lang="en-CA" sz="1900" b="1" dirty="0" smtClean="0">
                <a:solidFill>
                  <a:schemeClr val="bg1"/>
                </a:solidFill>
              </a:rPr>
              <a:t>Assistant Deputy Minister (Science &amp; Technology) – Isabelle </a:t>
            </a:r>
            <a:r>
              <a:rPr lang="en-CA" sz="1900" b="1" dirty="0" err="1" smtClean="0">
                <a:solidFill>
                  <a:schemeClr val="bg1"/>
                </a:solidFill>
              </a:rPr>
              <a:t>Desmartis</a:t>
            </a:r>
            <a:endParaRPr lang="en-CA" sz="2000" b="1" dirty="0">
              <a:solidFill>
                <a:prstClr val="white"/>
              </a:solidFill>
            </a:endParaRPr>
          </a:p>
        </p:txBody>
      </p:sp>
      <p:sp>
        <p:nvSpPr>
          <p:cNvPr id="16" name="Rectangle 15"/>
          <p:cNvSpPr/>
          <p:nvPr/>
        </p:nvSpPr>
        <p:spPr>
          <a:xfrm>
            <a:off x="1554466" y="1416686"/>
            <a:ext cx="1827140" cy="23289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p:cNvSpPr txBox="1"/>
          <p:nvPr/>
        </p:nvSpPr>
        <p:spPr>
          <a:xfrm>
            <a:off x="1554466" y="2442656"/>
            <a:ext cx="1800200" cy="276999"/>
          </a:xfrm>
          <a:prstGeom prst="rect">
            <a:avLst/>
          </a:prstGeom>
          <a:noFill/>
        </p:spPr>
        <p:txBody>
          <a:bodyPr wrap="square" rtlCol="0">
            <a:spAutoFit/>
          </a:bodyPr>
          <a:lstStyle/>
          <a:p>
            <a:pPr algn="ctr"/>
            <a:r>
              <a:rPr lang="en-CA" sz="1200" i="1" dirty="0"/>
              <a:t>L1 picture</a:t>
            </a:r>
          </a:p>
        </p:txBody>
      </p:sp>
      <p:sp>
        <p:nvSpPr>
          <p:cNvPr id="20" name="Text Box 2"/>
          <p:cNvSpPr txBox="1"/>
          <p:nvPr/>
        </p:nvSpPr>
        <p:spPr>
          <a:xfrm>
            <a:off x="6463084" y="0"/>
            <a:ext cx="9775453" cy="4937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spcAft>
                <a:spcPts val="0"/>
              </a:spcAft>
            </a:pPr>
            <a:r>
              <a:rPr lang="en-CA" sz="1200" b="1" kern="1200" cap="all"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UNCLASSIFIED</a:t>
            </a:r>
            <a:endParaRPr lang="en-CA" sz="1200" dirty="0">
              <a:effectLst/>
              <a:latin typeface="Times New Roman" panose="02020603050405020304" pitchFamily="18" charset="0"/>
              <a:ea typeface="Times New Roman" panose="02020603050405020304" pitchFamily="18" charset="0"/>
            </a:endParaRPr>
          </a:p>
        </p:txBody>
      </p:sp>
      <p:sp>
        <p:nvSpPr>
          <p:cNvPr id="22" name="Rounded Rectangle 21"/>
          <p:cNvSpPr/>
          <p:nvPr/>
        </p:nvSpPr>
        <p:spPr>
          <a:xfrm>
            <a:off x="526386" y="5431573"/>
            <a:ext cx="3704447" cy="34676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spcAft>
                <a:spcPts val="0"/>
              </a:spcAft>
            </a:pPr>
            <a:r>
              <a:rPr lang="en-CA" sz="1200" b="1" u="sng" dirty="0" smtClean="0"/>
              <a:t>Advancing Innovation Programming</a:t>
            </a:r>
          </a:p>
          <a:p>
            <a:pPr algn="ctr">
              <a:spcAft>
                <a:spcPts val="0"/>
              </a:spcAft>
            </a:pPr>
            <a:endParaRPr lang="en-CA" sz="800" dirty="0" smtClean="0"/>
          </a:p>
          <a:p>
            <a:pPr>
              <a:spcAft>
                <a:spcPts val="0"/>
              </a:spcAft>
            </a:pPr>
            <a:r>
              <a:rPr lang="en-CA" sz="1200" i="1" dirty="0" smtClean="0">
                <a:solidFill>
                  <a:schemeClr val="tx1"/>
                </a:solidFill>
              </a:rPr>
              <a:t>Oversee the Science, Technology </a:t>
            </a:r>
            <a:r>
              <a:rPr lang="en-CA" sz="1200" i="1" dirty="0">
                <a:solidFill>
                  <a:schemeClr val="tx1"/>
                </a:solidFill>
              </a:rPr>
              <a:t>and Innovation </a:t>
            </a:r>
            <a:r>
              <a:rPr lang="en-CA" sz="1200" i="1" dirty="0" smtClean="0">
                <a:solidFill>
                  <a:schemeClr val="tx1"/>
                </a:solidFill>
              </a:rPr>
              <a:t>investment </a:t>
            </a:r>
            <a:r>
              <a:rPr lang="en-CA" sz="1200" i="1" dirty="0">
                <a:solidFill>
                  <a:schemeClr val="tx1"/>
                </a:solidFill>
              </a:rPr>
              <a:t>programmes</a:t>
            </a:r>
            <a:r>
              <a:rPr lang="en-CA" sz="1200" i="1" dirty="0" smtClean="0">
                <a:solidFill>
                  <a:schemeClr val="tx1"/>
                </a:solidFill>
              </a:rPr>
              <a:t>.</a:t>
            </a:r>
          </a:p>
          <a:p>
            <a:pPr>
              <a:spcAft>
                <a:spcPts val="0"/>
              </a:spcAft>
            </a:pPr>
            <a:endParaRPr lang="en-CA" sz="800" dirty="0" smtClean="0">
              <a:solidFill>
                <a:schemeClr val="tx1"/>
              </a:solidFill>
            </a:endParaRPr>
          </a:p>
          <a:p>
            <a:pPr marL="171450" indent="-171450">
              <a:spcAft>
                <a:spcPts val="0"/>
              </a:spcAft>
              <a:buFont typeface="Arial" panose="020B0604020202020204" pitchFamily="34" charset="0"/>
              <a:buChar char="•"/>
            </a:pPr>
            <a:r>
              <a:rPr lang="en-CA" sz="1200" dirty="0" smtClean="0">
                <a:solidFill>
                  <a:schemeClr val="tx1"/>
                </a:solidFill>
              </a:rPr>
              <a:t>Rollout remaining key elements of Innovation </a:t>
            </a:r>
            <a:r>
              <a:rPr lang="en-CA" sz="1200" dirty="0">
                <a:solidFill>
                  <a:schemeClr val="tx1"/>
                </a:solidFill>
              </a:rPr>
              <a:t>for Defence Excellence and </a:t>
            </a:r>
            <a:r>
              <a:rPr lang="en-CA" sz="1200" dirty="0" smtClean="0">
                <a:solidFill>
                  <a:schemeClr val="tx1"/>
                </a:solidFill>
              </a:rPr>
              <a:t>Security programme so </a:t>
            </a:r>
            <a:r>
              <a:rPr lang="en-CA" sz="1200" dirty="0">
                <a:solidFill>
                  <a:schemeClr val="tx1"/>
                </a:solidFill>
              </a:rPr>
              <a:t>Department of National Defence and Canadian Armed Forces </a:t>
            </a:r>
            <a:r>
              <a:rPr lang="en-CA" sz="1200" dirty="0" smtClean="0">
                <a:solidFill>
                  <a:schemeClr val="tx1"/>
                </a:solidFill>
              </a:rPr>
              <a:t>operators can assess new innovative solutions and better integrate the results.</a:t>
            </a:r>
          </a:p>
          <a:p>
            <a:pPr marL="171450" indent="-171450">
              <a:spcAft>
                <a:spcPts val="0"/>
              </a:spcAft>
              <a:buFont typeface="Arial" panose="020B0604020202020204" pitchFamily="34" charset="0"/>
              <a:buChar char="•"/>
            </a:pPr>
            <a:endParaRPr lang="en-CA" sz="800" dirty="0" smtClean="0">
              <a:solidFill>
                <a:schemeClr val="tx1"/>
              </a:solidFill>
            </a:endParaRPr>
          </a:p>
          <a:p>
            <a:pPr marL="171450" indent="-171450">
              <a:spcAft>
                <a:spcPts val="0"/>
              </a:spcAft>
              <a:buFont typeface="Arial" panose="020B0604020202020204" pitchFamily="34" charset="0"/>
              <a:buChar char="•"/>
            </a:pPr>
            <a:r>
              <a:rPr lang="en-CA" sz="1200" dirty="0" smtClean="0">
                <a:solidFill>
                  <a:schemeClr val="tx1"/>
                </a:solidFill>
              </a:rPr>
              <a:t>Design the Department of National Defence’s Innovation Centre of Excellence to facilitate access to and benefits from a </a:t>
            </a:r>
            <a:r>
              <a:rPr lang="en-CA" sz="1200" dirty="0">
                <a:solidFill>
                  <a:schemeClr val="tx1"/>
                </a:solidFill>
              </a:rPr>
              <a:t>variety of innovation instruments in a </a:t>
            </a:r>
            <a:r>
              <a:rPr lang="en-CA" sz="1200" dirty="0" smtClean="0">
                <a:solidFill>
                  <a:schemeClr val="tx1"/>
                </a:solidFill>
              </a:rPr>
              <a:t>flexible and </a:t>
            </a:r>
            <a:r>
              <a:rPr lang="en-CA" sz="1200" dirty="0">
                <a:solidFill>
                  <a:schemeClr val="tx1"/>
                </a:solidFill>
              </a:rPr>
              <a:t>timely </a:t>
            </a:r>
            <a:r>
              <a:rPr lang="en-CA" sz="1200" dirty="0" smtClean="0">
                <a:solidFill>
                  <a:schemeClr val="tx1"/>
                </a:solidFill>
              </a:rPr>
              <a:t>manner</a:t>
            </a:r>
            <a:r>
              <a:rPr lang="en-CA" sz="1200" dirty="0" smtClean="0">
                <a:solidFill>
                  <a:srgbClr val="FF0000"/>
                </a:solidFill>
              </a:rPr>
              <a:t>.</a:t>
            </a:r>
            <a:endParaRPr lang="en-CA" sz="800" dirty="0">
              <a:solidFill>
                <a:srgbClr val="FF0000"/>
              </a:solidFill>
            </a:endParaRPr>
          </a:p>
        </p:txBody>
      </p:sp>
      <p:sp>
        <p:nvSpPr>
          <p:cNvPr id="23" name="Rounded Rectangle 22"/>
          <p:cNvSpPr/>
          <p:nvPr/>
        </p:nvSpPr>
        <p:spPr>
          <a:xfrm>
            <a:off x="4374852" y="5410854"/>
            <a:ext cx="3651817" cy="34676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spcAft>
                <a:spcPts val="0"/>
              </a:spcAft>
            </a:pPr>
            <a:r>
              <a:rPr lang="en-CA" sz="1200" b="1" u="sng" dirty="0" smtClean="0"/>
              <a:t>Continental Defence</a:t>
            </a:r>
          </a:p>
          <a:p>
            <a:pPr marL="171450" indent="-171450">
              <a:spcAft>
                <a:spcPts val="0"/>
              </a:spcAft>
              <a:buFont typeface="Arial" panose="020B0604020202020204" pitchFamily="34" charset="0"/>
              <a:buChar char="•"/>
            </a:pPr>
            <a:endParaRPr lang="en-CA" sz="800" dirty="0" smtClean="0"/>
          </a:p>
          <a:p>
            <a:pPr>
              <a:spcAft>
                <a:spcPts val="0"/>
              </a:spcAft>
            </a:pPr>
            <a:r>
              <a:rPr lang="en-CA" sz="1200" i="1" dirty="0" smtClean="0"/>
              <a:t>Support  Strong, Secure, </a:t>
            </a:r>
            <a:r>
              <a:rPr lang="en-CA" sz="1200" i="1" dirty="0" err="1" smtClean="0"/>
              <a:t>Engaged’s</a:t>
            </a:r>
            <a:r>
              <a:rPr lang="en-CA" sz="1200" i="1" smtClean="0"/>
              <a:t> vision </a:t>
            </a:r>
            <a:r>
              <a:rPr lang="en-CA" sz="1200" i="1" dirty="0" smtClean="0"/>
              <a:t>in which </a:t>
            </a:r>
            <a:r>
              <a:rPr lang="en-CA" sz="1200" i="1" dirty="0" smtClean="0">
                <a:solidFill>
                  <a:schemeClr val="tx1"/>
                </a:solidFill>
              </a:rPr>
              <a:t>Canada is secure in North America.</a:t>
            </a:r>
          </a:p>
          <a:p>
            <a:pPr>
              <a:spcAft>
                <a:spcPts val="0"/>
              </a:spcAft>
            </a:pPr>
            <a:endParaRPr lang="en-CA" sz="800" dirty="0" smtClean="0">
              <a:solidFill>
                <a:schemeClr val="tx1"/>
              </a:solidFill>
            </a:endParaRPr>
          </a:p>
          <a:p>
            <a:pPr marL="171450" indent="-171450">
              <a:spcAft>
                <a:spcPts val="0"/>
              </a:spcAft>
              <a:buFont typeface="Arial" panose="020B0604020202020204" pitchFamily="34" charset="0"/>
              <a:buChar char="•"/>
            </a:pPr>
            <a:r>
              <a:rPr lang="en-CA" sz="1200" dirty="0" smtClean="0">
                <a:solidFill>
                  <a:schemeClr val="tx1"/>
                </a:solidFill>
              </a:rPr>
              <a:t>Provide science and technology </a:t>
            </a:r>
            <a:r>
              <a:rPr lang="en-CA" sz="1200" dirty="0">
                <a:solidFill>
                  <a:schemeClr val="tx1"/>
                </a:solidFill>
              </a:rPr>
              <a:t>advice and guidance to the Department of National Defence and Canadian Armed Forces on continental </a:t>
            </a:r>
            <a:r>
              <a:rPr lang="en-CA" sz="1200" dirty="0" smtClean="0">
                <a:solidFill>
                  <a:schemeClr val="tx1"/>
                </a:solidFill>
              </a:rPr>
              <a:t>defence and the modernization </a:t>
            </a:r>
            <a:r>
              <a:rPr lang="en-CA" sz="1200" dirty="0">
                <a:solidFill>
                  <a:schemeClr val="tx1"/>
                </a:solidFill>
              </a:rPr>
              <a:t>of the North American Aerospace Defence </a:t>
            </a:r>
            <a:r>
              <a:rPr lang="en-CA" sz="1200" dirty="0" smtClean="0">
                <a:solidFill>
                  <a:schemeClr val="tx1"/>
                </a:solidFill>
              </a:rPr>
              <a:t>Command</a:t>
            </a:r>
            <a:r>
              <a:rPr lang="en-CA" sz="1200" dirty="0" smtClean="0">
                <a:solidFill>
                  <a:srgbClr val="FF0000"/>
                </a:solidFill>
              </a:rPr>
              <a:t>.</a:t>
            </a:r>
            <a:endParaRPr lang="en-CA" sz="1200" dirty="0">
              <a:solidFill>
                <a:srgbClr val="FF0000"/>
              </a:solidFill>
            </a:endParaRPr>
          </a:p>
          <a:p>
            <a:pPr marL="171450" indent="-171450">
              <a:spcAft>
                <a:spcPts val="0"/>
              </a:spcAft>
              <a:buFont typeface="Arial" panose="020B0604020202020204" pitchFamily="34" charset="0"/>
              <a:buChar char="•"/>
            </a:pPr>
            <a:endParaRPr lang="en-CA" sz="800" dirty="0" smtClean="0">
              <a:solidFill>
                <a:schemeClr val="tx1"/>
              </a:solidFill>
            </a:endParaRPr>
          </a:p>
          <a:p>
            <a:pPr marL="171450" indent="-171450">
              <a:spcAft>
                <a:spcPts val="0"/>
              </a:spcAft>
              <a:buFont typeface="Arial" panose="020B0604020202020204" pitchFamily="34" charset="0"/>
              <a:buChar char="•"/>
            </a:pPr>
            <a:r>
              <a:rPr lang="en-CA" sz="1200" dirty="0" smtClean="0">
                <a:solidFill>
                  <a:schemeClr val="tx1"/>
                </a:solidFill>
              </a:rPr>
              <a:t>Provide advice on Northern approaches surveillance based on the scientific results of the All Domain Situational Awareness programme.</a:t>
            </a:r>
            <a:endParaRPr lang="en-CA" sz="800" dirty="0" smtClean="0">
              <a:solidFill>
                <a:schemeClr val="tx1"/>
              </a:solidFill>
            </a:endParaRPr>
          </a:p>
        </p:txBody>
      </p:sp>
      <p:sp>
        <p:nvSpPr>
          <p:cNvPr id="24" name="Rounded Rectangle 23"/>
          <p:cNvSpPr/>
          <p:nvPr/>
        </p:nvSpPr>
        <p:spPr>
          <a:xfrm>
            <a:off x="8170687" y="5431573"/>
            <a:ext cx="3692997" cy="34676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spcAft>
                <a:spcPts val="0"/>
              </a:spcAft>
            </a:pPr>
            <a:r>
              <a:rPr lang="en-CA" sz="1200" b="1" u="sng" dirty="0" smtClean="0"/>
              <a:t>Open Science &amp; Scientific Integrity</a:t>
            </a:r>
            <a:endParaRPr lang="en-CA" sz="1200" b="1" u="sng" dirty="0"/>
          </a:p>
          <a:p>
            <a:pPr marL="171450" indent="-171450">
              <a:spcAft>
                <a:spcPts val="0"/>
              </a:spcAft>
              <a:buFont typeface="Arial" panose="020B0604020202020204" pitchFamily="34" charset="0"/>
              <a:buChar char="•"/>
            </a:pPr>
            <a:endParaRPr lang="en-CA" sz="800" dirty="0" smtClean="0"/>
          </a:p>
          <a:p>
            <a:pPr>
              <a:spcAft>
                <a:spcPts val="0"/>
              </a:spcAft>
            </a:pPr>
            <a:r>
              <a:rPr lang="en-CA" sz="1200" i="1" dirty="0" smtClean="0"/>
              <a:t>Deliver on federal commitments that promote the open sharing of science.</a:t>
            </a:r>
          </a:p>
          <a:p>
            <a:pPr marL="171450" indent="-171450">
              <a:spcAft>
                <a:spcPts val="0"/>
              </a:spcAft>
              <a:buFont typeface="Arial" panose="020B0604020202020204" pitchFamily="34" charset="0"/>
              <a:buChar char="•"/>
            </a:pPr>
            <a:endParaRPr lang="en-CA" sz="800" dirty="0"/>
          </a:p>
          <a:p>
            <a:pPr marL="171450" indent="-171450">
              <a:spcAft>
                <a:spcPts val="0"/>
              </a:spcAft>
              <a:buFont typeface="Arial" panose="020B0604020202020204" pitchFamily="34" charset="0"/>
              <a:buChar char="•"/>
            </a:pPr>
            <a:r>
              <a:rPr lang="en-CA" sz="1200" dirty="0" smtClean="0">
                <a:solidFill>
                  <a:schemeClr val="tx1"/>
                </a:solidFill>
              </a:rPr>
              <a:t>Implement our departmental open science roadmap and scientific integrity policy.</a:t>
            </a:r>
          </a:p>
          <a:p>
            <a:pPr>
              <a:spcAft>
                <a:spcPts val="0"/>
              </a:spcAft>
            </a:pPr>
            <a:endParaRPr lang="en-CA" sz="600" dirty="0" smtClean="0">
              <a:solidFill>
                <a:schemeClr val="tx1"/>
              </a:solidFill>
            </a:endParaRPr>
          </a:p>
          <a:p>
            <a:pPr marL="171450" indent="-171450">
              <a:spcAft>
                <a:spcPts val="0"/>
              </a:spcAft>
              <a:buFont typeface="Arial" panose="020B0604020202020204" pitchFamily="34" charset="0"/>
              <a:buChar char="•"/>
            </a:pPr>
            <a:r>
              <a:rPr lang="en-CA" sz="1200" dirty="0" smtClean="0">
                <a:solidFill>
                  <a:schemeClr val="tx1"/>
                </a:solidFill>
              </a:rPr>
              <a:t>Improve </a:t>
            </a:r>
            <a:r>
              <a:rPr lang="en-CA" sz="1200" dirty="0">
                <a:solidFill>
                  <a:schemeClr val="tx1"/>
                </a:solidFill>
              </a:rPr>
              <a:t>the management of science data </a:t>
            </a:r>
            <a:r>
              <a:rPr lang="en-CA" sz="1200" dirty="0" smtClean="0">
                <a:solidFill>
                  <a:schemeClr val="tx1"/>
                </a:solidFill>
              </a:rPr>
              <a:t>to optimize its value without compromising on  operational and national considerations such as security, privacy, and ethics. </a:t>
            </a:r>
          </a:p>
          <a:p>
            <a:pPr>
              <a:spcAft>
                <a:spcPts val="0"/>
              </a:spcAft>
            </a:pPr>
            <a:endParaRPr lang="en-CA" sz="600" dirty="0">
              <a:solidFill>
                <a:schemeClr val="tx1"/>
              </a:solidFill>
            </a:endParaRPr>
          </a:p>
          <a:p>
            <a:pPr marL="171450" indent="-171450">
              <a:spcAft>
                <a:spcPts val="0"/>
              </a:spcAft>
              <a:buFont typeface="Arial" panose="020B0604020202020204" pitchFamily="34" charset="0"/>
              <a:buChar char="•"/>
            </a:pPr>
            <a:r>
              <a:rPr lang="en-CA" sz="1200" dirty="0" smtClean="0">
                <a:solidFill>
                  <a:schemeClr val="tx1"/>
                </a:solidFill>
              </a:rPr>
              <a:t>Provide </a:t>
            </a:r>
            <a:r>
              <a:rPr lang="en-CA" sz="1200" dirty="0">
                <a:solidFill>
                  <a:schemeClr val="tx1"/>
                </a:solidFill>
              </a:rPr>
              <a:t>advice on economic </a:t>
            </a:r>
            <a:r>
              <a:rPr lang="en-CA" sz="1200" dirty="0" smtClean="0">
                <a:solidFill>
                  <a:schemeClr val="tx1"/>
                </a:solidFill>
              </a:rPr>
              <a:t>security risks and vulnerabilities related to emerging </a:t>
            </a:r>
            <a:r>
              <a:rPr lang="en-CA" sz="1200" dirty="0">
                <a:solidFill>
                  <a:schemeClr val="tx1"/>
                </a:solidFill>
              </a:rPr>
              <a:t>and disruptive </a:t>
            </a:r>
            <a:r>
              <a:rPr lang="en-CA" sz="1200" dirty="0" smtClean="0">
                <a:solidFill>
                  <a:schemeClr val="tx1"/>
                </a:solidFill>
              </a:rPr>
              <a:t>technologies, intellectual property, and access to innovation.</a:t>
            </a:r>
            <a:endParaRPr lang="en-CA" sz="1200" strike="sngStrike" dirty="0" smtClean="0">
              <a:solidFill>
                <a:schemeClr val="tx1"/>
              </a:solidFill>
            </a:endParaRPr>
          </a:p>
        </p:txBody>
      </p:sp>
      <p:sp>
        <p:nvSpPr>
          <p:cNvPr id="25" name="Rounded Rectangle 24"/>
          <p:cNvSpPr/>
          <p:nvPr/>
        </p:nvSpPr>
        <p:spPr>
          <a:xfrm>
            <a:off x="12007701" y="5383248"/>
            <a:ext cx="3633433" cy="34676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spcAft>
                <a:spcPts val="0"/>
              </a:spcAft>
            </a:pPr>
            <a:r>
              <a:rPr lang="en-CA" sz="1200" b="1" u="sng" dirty="0"/>
              <a:t>SCINERGY 2020</a:t>
            </a:r>
          </a:p>
          <a:p>
            <a:pPr>
              <a:spcAft>
                <a:spcPts val="0"/>
              </a:spcAft>
            </a:pPr>
            <a:endParaRPr lang="en-CA" altLang="en-US" sz="800" dirty="0"/>
          </a:p>
          <a:p>
            <a:pPr>
              <a:spcAft>
                <a:spcPts val="0"/>
              </a:spcAft>
            </a:pPr>
            <a:r>
              <a:rPr lang="en-CA" sz="1200" i="1" dirty="0">
                <a:solidFill>
                  <a:schemeClr val="tx1"/>
                </a:solidFill>
              </a:rPr>
              <a:t>R</a:t>
            </a:r>
            <a:r>
              <a:rPr lang="en-CA" sz="1200" i="1" dirty="0" smtClean="0">
                <a:solidFill>
                  <a:schemeClr val="tx1"/>
                </a:solidFill>
              </a:rPr>
              <a:t>evitalize </a:t>
            </a:r>
            <a:r>
              <a:rPr lang="en-CA" sz="1200" i="1" dirty="0">
                <a:solidFill>
                  <a:schemeClr val="tx1"/>
                </a:solidFill>
              </a:rPr>
              <a:t>the organization, increase </a:t>
            </a:r>
            <a:r>
              <a:rPr lang="en-CA" sz="1200" i="1" dirty="0" smtClean="0">
                <a:solidFill>
                  <a:schemeClr val="tx1"/>
                </a:solidFill>
              </a:rPr>
              <a:t>agility </a:t>
            </a:r>
            <a:r>
              <a:rPr lang="en-CA" sz="1200" i="1" dirty="0">
                <a:solidFill>
                  <a:schemeClr val="tx1"/>
                </a:solidFill>
              </a:rPr>
              <a:t>and </a:t>
            </a:r>
            <a:r>
              <a:rPr lang="en-CA" sz="1200" i="1" dirty="0" smtClean="0">
                <a:solidFill>
                  <a:schemeClr val="tx1"/>
                </a:solidFill>
              </a:rPr>
              <a:t>maximize impact </a:t>
            </a:r>
            <a:r>
              <a:rPr lang="en-CA" sz="1200" i="1" dirty="0">
                <a:solidFill>
                  <a:schemeClr val="tx1"/>
                </a:solidFill>
              </a:rPr>
              <a:t>of </a:t>
            </a:r>
            <a:r>
              <a:rPr lang="en-US" sz="1200" i="1" dirty="0" smtClean="0"/>
              <a:t>Science</a:t>
            </a:r>
            <a:r>
              <a:rPr lang="en-US" sz="1200" i="1" dirty="0"/>
              <a:t>, Technology and Innovation </a:t>
            </a:r>
            <a:r>
              <a:rPr lang="en-CA" sz="1200" i="1" dirty="0" smtClean="0">
                <a:solidFill>
                  <a:schemeClr val="tx1"/>
                </a:solidFill>
              </a:rPr>
              <a:t>on </a:t>
            </a:r>
            <a:r>
              <a:rPr lang="en-CA" sz="1200" i="1" dirty="0">
                <a:solidFill>
                  <a:schemeClr val="tx1"/>
                </a:solidFill>
              </a:rPr>
              <a:t>defence and security. </a:t>
            </a:r>
          </a:p>
          <a:p>
            <a:pPr>
              <a:spcAft>
                <a:spcPts val="0"/>
              </a:spcAft>
            </a:pPr>
            <a:endParaRPr lang="en-CA" sz="800" dirty="0">
              <a:solidFill>
                <a:schemeClr val="tx1"/>
              </a:solidFill>
            </a:endParaRPr>
          </a:p>
          <a:p>
            <a:pPr marL="171450" indent="-171450">
              <a:spcAft>
                <a:spcPts val="0"/>
              </a:spcAft>
              <a:buFont typeface="Arial" panose="020B0604020202020204" pitchFamily="34" charset="0"/>
              <a:buChar char="•"/>
            </a:pPr>
            <a:r>
              <a:rPr lang="fr-CA" sz="1200" dirty="0" err="1">
                <a:solidFill>
                  <a:schemeClr val="tx1"/>
                </a:solidFill>
              </a:rPr>
              <a:t>Implement</a:t>
            </a:r>
            <a:r>
              <a:rPr lang="fr-CA" sz="1200" dirty="0">
                <a:solidFill>
                  <a:schemeClr val="tx1"/>
                </a:solidFill>
              </a:rPr>
              <a:t> </a:t>
            </a:r>
            <a:r>
              <a:rPr lang="fr-CA" sz="1200" dirty="0" smtClean="0">
                <a:solidFill>
                  <a:schemeClr val="tx1"/>
                </a:solidFill>
              </a:rPr>
              <a:t>an agile </a:t>
            </a:r>
            <a:r>
              <a:rPr lang="fr-CA" sz="1200" dirty="0" err="1" smtClean="0">
                <a:solidFill>
                  <a:schemeClr val="tx1"/>
                </a:solidFill>
              </a:rPr>
              <a:t>governance</a:t>
            </a:r>
            <a:r>
              <a:rPr lang="fr-CA" sz="1200" dirty="0" smtClean="0">
                <a:solidFill>
                  <a:schemeClr val="tx1"/>
                </a:solidFill>
              </a:rPr>
              <a:t>, </a:t>
            </a:r>
            <a:r>
              <a:rPr lang="fr-CA" sz="1200" dirty="0" err="1" smtClean="0">
                <a:solidFill>
                  <a:schemeClr val="tx1"/>
                </a:solidFill>
              </a:rPr>
              <a:t>leaner</a:t>
            </a:r>
            <a:r>
              <a:rPr lang="fr-CA" sz="1200" dirty="0" smtClean="0">
                <a:solidFill>
                  <a:schemeClr val="tx1"/>
                </a:solidFill>
              </a:rPr>
              <a:t> </a:t>
            </a:r>
            <a:r>
              <a:rPr lang="fr-CA" sz="1200" dirty="0" err="1" smtClean="0">
                <a:solidFill>
                  <a:schemeClr val="tx1"/>
                </a:solidFill>
              </a:rPr>
              <a:t>organizational</a:t>
            </a:r>
            <a:r>
              <a:rPr lang="fr-CA" sz="1200" dirty="0" smtClean="0">
                <a:solidFill>
                  <a:schemeClr val="tx1"/>
                </a:solidFill>
              </a:rPr>
              <a:t> structure</a:t>
            </a:r>
            <a:r>
              <a:rPr lang="fr-CA" sz="1200" dirty="0">
                <a:solidFill>
                  <a:schemeClr val="tx1"/>
                </a:solidFill>
              </a:rPr>
              <a:t>, and </a:t>
            </a:r>
            <a:r>
              <a:rPr lang="fr-CA" sz="1200" dirty="0" err="1" smtClean="0">
                <a:solidFill>
                  <a:schemeClr val="tx1"/>
                </a:solidFill>
              </a:rPr>
              <a:t>measures</a:t>
            </a:r>
            <a:r>
              <a:rPr lang="fr-CA" sz="1200" dirty="0" smtClean="0">
                <a:solidFill>
                  <a:schemeClr val="tx1"/>
                </a:solidFill>
              </a:rPr>
              <a:t> </a:t>
            </a:r>
            <a:r>
              <a:rPr lang="fr-CA" sz="1200" dirty="0" err="1">
                <a:solidFill>
                  <a:schemeClr val="tx1"/>
                </a:solidFill>
              </a:rPr>
              <a:t>promoting</a:t>
            </a:r>
            <a:r>
              <a:rPr lang="fr-CA" sz="1200" dirty="0">
                <a:solidFill>
                  <a:schemeClr val="tx1"/>
                </a:solidFill>
              </a:rPr>
              <a:t> a </a:t>
            </a:r>
            <a:r>
              <a:rPr lang="fr-CA" sz="1200" dirty="0" err="1" smtClean="0">
                <a:solidFill>
                  <a:schemeClr val="tx1"/>
                </a:solidFill>
              </a:rPr>
              <a:t>healthy</a:t>
            </a:r>
            <a:r>
              <a:rPr lang="fr-CA" sz="1200" dirty="0" smtClean="0">
                <a:solidFill>
                  <a:schemeClr val="tx1"/>
                </a:solidFill>
              </a:rPr>
              <a:t> </a:t>
            </a:r>
            <a:r>
              <a:rPr lang="fr-CA" sz="1200" dirty="0">
                <a:solidFill>
                  <a:schemeClr val="tx1"/>
                </a:solidFill>
              </a:rPr>
              <a:t>and </a:t>
            </a:r>
            <a:r>
              <a:rPr lang="fr-CA" sz="1200" dirty="0" err="1">
                <a:solidFill>
                  <a:schemeClr val="tx1"/>
                </a:solidFill>
              </a:rPr>
              <a:t>diversified</a:t>
            </a:r>
            <a:r>
              <a:rPr lang="fr-CA" sz="1200" dirty="0">
                <a:solidFill>
                  <a:schemeClr val="tx1"/>
                </a:solidFill>
              </a:rPr>
              <a:t> </a:t>
            </a:r>
            <a:r>
              <a:rPr lang="fr-CA" sz="1200" dirty="0" err="1">
                <a:solidFill>
                  <a:schemeClr val="tx1"/>
                </a:solidFill>
              </a:rPr>
              <a:t>workforce</a:t>
            </a:r>
            <a:r>
              <a:rPr lang="fr-CA" sz="1200" dirty="0" smtClean="0">
                <a:solidFill>
                  <a:schemeClr val="tx1"/>
                </a:solidFill>
              </a:rPr>
              <a:t>.</a:t>
            </a:r>
            <a:endParaRPr lang="fr-CA" sz="800" dirty="0">
              <a:solidFill>
                <a:schemeClr val="tx1"/>
              </a:solidFill>
            </a:endParaRPr>
          </a:p>
          <a:p>
            <a:pPr marL="171450" indent="-171450">
              <a:spcBef>
                <a:spcPts val="200"/>
              </a:spcBef>
              <a:spcAft>
                <a:spcPts val="0"/>
              </a:spcAft>
              <a:buFont typeface="Arial" panose="020B0604020202020204" pitchFamily="34" charset="0"/>
              <a:buChar char="•"/>
            </a:pPr>
            <a:r>
              <a:rPr lang="fr-CA" sz="1200" dirty="0" err="1" smtClean="0">
                <a:solidFill>
                  <a:schemeClr val="tx1"/>
                </a:solidFill>
              </a:rPr>
              <a:t>Deliver</a:t>
            </a:r>
            <a:r>
              <a:rPr lang="fr-CA" sz="1200" dirty="0" smtClean="0">
                <a:solidFill>
                  <a:schemeClr val="tx1"/>
                </a:solidFill>
              </a:rPr>
              <a:t> a </a:t>
            </a:r>
            <a:r>
              <a:rPr lang="fr-CA" sz="1200" dirty="0" err="1" smtClean="0">
                <a:solidFill>
                  <a:schemeClr val="tx1"/>
                </a:solidFill>
              </a:rPr>
              <a:t>Strategic</a:t>
            </a:r>
            <a:r>
              <a:rPr lang="fr-CA" sz="1200" dirty="0" smtClean="0">
                <a:solidFill>
                  <a:schemeClr val="tx1"/>
                </a:solidFill>
              </a:rPr>
              <a:t> </a:t>
            </a:r>
            <a:r>
              <a:rPr lang="fr-CA" sz="1200" dirty="0">
                <a:solidFill>
                  <a:schemeClr val="tx1"/>
                </a:solidFill>
              </a:rPr>
              <a:t>Science, </a:t>
            </a:r>
            <a:r>
              <a:rPr lang="fr-CA" sz="1200" dirty="0" err="1">
                <a:solidFill>
                  <a:schemeClr val="tx1"/>
                </a:solidFill>
              </a:rPr>
              <a:t>Technology</a:t>
            </a:r>
            <a:r>
              <a:rPr lang="fr-CA" sz="1200" dirty="0">
                <a:solidFill>
                  <a:schemeClr val="tx1"/>
                </a:solidFill>
              </a:rPr>
              <a:t> and Innovation programme</a:t>
            </a:r>
            <a:r>
              <a:rPr lang="fr-CA" sz="1200" dirty="0" smtClean="0">
                <a:solidFill>
                  <a:schemeClr val="tx1"/>
                </a:solidFill>
              </a:rPr>
              <a:t>: </a:t>
            </a:r>
          </a:p>
          <a:p>
            <a:pPr marL="450850" lvl="1" indent="-179388">
              <a:spcBef>
                <a:spcPts val="0"/>
              </a:spcBef>
              <a:spcAft>
                <a:spcPts val="0"/>
              </a:spcAft>
              <a:buFont typeface="Courier New" panose="02070309020205020404" pitchFamily="49" charset="0"/>
              <a:buChar char="o"/>
            </a:pPr>
            <a:r>
              <a:rPr lang="fr-CA" sz="1200" dirty="0" err="1" smtClean="0">
                <a:solidFill>
                  <a:schemeClr val="tx1"/>
                </a:solidFill>
              </a:rPr>
              <a:t>increase</a:t>
            </a:r>
            <a:r>
              <a:rPr lang="fr-CA" sz="1200" dirty="0" smtClean="0">
                <a:solidFill>
                  <a:schemeClr val="tx1"/>
                </a:solidFill>
              </a:rPr>
              <a:t> </a:t>
            </a:r>
            <a:r>
              <a:rPr lang="en-CA" sz="1200" dirty="0" smtClean="0">
                <a:solidFill>
                  <a:schemeClr val="tx1"/>
                </a:solidFill>
              </a:rPr>
              <a:t>coherence </a:t>
            </a:r>
            <a:r>
              <a:rPr lang="en-CA" sz="1200" dirty="0">
                <a:solidFill>
                  <a:schemeClr val="tx1"/>
                </a:solidFill>
              </a:rPr>
              <a:t>of investment along strategic </a:t>
            </a:r>
            <a:r>
              <a:rPr lang="en-CA" sz="1200" dirty="0" smtClean="0">
                <a:solidFill>
                  <a:schemeClr val="tx1"/>
                </a:solidFill>
              </a:rPr>
              <a:t>focus area</a:t>
            </a:r>
            <a:r>
              <a:rPr lang="en-CA" sz="1200" dirty="0">
                <a:solidFill>
                  <a:schemeClr val="tx1"/>
                </a:solidFill>
              </a:rPr>
              <a:t>;</a:t>
            </a:r>
            <a:endParaRPr lang="en-CA" sz="1200" dirty="0" smtClean="0">
              <a:solidFill>
                <a:schemeClr val="tx1"/>
              </a:solidFill>
            </a:endParaRPr>
          </a:p>
          <a:p>
            <a:pPr marL="450850" lvl="1" indent="-179388">
              <a:spcBef>
                <a:spcPts val="0"/>
              </a:spcBef>
              <a:spcAft>
                <a:spcPts val="0"/>
              </a:spcAft>
              <a:buFont typeface="Courier New" panose="02070309020205020404" pitchFamily="49" charset="0"/>
              <a:buChar char="o"/>
            </a:pPr>
            <a:r>
              <a:rPr lang="en-CA" sz="1200" dirty="0" smtClean="0">
                <a:solidFill>
                  <a:schemeClr val="tx1"/>
                </a:solidFill>
              </a:rPr>
              <a:t>enable exploitation of science, technology, and innovation knowledge and advice on </a:t>
            </a:r>
            <a:r>
              <a:rPr lang="en-CA" sz="1200" i="1" dirty="0" smtClean="0">
                <a:solidFill>
                  <a:schemeClr val="tx1"/>
                </a:solidFill>
              </a:rPr>
              <a:t>current</a:t>
            </a:r>
            <a:r>
              <a:rPr lang="en-CA" sz="1200" dirty="0" smtClean="0">
                <a:solidFill>
                  <a:schemeClr val="tx1"/>
                </a:solidFill>
              </a:rPr>
              <a:t> priorities; and </a:t>
            </a:r>
          </a:p>
          <a:p>
            <a:pPr marL="450850" lvl="1" indent="-179388">
              <a:spcBef>
                <a:spcPts val="0"/>
              </a:spcBef>
              <a:spcAft>
                <a:spcPts val="0"/>
              </a:spcAft>
              <a:buFont typeface="Courier New" panose="02070309020205020404" pitchFamily="49" charset="0"/>
              <a:buChar char="o"/>
            </a:pPr>
            <a:r>
              <a:rPr lang="en-CA" sz="1200" dirty="0" smtClean="0">
                <a:solidFill>
                  <a:schemeClr val="tx1"/>
                </a:solidFill>
              </a:rPr>
              <a:t>inform </a:t>
            </a:r>
            <a:r>
              <a:rPr lang="en-CA" sz="1200" i="1" dirty="0">
                <a:solidFill>
                  <a:schemeClr val="tx1"/>
                </a:solidFill>
              </a:rPr>
              <a:t>future</a:t>
            </a:r>
            <a:r>
              <a:rPr lang="en-CA" sz="1200" dirty="0">
                <a:solidFill>
                  <a:schemeClr val="tx1"/>
                </a:solidFill>
              </a:rPr>
              <a:t> strategic </a:t>
            </a:r>
            <a:r>
              <a:rPr lang="en-CA" sz="1200" dirty="0" smtClean="0">
                <a:solidFill>
                  <a:schemeClr val="tx1"/>
                </a:solidFill>
              </a:rPr>
              <a:t>priorities</a:t>
            </a:r>
            <a:r>
              <a:rPr lang="en-CA" sz="1400" dirty="0" smtClean="0">
                <a:solidFill>
                  <a:schemeClr val="tx1"/>
                </a:solidFill>
              </a:rPr>
              <a:t>. </a:t>
            </a:r>
          </a:p>
        </p:txBody>
      </p:sp>
      <p:sp>
        <p:nvSpPr>
          <p:cNvPr id="21" name="Rounded Rectangle 20"/>
          <p:cNvSpPr/>
          <p:nvPr/>
        </p:nvSpPr>
        <p:spPr>
          <a:xfrm>
            <a:off x="325857" y="1326875"/>
            <a:ext cx="4298115" cy="3600402"/>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ctr"/>
          <a:lstStyle/>
          <a:p>
            <a:pPr marL="380981" indent="-380981">
              <a:buFont typeface="Arial" panose="020B0604020202020204" pitchFamily="34" charset="0"/>
              <a:buChar char="•"/>
            </a:pPr>
            <a:endParaRPr lang="en-CA" sz="1600" dirty="0" smtClean="0"/>
          </a:p>
          <a:p>
            <a:pPr marL="380981" indent="-380981">
              <a:buFont typeface="Arial" panose="020B0604020202020204" pitchFamily="34" charset="0"/>
              <a:buChar char="•"/>
            </a:pPr>
            <a:endParaRPr lang="en-CA" sz="1600" dirty="0" smtClean="0"/>
          </a:p>
          <a:p>
            <a:pPr marL="380981" indent="-380981">
              <a:buFont typeface="Arial" panose="020B0604020202020204" pitchFamily="34" charset="0"/>
              <a:buChar char="•"/>
            </a:pPr>
            <a:endParaRPr lang="en-CA" sz="1600" dirty="0" smtClean="0"/>
          </a:p>
          <a:p>
            <a:pPr marL="380981" indent="-380981">
              <a:buFont typeface="Arial" panose="020B0604020202020204" pitchFamily="34" charset="0"/>
              <a:buChar char="•"/>
            </a:pPr>
            <a:endParaRPr lang="en-CA" sz="1600" dirty="0" smtClean="0"/>
          </a:p>
          <a:p>
            <a:pPr marL="380981" indent="-380981">
              <a:buFont typeface="Arial" panose="020B0604020202020204" pitchFamily="34" charset="0"/>
              <a:buChar char="•"/>
            </a:pPr>
            <a:endParaRPr lang="en-CA" sz="1600" dirty="0" smtClean="0"/>
          </a:p>
          <a:p>
            <a:pPr marL="380981" indent="-380981">
              <a:buFont typeface="Arial" panose="020B0604020202020204" pitchFamily="34" charset="0"/>
              <a:buChar char="•"/>
            </a:pPr>
            <a:endParaRPr lang="en-CA" sz="1200" dirty="0" smtClean="0"/>
          </a:p>
          <a:p>
            <a:endParaRPr lang="en-CA" sz="1200" dirty="0" smtClean="0"/>
          </a:p>
          <a:p>
            <a:endParaRPr lang="en-CA" sz="600" dirty="0" smtClean="0"/>
          </a:p>
          <a:p>
            <a:pPr marL="180975" indent="-180975">
              <a:buFont typeface="Arial" panose="020B0604020202020204" pitchFamily="34" charset="0"/>
              <a:buChar char="•"/>
            </a:pPr>
            <a:r>
              <a:rPr lang="en-CA" sz="1200" dirty="0" smtClean="0"/>
              <a:t>Appointed </a:t>
            </a:r>
            <a:r>
              <a:rPr lang="en-CA" sz="1200" dirty="0"/>
              <a:t>in January </a:t>
            </a:r>
            <a:r>
              <a:rPr lang="en-CA" sz="1200" dirty="0" smtClean="0"/>
              <a:t>2018.</a:t>
            </a:r>
            <a:endParaRPr lang="en-CA" sz="1200" dirty="0"/>
          </a:p>
          <a:p>
            <a:pPr marL="180975" indent="-180975">
              <a:buFont typeface="Arial" panose="020B0604020202020204" pitchFamily="34" charset="0"/>
              <a:buChar char="•"/>
            </a:pPr>
            <a:r>
              <a:rPr lang="en-CA" sz="1200" dirty="0" smtClean="0"/>
              <a:t>Also Head </a:t>
            </a:r>
            <a:r>
              <a:rPr lang="en-CA" sz="1200" dirty="0"/>
              <a:t>of </a:t>
            </a:r>
            <a:r>
              <a:rPr lang="en-CA" sz="1200" dirty="0">
                <a:solidFill>
                  <a:schemeClr val="tx1"/>
                </a:solidFill>
              </a:rPr>
              <a:t>Defence Research and Development Canada, an agency of National Defence.</a:t>
            </a:r>
          </a:p>
          <a:p>
            <a:pPr marL="180975" indent="-180975">
              <a:buFont typeface="Arial" panose="020B0604020202020204" pitchFamily="34" charset="0"/>
              <a:buChar char="•"/>
            </a:pPr>
            <a:r>
              <a:rPr lang="en-CA" sz="1200" dirty="0">
                <a:solidFill>
                  <a:schemeClr val="tx1"/>
                </a:solidFill>
              </a:rPr>
              <a:t>Over 20 years of experience </a:t>
            </a:r>
            <a:r>
              <a:rPr lang="en-CA" sz="1200" dirty="0" smtClean="0">
                <a:solidFill>
                  <a:schemeClr val="tx1"/>
                </a:solidFill>
              </a:rPr>
              <a:t>in the public service in the defence and security domain. </a:t>
            </a:r>
          </a:p>
          <a:p>
            <a:pPr marL="180975" indent="-180975">
              <a:buFont typeface="Arial" panose="020B0604020202020204" pitchFamily="34" charset="0"/>
              <a:buChar char="•"/>
            </a:pPr>
            <a:r>
              <a:rPr lang="en-CA" sz="1200" dirty="0">
                <a:solidFill>
                  <a:schemeClr val="tx1"/>
                </a:solidFill>
              </a:rPr>
              <a:t>P</a:t>
            </a:r>
            <a:r>
              <a:rPr lang="en-CA" sz="1200" dirty="0" smtClean="0">
                <a:solidFill>
                  <a:schemeClr val="tx1"/>
                </a:solidFill>
              </a:rPr>
              <a:t>reviously served as Director </a:t>
            </a:r>
            <a:r>
              <a:rPr lang="en-CA" sz="1200" dirty="0">
                <a:solidFill>
                  <a:schemeClr val="tx1"/>
                </a:solidFill>
              </a:rPr>
              <a:t>General of Policy </a:t>
            </a:r>
            <a:r>
              <a:rPr lang="en-CA" sz="1200" dirty="0" smtClean="0">
                <a:solidFill>
                  <a:schemeClr val="tx1"/>
                </a:solidFill>
              </a:rPr>
              <a:t>Planning and </a:t>
            </a:r>
            <a:r>
              <a:rPr lang="en-CA" sz="1200" dirty="0"/>
              <a:t>Assistant Chief of Defence </a:t>
            </a:r>
            <a:r>
              <a:rPr lang="en-CA" sz="1200" dirty="0" smtClean="0"/>
              <a:t>Intelligence</a:t>
            </a:r>
            <a:r>
              <a:rPr lang="en-CA" sz="1150" dirty="0" smtClean="0"/>
              <a:t>.</a:t>
            </a:r>
            <a:endParaRPr lang="en-CA" sz="115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2926" y="1388596"/>
            <a:ext cx="1423280" cy="1926415"/>
          </a:xfrm>
          <a:prstGeom prst="rect">
            <a:avLst/>
          </a:prstGeom>
        </p:spPr>
      </p:pic>
    </p:spTree>
    <p:extLst>
      <p:ext uri="{BB962C8B-B14F-4D97-AF65-F5344CB8AC3E}">
        <p14:creationId xmlns:p14="http://schemas.microsoft.com/office/powerpoint/2010/main" val="4113069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DND-PPT-English-ADM(P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DG Pol Coord brief to L1s - CoW 2017</Template>
  <TotalTime>23133</TotalTime>
  <Words>1205</Words>
  <Application>Microsoft Office PowerPoint</Application>
  <PresentationFormat>Custom</PresentationFormat>
  <Paragraphs>117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ＭＳ Ｐゴシック</vt:lpstr>
      <vt:lpstr>Arial</vt:lpstr>
      <vt:lpstr>Calibri</vt:lpstr>
      <vt:lpstr>Courier New</vt:lpstr>
      <vt:lpstr>Times New Roman</vt:lpstr>
      <vt:lpstr>DND-PPT-English-ADM(Pol)</vt:lpstr>
      <vt:lpstr>PowerPoint Presentation</vt:lpstr>
    </vt:vector>
  </TitlesOfParts>
  <Company>Department of National Defence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MacDonald BW@ADM(Pol) D Parl A@Ottawa-Hull</dc:creator>
  <cp:lastModifiedBy>lepine.d</cp:lastModifiedBy>
  <cp:revision>832</cp:revision>
  <cp:lastPrinted>2019-09-17T19:06:51Z</cp:lastPrinted>
  <dcterms:created xsi:type="dcterms:W3CDTF">2017-05-18T23:50:12Z</dcterms:created>
  <dcterms:modified xsi:type="dcterms:W3CDTF">2020-02-14T13:49:37Z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112182</vt:lpwstr>
  </property>
  <property fmtid="{D5CDD505-2E9C-101B-9397-08002B2CF9AE}" pid="3" name="NXPowerLiteSettings">
    <vt:lpwstr>F7000400038000</vt:lpwstr>
  </property>
  <property fmtid="{D5CDD505-2E9C-101B-9397-08002B2CF9AE}" pid="4" name="NXPowerLiteVersion">
    <vt:lpwstr>D6.2.2</vt:lpwstr>
  </property>
</Properties>
</file>