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7"/>
  </p:notesMasterIdLst>
  <p:handoutMasterIdLst>
    <p:handoutMasterId r:id="rId8"/>
  </p:handoutMasterIdLst>
  <p:sldIdLst>
    <p:sldId id="333" r:id="rId6"/>
  </p:sldIdLst>
  <p:sldSz cx="16238538" cy="9134475"/>
  <p:notesSz cx="9296400" cy="7010400"/>
  <p:custDataLst>
    <p:tags r:id="rId9"/>
  </p:custDataLst>
  <p:defaultTextStyle>
    <a:defPPr>
      <a:defRPr lang="en-CA"/>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877">
          <p15:clr>
            <a:srgbClr val="A4A3A4"/>
          </p15:clr>
        </p15:guide>
        <p15:guide id="2" pos="51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57F"/>
    <a:srgbClr val="3D6AA1"/>
    <a:srgbClr val="20558A"/>
    <a:srgbClr val="FFCC00"/>
    <a:srgbClr val="70D6A5"/>
    <a:srgbClr val="3972A1"/>
    <a:srgbClr val="642CAE"/>
    <a:srgbClr val="0A4E26"/>
    <a:srgbClr val="799E83"/>
    <a:srgbClr val="6F9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0" autoAdjust="0"/>
    <p:restoredTop sz="93825" autoAdjust="0"/>
  </p:normalViewPr>
  <p:slideViewPr>
    <p:cSldViewPr>
      <p:cViewPr varScale="1">
        <p:scale>
          <a:sx n="72" d="100"/>
          <a:sy n="72" d="100"/>
        </p:scale>
        <p:origin x="816" y="72"/>
      </p:cViewPr>
      <p:guideLst>
        <p:guide orient="horz" pos="2877"/>
        <p:guide pos="5114"/>
      </p:guideLst>
    </p:cSldViewPr>
  </p:slideViewPr>
  <p:notesTextViewPr>
    <p:cViewPr>
      <p:scale>
        <a:sx n="1" d="1"/>
        <a:sy n="1" d="1"/>
      </p:scale>
      <p:origin x="0" y="0"/>
    </p:cViewPr>
  </p:notesTextViewPr>
  <p:notesViewPr>
    <p:cSldViewPr>
      <p:cViewPr varScale="1">
        <p:scale>
          <a:sx n="95" d="100"/>
          <a:sy n="95" d="100"/>
        </p:scale>
        <p:origin x="114" y="2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 y="2"/>
            <a:ext cx="4029283" cy="351259"/>
          </a:xfrm>
          <a:prstGeom prst="rect">
            <a:avLst/>
          </a:prstGeom>
        </p:spPr>
        <p:txBody>
          <a:bodyPr vert="horz" lIns="78205" tIns="39102" rIns="78205" bIns="39102" rtlCol="0"/>
          <a:lstStyle>
            <a:lvl1pPr algn="l">
              <a:defRPr sz="1000"/>
            </a:lvl1pPr>
          </a:lstStyle>
          <a:p>
            <a:endParaRPr lang="en-CA"/>
          </a:p>
        </p:txBody>
      </p:sp>
      <p:sp>
        <p:nvSpPr>
          <p:cNvPr id="3" name="Date Placeholder 2"/>
          <p:cNvSpPr>
            <a:spLocks noGrp="1"/>
          </p:cNvSpPr>
          <p:nvPr>
            <p:ph type="dt" sz="quarter" idx="1"/>
          </p:nvPr>
        </p:nvSpPr>
        <p:spPr>
          <a:xfrm>
            <a:off x="5265056" y="2"/>
            <a:ext cx="4029283" cy="351259"/>
          </a:xfrm>
          <a:prstGeom prst="rect">
            <a:avLst/>
          </a:prstGeom>
        </p:spPr>
        <p:txBody>
          <a:bodyPr vert="horz" lIns="78205" tIns="39102" rIns="78205" bIns="39102" rtlCol="0"/>
          <a:lstStyle>
            <a:lvl1pPr algn="r">
              <a:defRPr sz="1000"/>
            </a:lvl1pPr>
          </a:lstStyle>
          <a:p>
            <a:fld id="{FF0693B9-860C-45E6-80DC-0B44F6AF1AD2}" type="datetimeFigureOut">
              <a:rPr lang="en-CA" smtClean="0"/>
              <a:pPr/>
              <a:t>2020-02-14</a:t>
            </a:fld>
            <a:endParaRPr lang="fr-CA"/>
          </a:p>
        </p:txBody>
      </p:sp>
      <p:sp>
        <p:nvSpPr>
          <p:cNvPr id="4" name="Footer Placeholder 3"/>
          <p:cNvSpPr>
            <a:spLocks noGrp="1"/>
          </p:cNvSpPr>
          <p:nvPr>
            <p:ph type="ftr" sz="quarter" idx="2"/>
          </p:nvPr>
        </p:nvSpPr>
        <p:spPr>
          <a:xfrm>
            <a:off x="39" y="6659143"/>
            <a:ext cx="4029283" cy="351259"/>
          </a:xfrm>
          <a:prstGeom prst="rect">
            <a:avLst/>
          </a:prstGeom>
        </p:spPr>
        <p:txBody>
          <a:bodyPr vert="horz" lIns="78205" tIns="39102" rIns="78205" bIns="39102" rtlCol="0" anchor="b"/>
          <a:lstStyle>
            <a:lvl1pPr algn="l">
              <a:defRPr sz="1000"/>
            </a:lvl1pPr>
          </a:lstStyle>
          <a:p>
            <a:endParaRPr lang="en-CA"/>
          </a:p>
        </p:txBody>
      </p:sp>
      <p:sp>
        <p:nvSpPr>
          <p:cNvPr id="5" name="Slide Number Placeholder 4"/>
          <p:cNvSpPr>
            <a:spLocks noGrp="1"/>
          </p:cNvSpPr>
          <p:nvPr>
            <p:ph type="sldNum" sz="quarter" idx="3"/>
          </p:nvPr>
        </p:nvSpPr>
        <p:spPr>
          <a:xfrm>
            <a:off x="5265056" y="6659143"/>
            <a:ext cx="4029283" cy="351259"/>
          </a:xfrm>
          <a:prstGeom prst="rect">
            <a:avLst/>
          </a:prstGeom>
        </p:spPr>
        <p:txBody>
          <a:bodyPr vert="horz" lIns="78205" tIns="39102" rIns="78205" bIns="39102" rtlCol="0" anchor="b"/>
          <a:lstStyle>
            <a:lvl1pPr algn="r">
              <a:defRPr sz="1000"/>
            </a:lvl1pPr>
          </a:lstStyle>
          <a:p>
            <a:fld id="{5574F823-DC1F-4E06-9EAA-A1C8037BEF71}" type="slidenum">
              <a:rPr lang="en-CA" smtClean="0"/>
              <a:pPr/>
              <a:t>‹#›</a:t>
            </a:fld>
            <a:endParaRPr lang="fr-CA"/>
          </a:p>
        </p:txBody>
      </p:sp>
    </p:spTree>
    <p:extLst>
      <p:ext uri="{BB962C8B-B14F-4D97-AF65-F5344CB8AC3E}">
        <p14:creationId xmlns:p14="http://schemas.microsoft.com/office/powerpoint/2010/main" val="2149803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79693" tIns="39845" rIns="79693" bIns="39845" rtlCol="0"/>
          <a:lstStyle>
            <a:lvl1pPr algn="l" fontAlgn="auto">
              <a:spcBef>
                <a:spcPts val="0"/>
              </a:spcBef>
              <a:spcAft>
                <a:spcPts val="0"/>
              </a:spcAft>
              <a:defRPr sz="1000">
                <a:latin typeface="Arial"/>
                <a:ea typeface="+mn-ea"/>
                <a:cs typeface="+mn-cs"/>
              </a:defRPr>
            </a:lvl1pPr>
          </a:lstStyle>
          <a:p>
            <a:pPr>
              <a:defRPr/>
            </a:pPr>
            <a:endParaRPr lang="en-CA"/>
          </a:p>
        </p:txBody>
      </p:sp>
      <p:sp>
        <p:nvSpPr>
          <p:cNvPr id="3" name="Date Placeholder 2"/>
          <p:cNvSpPr>
            <a:spLocks noGrp="1"/>
          </p:cNvSpPr>
          <p:nvPr>
            <p:ph type="dt" idx="1"/>
          </p:nvPr>
        </p:nvSpPr>
        <p:spPr>
          <a:xfrm>
            <a:off x="5265809" y="0"/>
            <a:ext cx="4028440" cy="350520"/>
          </a:xfrm>
          <a:prstGeom prst="rect">
            <a:avLst/>
          </a:prstGeom>
        </p:spPr>
        <p:txBody>
          <a:bodyPr vert="horz" wrap="square" lIns="79693" tIns="39845" rIns="79693" bIns="39845" numCol="1" anchor="t" anchorCtr="0" compatLnSpc="1">
            <a:prstTxWarp prst="textNoShape">
              <a:avLst/>
            </a:prstTxWarp>
          </a:bodyPr>
          <a:lstStyle>
            <a:lvl1pPr algn="r">
              <a:defRPr sz="1000" smtClean="0"/>
            </a:lvl1pPr>
          </a:lstStyle>
          <a:p>
            <a:pPr>
              <a:defRPr/>
            </a:pPr>
            <a:fld id="{808044B6-61BA-404C-8928-A2A282B514AF}" type="datetimeFigureOut">
              <a:rPr lang="en-CA" altLang="en-US"/>
              <a:pPr>
                <a:defRPr/>
              </a:pPr>
              <a:t>2020-02-14</a:t>
            </a:fld>
            <a:endParaRPr lang="fr-CA" altLang="en-US" dirty="0"/>
          </a:p>
        </p:txBody>
      </p:sp>
      <p:sp>
        <p:nvSpPr>
          <p:cNvPr id="4" name="Slide Image Placeholder 3"/>
          <p:cNvSpPr>
            <a:spLocks noGrp="1" noRot="1" noChangeAspect="1"/>
          </p:cNvSpPr>
          <p:nvPr>
            <p:ph type="sldImg" idx="2"/>
          </p:nvPr>
        </p:nvSpPr>
        <p:spPr>
          <a:xfrm>
            <a:off x="2312988" y="527050"/>
            <a:ext cx="4670425" cy="2628900"/>
          </a:xfrm>
          <a:prstGeom prst="rect">
            <a:avLst/>
          </a:prstGeom>
          <a:noFill/>
          <a:ln w="12700">
            <a:solidFill>
              <a:prstClr val="black"/>
            </a:solidFill>
          </a:ln>
        </p:spPr>
        <p:txBody>
          <a:bodyPr vert="horz" lIns="79693" tIns="39845" rIns="79693" bIns="39845" rtlCol="0" anchor="ctr"/>
          <a:lstStyle/>
          <a:p>
            <a:pPr lvl="0"/>
            <a:endParaRPr lang="en-CA" noProof="0"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wrap="square" lIns="79693" tIns="39845" rIns="79693" bIns="39845" numCol="1" anchor="t" anchorCtr="0" compatLnSpc="1">
            <a:prstTxWarp prst="textNoShape">
              <a:avLst/>
            </a:prstTxWarp>
          </a:bodyPr>
          <a:lstStyle/>
          <a:p>
            <a:pPr lvl="0"/>
            <a:r>
              <a:rPr lang="en-CA" altLang="en-US" noProof="0"/>
              <a:t>Click to edit Master text styles</a:t>
            </a:r>
          </a:p>
          <a:p>
            <a:pPr lvl="1"/>
            <a:r>
              <a:rPr lang="en-CA" altLang="en-US" noProof="0"/>
              <a:t>Second level</a:t>
            </a:r>
          </a:p>
          <a:p>
            <a:pPr lvl="2"/>
            <a:r>
              <a:rPr lang="en-CA" altLang="en-US" noProof="0"/>
              <a:t>Third level</a:t>
            </a:r>
          </a:p>
          <a:p>
            <a:pPr lvl="3"/>
            <a:r>
              <a:rPr lang="en-CA" altLang="en-US" noProof="0"/>
              <a:t>Fourth level</a:t>
            </a:r>
          </a:p>
          <a:p>
            <a:pPr lvl="4"/>
            <a:r>
              <a:rPr lang="en-CA" altLang="en-US" noProof="0"/>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79693" tIns="39845" rIns="79693" bIns="39845" rtlCol="0" anchor="b"/>
          <a:lstStyle>
            <a:lvl1pPr algn="l" fontAlgn="auto">
              <a:spcBef>
                <a:spcPts val="0"/>
              </a:spcBef>
              <a:spcAft>
                <a:spcPts val="0"/>
              </a:spcAft>
              <a:defRPr sz="1000">
                <a:latin typeface="Arial"/>
                <a:ea typeface="+mn-ea"/>
                <a:cs typeface="+mn-cs"/>
              </a:defRPr>
            </a:lvl1pPr>
          </a:lstStyle>
          <a:p>
            <a:pPr>
              <a:defRPr/>
            </a:pPr>
            <a:endParaRPr lang="en-CA"/>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wrap="square" lIns="79693" tIns="39845" rIns="79693" bIns="39845" numCol="1" anchor="b" anchorCtr="0" compatLnSpc="1">
            <a:prstTxWarp prst="textNoShape">
              <a:avLst/>
            </a:prstTxWarp>
          </a:bodyPr>
          <a:lstStyle>
            <a:lvl1pPr algn="r">
              <a:defRPr sz="1000"/>
            </a:lvl1pPr>
          </a:lstStyle>
          <a:p>
            <a:fld id="{488DEAAE-8EA2-47BC-AB00-A30251532296}" type="slidenum">
              <a:rPr lang="en-CA" altLang="en-US"/>
              <a:pPr/>
              <a:t>‹#›</a:t>
            </a:fld>
            <a:endParaRPr lang="fr-CA" altLang="en-US"/>
          </a:p>
        </p:txBody>
      </p:sp>
    </p:spTree>
    <p:extLst>
      <p:ext uri="{BB962C8B-B14F-4D97-AF65-F5344CB8AC3E}">
        <p14:creationId xmlns:p14="http://schemas.microsoft.com/office/powerpoint/2010/main" val="1865806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7050"/>
            <a:ext cx="4670425" cy="2628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8DEAAE-8EA2-47BC-AB00-A30251532296}" type="slidenum">
              <a:rPr lang="en-CA" altLang="en-US" smtClean="0">
                <a:solidFill>
                  <a:prstClr val="black"/>
                </a:solidFill>
              </a:rPr>
              <a:pPr/>
              <a:t>1</a:t>
            </a:fld>
            <a:endParaRPr lang="fr-CA" altLang="en-US">
              <a:solidFill>
                <a:prstClr val="black"/>
              </a:solidFill>
            </a:endParaRPr>
          </a:p>
        </p:txBody>
      </p:sp>
    </p:spTree>
    <p:extLst>
      <p:ext uri="{BB962C8B-B14F-4D97-AF65-F5344CB8AC3E}">
        <p14:creationId xmlns:p14="http://schemas.microsoft.com/office/powerpoint/2010/main" val="3676291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ctrTitle"/>
          </p:nvPr>
        </p:nvSpPr>
        <p:spPr>
          <a:xfrm>
            <a:off x="1921849" y="2840849"/>
            <a:ext cx="12404042" cy="2493678"/>
          </a:xfrm>
        </p:spPr>
        <p:txBody>
          <a:bodyPr anchor="b">
            <a:noAutofit/>
          </a:bodyPr>
          <a:lstStyle>
            <a:lvl1pPr algn="ctr">
              <a:defRPr sz="4795">
                <a:solidFill>
                  <a:srgbClr val="30357F"/>
                </a:solidFill>
                <a:latin typeface="Arial"/>
              </a:defRPr>
            </a:lvl1pPr>
          </a:lstStyle>
          <a:p>
            <a:r>
              <a:rPr lang="en-US"/>
              <a:t>Click to edit Master title style</a:t>
            </a:r>
            <a:endParaRPr lang="en-CA" dirty="0"/>
          </a:p>
        </p:txBody>
      </p:sp>
      <p:sp>
        <p:nvSpPr>
          <p:cNvPr id="10" name="Subtitle 4"/>
          <p:cNvSpPr>
            <a:spLocks noGrp="1"/>
          </p:cNvSpPr>
          <p:nvPr>
            <p:ph type="subTitle" idx="1"/>
          </p:nvPr>
        </p:nvSpPr>
        <p:spPr>
          <a:xfrm>
            <a:off x="1922217" y="5718173"/>
            <a:ext cx="12411164" cy="1342751"/>
          </a:xfrm>
        </p:spPr>
        <p:txBody>
          <a:bodyPr>
            <a:normAutofit/>
          </a:bodyPr>
          <a:lstStyle>
            <a:lvl1pPr marL="0" indent="0" algn="ctr">
              <a:buNone/>
              <a:defRPr sz="2397">
                <a:solidFill>
                  <a:srgbClr val="30357F"/>
                </a:solidFill>
              </a:defRPr>
            </a:lvl1pPr>
          </a:lstStyle>
          <a:p>
            <a:r>
              <a:rPr lang="en-US"/>
              <a:t>Click to edit Master subtitle style</a:t>
            </a:r>
            <a:endParaRPr lang="en-CA" dirty="0"/>
          </a:p>
        </p:txBody>
      </p:sp>
    </p:spTree>
    <p:extLst>
      <p:ext uri="{BB962C8B-B14F-4D97-AF65-F5344CB8AC3E}">
        <p14:creationId xmlns:p14="http://schemas.microsoft.com/office/powerpoint/2010/main" val="157192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1927" y="1522413"/>
            <a:ext cx="14614684" cy="1217930"/>
          </a:xfrm>
        </p:spPr>
        <p:txBody>
          <a:bodyPr>
            <a:normAutofit/>
          </a:bodyPr>
          <a:lstStyle>
            <a:lvl1pPr algn="l">
              <a:defRPr sz="3729" b="1">
                <a:latin typeface="Arial"/>
              </a:defRPr>
            </a:lvl1pPr>
          </a:lstStyle>
          <a:p>
            <a:r>
              <a:rPr lang="en-US"/>
              <a:t>Click to edit Master title style</a:t>
            </a:r>
            <a:endParaRPr lang="en-CA" dirty="0"/>
          </a:p>
        </p:txBody>
      </p:sp>
      <p:sp>
        <p:nvSpPr>
          <p:cNvPr id="3" name="Content Placeholder 2"/>
          <p:cNvSpPr>
            <a:spLocks noGrp="1"/>
          </p:cNvSpPr>
          <p:nvPr>
            <p:ph idx="1"/>
          </p:nvPr>
        </p:nvSpPr>
        <p:spPr>
          <a:xfrm>
            <a:off x="811927" y="3044825"/>
            <a:ext cx="14614684" cy="4871720"/>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895580C0-7C9F-4402-9866-6AC64F3EB067}" type="datetime1">
              <a:rPr lang="en-CA" altLang="en-US"/>
              <a:pPr>
                <a:defRPr/>
              </a:pPr>
              <a:t>2020-02-14</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C40897B9-C17D-43A5-B159-FC39BE5021EC}" type="slidenum">
              <a:rPr lang="en-CA" altLang="en-US"/>
              <a:pPr/>
              <a:t>‹#›</a:t>
            </a:fld>
            <a:endParaRPr lang="en-CA" altLang="en-US"/>
          </a:p>
        </p:txBody>
      </p:sp>
    </p:spTree>
    <p:extLst>
      <p:ext uri="{BB962C8B-B14F-4D97-AF65-F5344CB8AC3E}">
        <p14:creationId xmlns:p14="http://schemas.microsoft.com/office/powerpoint/2010/main" val="1952338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1927" y="1401892"/>
            <a:ext cx="14614684" cy="133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CA" altLang="en-US"/>
          </a:p>
        </p:txBody>
      </p:sp>
      <p:sp>
        <p:nvSpPr>
          <p:cNvPr id="1027" name="Text Placeholder 2"/>
          <p:cNvSpPr>
            <a:spLocks noGrp="1"/>
          </p:cNvSpPr>
          <p:nvPr>
            <p:ph type="body" idx="1"/>
          </p:nvPr>
        </p:nvSpPr>
        <p:spPr bwMode="auto">
          <a:xfrm>
            <a:off x="811927" y="3044825"/>
            <a:ext cx="14614684" cy="487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p:cNvSpPr>
            <a:spLocks noGrp="1"/>
          </p:cNvSpPr>
          <p:nvPr>
            <p:ph type="dt" sz="half" idx="2"/>
          </p:nvPr>
        </p:nvSpPr>
        <p:spPr>
          <a:xfrm>
            <a:off x="811931" y="8466307"/>
            <a:ext cx="3788993" cy="486326"/>
          </a:xfrm>
          <a:prstGeom prst="rect">
            <a:avLst/>
          </a:prstGeom>
        </p:spPr>
        <p:txBody>
          <a:bodyPr vert="horz" wrap="square" lIns="91440" tIns="45720" rIns="91440" bIns="45720" numCol="1" anchor="ctr" anchorCtr="0" compatLnSpc="1">
            <a:prstTxWarp prst="textNoShape">
              <a:avLst/>
            </a:prstTxWarp>
          </a:bodyPr>
          <a:lstStyle>
            <a:lvl1pPr>
              <a:defRPr sz="1599" smtClean="0">
                <a:solidFill>
                  <a:srgbClr val="000000"/>
                </a:solidFill>
                <a:cs typeface="Arial" pitchFamily="34" charset="0"/>
              </a:defRPr>
            </a:lvl1pPr>
          </a:lstStyle>
          <a:p>
            <a:pPr>
              <a:defRPr/>
            </a:pPr>
            <a:fld id="{0DA58194-B804-4841-9ACA-BAF70EFEEEF6}" type="datetime1">
              <a:rPr lang="en-CA" altLang="en-US"/>
              <a:pPr>
                <a:defRPr/>
              </a:pPr>
              <a:t>2020-02-14</a:t>
            </a:fld>
            <a:endParaRPr lang="en-CA" altLang="en-US"/>
          </a:p>
        </p:txBody>
      </p:sp>
      <p:sp>
        <p:nvSpPr>
          <p:cNvPr id="5" name="Footer Placeholder 4"/>
          <p:cNvSpPr>
            <a:spLocks noGrp="1"/>
          </p:cNvSpPr>
          <p:nvPr>
            <p:ph type="ftr" sz="quarter" idx="3"/>
          </p:nvPr>
        </p:nvSpPr>
        <p:spPr>
          <a:xfrm>
            <a:off x="5548170" y="8466307"/>
            <a:ext cx="5142203" cy="486326"/>
          </a:xfrm>
          <a:prstGeom prst="rect">
            <a:avLst/>
          </a:prstGeom>
        </p:spPr>
        <p:txBody>
          <a:bodyPr vert="horz" lIns="91440" tIns="45720" rIns="91440" bIns="45720" rtlCol="0" anchor="ctr"/>
          <a:lstStyle>
            <a:lvl1pPr algn="ctr" fontAlgn="auto">
              <a:spcBef>
                <a:spcPts val="0"/>
              </a:spcBef>
              <a:spcAft>
                <a:spcPts val="0"/>
              </a:spcAft>
              <a:defRPr sz="1599">
                <a:solidFill>
                  <a:srgbClr val="000000"/>
                </a:solidFill>
                <a:latin typeface="Arial"/>
                <a:ea typeface="+mn-ea"/>
                <a:cs typeface="Arial"/>
              </a:defRPr>
            </a:lvl1pPr>
          </a:lstStyle>
          <a:p>
            <a:pPr>
              <a:defRPr/>
            </a:pPr>
            <a:endParaRPr lang="en-CA"/>
          </a:p>
        </p:txBody>
      </p:sp>
      <p:sp>
        <p:nvSpPr>
          <p:cNvPr id="6" name="Slide Number Placeholder 5"/>
          <p:cNvSpPr>
            <a:spLocks noGrp="1"/>
          </p:cNvSpPr>
          <p:nvPr>
            <p:ph type="sldNum" sz="quarter" idx="4"/>
          </p:nvPr>
        </p:nvSpPr>
        <p:spPr>
          <a:xfrm>
            <a:off x="11637622" y="8466307"/>
            <a:ext cx="3788993" cy="486326"/>
          </a:xfrm>
          <a:prstGeom prst="rect">
            <a:avLst/>
          </a:prstGeom>
        </p:spPr>
        <p:txBody>
          <a:bodyPr vert="horz" wrap="square" lIns="91440" tIns="45720" rIns="91440" bIns="45720" numCol="1" anchor="ctr" anchorCtr="0" compatLnSpc="1">
            <a:prstTxWarp prst="textNoShape">
              <a:avLst/>
            </a:prstTxWarp>
          </a:bodyPr>
          <a:lstStyle>
            <a:lvl1pPr algn="r">
              <a:defRPr sz="1599">
                <a:solidFill>
                  <a:srgbClr val="000000"/>
                </a:solidFill>
                <a:cs typeface="Arial" panose="020B0604020202020204" pitchFamily="34" charset="0"/>
              </a:defRPr>
            </a:lvl1pPr>
          </a:lstStyle>
          <a:p>
            <a:fld id="{13416C51-20B9-45B1-ACB4-625227970FA5}"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Lst>
  <p:hf hdr="0" ftr="0" dt="0"/>
  <p:txStyles>
    <p:titleStyle>
      <a:lvl1pPr algn="l" rtl="0" eaLnBrk="1" fontAlgn="base" hangingPunct="1">
        <a:spcBef>
          <a:spcPct val="0"/>
        </a:spcBef>
        <a:spcAft>
          <a:spcPct val="0"/>
        </a:spcAft>
        <a:defRPr sz="4263" b="1" kern="1200">
          <a:solidFill>
            <a:srgbClr val="30357F"/>
          </a:solidFill>
          <a:latin typeface="Arial"/>
          <a:ea typeface="ＭＳ Ｐゴシック" charset="0"/>
          <a:cs typeface="Arial"/>
        </a:defRPr>
      </a:lvl1pPr>
      <a:lvl2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2pPr>
      <a:lvl3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3pPr>
      <a:lvl4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4pPr>
      <a:lvl5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5pPr>
      <a:lvl6pPr marL="608955" algn="l" rtl="0" eaLnBrk="1" fontAlgn="base" hangingPunct="1">
        <a:spcBef>
          <a:spcPct val="0"/>
        </a:spcBef>
        <a:spcAft>
          <a:spcPct val="0"/>
        </a:spcAft>
        <a:defRPr sz="3729" b="1">
          <a:solidFill>
            <a:srgbClr val="20558A"/>
          </a:solidFill>
          <a:latin typeface="Arial" charset="0"/>
          <a:ea typeface="ＭＳ Ｐゴシック" charset="0"/>
        </a:defRPr>
      </a:lvl6pPr>
      <a:lvl7pPr marL="1217908" algn="l" rtl="0" eaLnBrk="1" fontAlgn="base" hangingPunct="1">
        <a:spcBef>
          <a:spcPct val="0"/>
        </a:spcBef>
        <a:spcAft>
          <a:spcPct val="0"/>
        </a:spcAft>
        <a:defRPr sz="3729" b="1">
          <a:solidFill>
            <a:srgbClr val="20558A"/>
          </a:solidFill>
          <a:latin typeface="Arial" charset="0"/>
          <a:ea typeface="ＭＳ Ｐゴシック" charset="0"/>
        </a:defRPr>
      </a:lvl7pPr>
      <a:lvl8pPr marL="1826862" algn="l" rtl="0" eaLnBrk="1" fontAlgn="base" hangingPunct="1">
        <a:spcBef>
          <a:spcPct val="0"/>
        </a:spcBef>
        <a:spcAft>
          <a:spcPct val="0"/>
        </a:spcAft>
        <a:defRPr sz="3729" b="1">
          <a:solidFill>
            <a:srgbClr val="20558A"/>
          </a:solidFill>
          <a:latin typeface="Arial" charset="0"/>
          <a:ea typeface="ＭＳ Ｐゴシック" charset="0"/>
        </a:defRPr>
      </a:lvl8pPr>
      <a:lvl9pPr marL="2435818" algn="l" rtl="0" eaLnBrk="1" fontAlgn="base" hangingPunct="1">
        <a:spcBef>
          <a:spcPct val="0"/>
        </a:spcBef>
        <a:spcAft>
          <a:spcPct val="0"/>
        </a:spcAft>
        <a:defRPr sz="3729" b="1">
          <a:solidFill>
            <a:srgbClr val="20558A"/>
          </a:solidFill>
          <a:latin typeface="Arial" charset="0"/>
          <a:ea typeface="ＭＳ Ｐゴシック" charset="0"/>
        </a:defRPr>
      </a:lvl9pPr>
    </p:titleStyle>
    <p:bodyStyle>
      <a:lvl1pPr marL="456715" indent="-456715" algn="l" rtl="0" eaLnBrk="1" fontAlgn="base" hangingPunct="1">
        <a:spcBef>
          <a:spcPct val="20000"/>
        </a:spcBef>
        <a:spcAft>
          <a:spcPct val="0"/>
        </a:spcAft>
        <a:buFont typeface="Arial" panose="020B0604020202020204" pitchFamily="34" charset="0"/>
        <a:buChar char="•"/>
        <a:defRPr sz="3729" kern="1200">
          <a:solidFill>
            <a:srgbClr val="000000"/>
          </a:solidFill>
          <a:latin typeface="Arial"/>
          <a:ea typeface="ＭＳ Ｐゴシック" charset="0"/>
          <a:cs typeface="Arial"/>
        </a:defRPr>
      </a:lvl1pPr>
      <a:lvl2pPr marL="989550" indent="-380596" algn="l" rtl="0" eaLnBrk="1" fontAlgn="base" hangingPunct="1">
        <a:spcBef>
          <a:spcPct val="20000"/>
        </a:spcBef>
        <a:spcAft>
          <a:spcPct val="0"/>
        </a:spcAft>
        <a:buFont typeface="Arial" panose="020B0604020202020204" pitchFamily="34" charset="0"/>
        <a:buChar char="–"/>
        <a:defRPr sz="3196" kern="1200">
          <a:solidFill>
            <a:srgbClr val="000000"/>
          </a:solidFill>
          <a:latin typeface="Arial"/>
          <a:ea typeface="ＭＳ Ｐゴシック" charset="0"/>
          <a:cs typeface="Arial"/>
        </a:defRPr>
      </a:lvl2pPr>
      <a:lvl3pPr marL="1522385" indent="-304476" algn="l" rtl="0" eaLnBrk="1" fontAlgn="base" hangingPunct="1">
        <a:spcBef>
          <a:spcPct val="20000"/>
        </a:spcBef>
        <a:spcAft>
          <a:spcPct val="0"/>
        </a:spcAft>
        <a:buFont typeface="Arial" panose="020B0604020202020204" pitchFamily="34" charset="0"/>
        <a:buChar char="•"/>
        <a:defRPr sz="2664" kern="1200">
          <a:solidFill>
            <a:srgbClr val="000000"/>
          </a:solidFill>
          <a:latin typeface="Arial"/>
          <a:ea typeface="ＭＳ Ｐゴシック" charset="0"/>
          <a:cs typeface="Arial"/>
        </a:defRPr>
      </a:lvl3pPr>
      <a:lvl4pPr marL="2131340" indent="-304476" algn="l" rtl="0" eaLnBrk="1" fontAlgn="base" hangingPunct="1">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4pPr>
      <a:lvl5pPr marL="2740294" indent="-304476" algn="l" rtl="0" eaLnBrk="1" fontAlgn="base" hangingPunct="1">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5pPr>
      <a:lvl6pPr marL="3349247"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6pPr>
      <a:lvl7pPr marL="3958202"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7pPr>
      <a:lvl8pPr marL="4567156"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8pPr>
      <a:lvl9pPr marL="5176111"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9pPr>
    </p:bodyStyle>
    <p:otherStyle>
      <a:defPPr>
        <a:defRPr lang="en-US"/>
      </a:defPPr>
      <a:lvl1pPr marL="0" algn="l" defTabSz="1217908" rtl="0" eaLnBrk="1" latinLnBrk="0" hangingPunct="1">
        <a:defRPr sz="2397" kern="1200">
          <a:solidFill>
            <a:schemeClr val="tx1"/>
          </a:solidFill>
          <a:latin typeface="+mn-lt"/>
          <a:ea typeface="+mn-ea"/>
          <a:cs typeface="+mn-cs"/>
        </a:defRPr>
      </a:lvl1pPr>
      <a:lvl2pPr marL="608955" algn="l" defTabSz="1217908" rtl="0" eaLnBrk="1" latinLnBrk="0" hangingPunct="1">
        <a:defRPr sz="2397" kern="1200">
          <a:solidFill>
            <a:schemeClr val="tx1"/>
          </a:solidFill>
          <a:latin typeface="+mn-lt"/>
          <a:ea typeface="+mn-ea"/>
          <a:cs typeface="+mn-cs"/>
        </a:defRPr>
      </a:lvl2pPr>
      <a:lvl3pPr marL="1217908" algn="l" defTabSz="1217908" rtl="0" eaLnBrk="1" latinLnBrk="0" hangingPunct="1">
        <a:defRPr sz="2397" kern="1200">
          <a:solidFill>
            <a:schemeClr val="tx1"/>
          </a:solidFill>
          <a:latin typeface="+mn-lt"/>
          <a:ea typeface="+mn-ea"/>
          <a:cs typeface="+mn-cs"/>
        </a:defRPr>
      </a:lvl3pPr>
      <a:lvl4pPr marL="1826862" algn="l" defTabSz="1217908" rtl="0" eaLnBrk="1" latinLnBrk="0" hangingPunct="1">
        <a:defRPr sz="2397" kern="1200">
          <a:solidFill>
            <a:schemeClr val="tx1"/>
          </a:solidFill>
          <a:latin typeface="+mn-lt"/>
          <a:ea typeface="+mn-ea"/>
          <a:cs typeface="+mn-cs"/>
        </a:defRPr>
      </a:lvl4pPr>
      <a:lvl5pPr marL="2435818" algn="l" defTabSz="1217908" rtl="0" eaLnBrk="1" latinLnBrk="0" hangingPunct="1">
        <a:defRPr sz="2397" kern="1200">
          <a:solidFill>
            <a:schemeClr val="tx1"/>
          </a:solidFill>
          <a:latin typeface="+mn-lt"/>
          <a:ea typeface="+mn-ea"/>
          <a:cs typeface="+mn-cs"/>
        </a:defRPr>
      </a:lvl5pPr>
      <a:lvl6pPr marL="3044771" algn="l" defTabSz="1217908" rtl="0" eaLnBrk="1" latinLnBrk="0" hangingPunct="1">
        <a:defRPr sz="2397" kern="1200">
          <a:solidFill>
            <a:schemeClr val="tx1"/>
          </a:solidFill>
          <a:latin typeface="+mn-lt"/>
          <a:ea typeface="+mn-ea"/>
          <a:cs typeface="+mn-cs"/>
        </a:defRPr>
      </a:lvl6pPr>
      <a:lvl7pPr marL="3653726" algn="l" defTabSz="1217908" rtl="0" eaLnBrk="1" latinLnBrk="0" hangingPunct="1">
        <a:defRPr sz="2397" kern="1200">
          <a:solidFill>
            <a:schemeClr val="tx1"/>
          </a:solidFill>
          <a:latin typeface="+mn-lt"/>
          <a:ea typeface="+mn-ea"/>
          <a:cs typeface="+mn-cs"/>
        </a:defRPr>
      </a:lvl7pPr>
      <a:lvl8pPr marL="4262680" algn="l" defTabSz="1217908" rtl="0" eaLnBrk="1" latinLnBrk="0" hangingPunct="1">
        <a:defRPr sz="2397" kern="1200">
          <a:solidFill>
            <a:schemeClr val="tx1"/>
          </a:solidFill>
          <a:latin typeface="+mn-lt"/>
          <a:ea typeface="+mn-ea"/>
          <a:cs typeface="+mn-cs"/>
        </a:defRPr>
      </a:lvl8pPr>
      <a:lvl9pPr marL="4871634" algn="l" defTabSz="1217908" rtl="0" eaLnBrk="1" latinLnBrk="0" hangingPunct="1">
        <a:defRPr sz="23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slideLayout" Target="../slideLayouts/slideLayout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image" Target="../media/image3.emf"/><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notesSlide" Target="../notesSlides/notesSlide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4"/>
          <p:cNvSpPr txBox="1">
            <a:spLocks noChangeArrowheads="1"/>
          </p:cNvSpPr>
          <p:nvPr>
            <p:custDataLst>
              <p:tags r:id="rId1"/>
            </p:custDataLst>
          </p:nvPr>
        </p:nvSpPr>
        <p:spPr bwMode="auto">
          <a:xfrm>
            <a:off x="246651" y="-1234287"/>
            <a:ext cx="9600754"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Font typeface="Arial" charset="0"/>
              <a:buChar char="•"/>
              <a:defRPr sz="2800">
                <a:solidFill>
                  <a:srgbClr val="000000"/>
                </a:solidFill>
                <a:latin typeface="Arial" charset="0"/>
                <a:ea typeface="ＭＳ Ｐゴシック" charset="-128"/>
                <a:cs typeface="Arial" charset="0"/>
              </a:defRPr>
            </a:lvl1pPr>
            <a:lvl2pPr marL="742950" indent="-285750">
              <a:spcBef>
                <a:spcPct val="20000"/>
              </a:spcBef>
              <a:buFont typeface="Arial" charset="0"/>
              <a:buChar char="–"/>
              <a:defRPr sz="2400">
                <a:solidFill>
                  <a:srgbClr val="000000"/>
                </a:solidFill>
                <a:latin typeface="Arial" charset="0"/>
                <a:ea typeface="ＭＳ Ｐゴシック" charset="-128"/>
                <a:cs typeface="Arial" charset="0"/>
              </a:defRPr>
            </a:lvl2pPr>
            <a:lvl3pPr marL="1143000" indent="-228600">
              <a:spcBef>
                <a:spcPct val="20000"/>
              </a:spcBef>
              <a:buFont typeface="Arial" charset="0"/>
              <a:buChar char="•"/>
              <a:defRPr sz="2000">
                <a:solidFill>
                  <a:srgbClr val="000000"/>
                </a:solidFill>
                <a:latin typeface="Arial" charset="0"/>
                <a:ea typeface="ＭＳ Ｐゴシック" charset="-128"/>
                <a:cs typeface="Arial" charset="0"/>
              </a:defRPr>
            </a:lvl3pPr>
            <a:lvl4pPr marL="1600200" indent="-228600">
              <a:spcBef>
                <a:spcPct val="20000"/>
              </a:spcBef>
              <a:buFont typeface="Arial" charset="0"/>
              <a:buChar char="–"/>
              <a:defRPr>
                <a:solidFill>
                  <a:srgbClr val="000000"/>
                </a:solidFill>
                <a:latin typeface="Arial" charset="0"/>
                <a:ea typeface="ＭＳ Ｐゴシック" charset="-128"/>
                <a:cs typeface="Arial" charset="0"/>
              </a:defRPr>
            </a:lvl4pPr>
            <a:lvl5pPr marL="2057400" indent="-228600">
              <a:spcBef>
                <a:spcPct val="20000"/>
              </a:spcBef>
              <a:buFont typeface="Arial" charset="0"/>
              <a:buChar char="»"/>
              <a:defRPr>
                <a:solidFill>
                  <a:srgbClr val="000000"/>
                </a:solidFill>
                <a:latin typeface="Arial" charset="0"/>
                <a:ea typeface="ＭＳ Ｐゴシック" charset="-128"/>
                <a:cs typeface="Arial" charset="0"/>
              </a:defRPr>
            </a:lvl5pPr>
            <a:lvl6pPr marL="25146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6pPr>
            <a:lvl7pPr marL="29718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7pPr>
            <a:lvl8pPr marL="34290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8pPr>
            <a:lvl9pPr marL="38862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9pPr>
          </a:lstStyle>
          <a:p>
            <a:pPr>
              <a:spcBef>
                <a:spcPct val="0"/>
              </a:spcBef>
              <a:buFont typeface="Arial" charset="0"/>
              <a:buNone/>
            </a:pPr>
            <a:r>
              <a:rPr lang="fr-CA" sz="2533" b="1" dirty="0">
                <a:solidFill>
                  <a:prstClr val="white"/>
                </a:solidFill>
              </a:rPr>
              <a:t>Assistant Deputy Minister (Policy) - Peter Hammerschmidt</a:t>
            </a:r>
            <a:r>
              <a:rPr lang="fr-CA" sz="2667" b="1" dirty="0">
                <a:solidFill>
                  <a:prstClr val="white"/>
                </a:solidFill>
              </a:rPr>
              <a:t> </a:t>
            </a:r>
          </a:p>
        </p:txBody>
      </p:sp>
      <p:sp>
        <p:nvSpPr>
          <p:cNvPr id="10" name="Rounded Rectangle 9"/>
          <p:cNvSpPr/>
          <p:nvPr>
            <p:custDataLst>
              <p:tags r:id="rId2"/>
            </p:custDataLst>
          </p:nvPr>
        </p:nvSpPr>
        <p:spPr>
          <a:xfrm>
            <a:off x="4801637" y="1342656"/>
            <a:ext cx="3578446" cy="3584621"/>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spcAft>
                <a:spcPts val="600"/>
              </a:spcAft>
            </a:pPr>
            <a:r>
              <a:rPr lang="fr-CA" b="1" dirty="0"/>
              <a:t>MANDAT</a:t>
            </a:r>
          </a:p>
          <a:p>
            <a:pPr marL="171450" indent="-171450">
              <a:spcAft>
                <a:spcPts val="0"/>
              </a:spcAft>
              <a:buFont typeface="Arial" panose="020B0604020202020204" pitchFamily="34" charset="0"/>
              <a:buChar char="•"/>
            </a:pPr>
            <a:r>
              <a:rPr lang="fr-CA" sz="1050" dirty="0"/>
              <a:t>Fournir aux Forces armées canadiennes (FAC) et au gouvernement du Canada une puissance aérienne et spatiale pertinente, adaptée et efficace pour relever les défis d’aujourd’hui et de demain en matière de défense.</a:t>
            </a:r>
          </a:p>
          <a:p>
            <a:pPr marL="171450" indent="-171450">
              <a:spcAft>
                <a:spcPts val="0"/>
              </a:spcAft>
              <a:buFont typeface="Arial" panose="020B0604020202020204" pitchFamily="34" charset="0"/>
              <a:buChar char="•"/>
            </a:pPr>
            <a:r>
              <a:rPr lang="fr-CA" sz="1050" dirty="0"/>
              <a:t>Assurer le contrôle et la surveillance du territoire canadien, de l’espace aérien et des approches maritimes</a:t>
            </a:r>
          </a:p>
          <a:p>
            <a:pPr marL="171450" indent="-171450">
              <a:buFont typeface="Arial" panose="020B0604020202020204" pitchFamily="34" charset="0"/>
              <a:buChar char="•"/>
            </a:pPr>
            <a:r>
              <a:rPr lang="fr-CA" sz="1050" dirty="0" smtClean="0"/>
              <a:t>En </a:t>
            </a:r>
            <a:r>
              <a:rPr lang="fr-CA" sz="1050" dirty="0"/>
              <a:t>coopération avec les États-Unis, l’ARC contribue directement à la mission de surveillance et de contrôle de l’espace aérospatial du NORAD </a:t>
            </a:r>
          </a:p>
          <a:p>
            <a:pPr marL="171450" indent="-171450">
              <a:buFont typeface="Arial" panose="020B0604020202020204" pitchFamily="34" charset="0"/>
              <a:buChar char="•"/>
            </a:pPr>
            <a:r>
              <a:rPr lang="fr-CA" sz="1050" dirty="0"/>
              <a:t>Mettre sur pied toutes les capacités de puissance aérienne et spatiale (p. ex. recherche et sauvetage, mobilité aérienne, patrouille à longue portée, etc.)</a:t>
            </a:r>
          </a:p>
          <a:p>
            <a:pPr marL="171450" indent="-171450">
              <a:buFont typeface="Arial" panose="020B0604020202020204" pitchFamily="34" charset="0"/>
              <a:buChar char="•"/>
            </a:pPr>
            <a:r>
              <a:rPr lang="fr-CA" sz="1050" dirty="0"/>
              <a:t>Fournir au CEMD des conseils sur le domaine aérien et spatial.</a:t>
            </a:r>
          </a:p>
        </p:txBody>
      </p:sp>
      <p:sp>
        <p:nvSpPr>
          <p:cNvPr id="28" name="Rounded Rectangle 27"/>
          <p:cNvSpPr/>
          <p:nvPr>
            <p:custDataLst>
              <p:tags r:id="rId3"/>
            </p:custDataLst>
          </p:nvPr>
        </p:nvSpPr>
        <p:spPr>
          <a:xfrm>
            <a:off x="8588054" y="1326875"/>
            <a:ext cx="3419647"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fr-CA" b="1" dirty="0" smtClean="0"/>
              <a:t>FAITS SAILLANTS</a:t>
            </a:r>
            <a:endParaRPr lang="en-CA" dirty="0" smtClean="0"/>
          </a:p>
          <a:p>
            <a:pPr algn="ctr"/>
            <a:endParaRPr lang="fr-CA" sz="1200" b="1" dirty="0"/>
          </a:p>
          <a:p>
            <a:r>
              <a:rPr lang="fr-CA" sz="1200" b="1" dirty="0"/>
              <a:t>Nombre total d’employés</a:t>
            </a:r>
            <a:r>
              <a:rPr lang="fr-CA" sz="1200" dirty="0"/>
              <a:t> : </a:t>
            </a:r>
          </a:p>
          <a:p>
            <a:pPr marL="171450" indent="-171450">
              <a:buFont typeface="Arial" panose="020B0604020202020204" pitchFamily="34" charset="0"/>
              <a:buChar char="•"/>
            </a:pPr>
            <a:r>
              <a:rPr lang="fr-CA" altLang="en-US" sz="1200" dirty="0"/>
              <a:t>12 074 membres de la Force régulière</a:t>
            </a:r>
          </a:p>
          <a:p>
            <a:pPr marL="171450" indent="-171450">
              <a:buFont typeface="Arial" panose="020B0604020202020204" pitchFamily="34" charset="0"/>
              <a:buChar char="•"/>
            </a:pPr>
            <a:r>
              <a:rPr lang="fr-CA" altLang="en-US" sz="1200" dirty="0"/>
              <a:t>1 969 membres de la Force de réserve</a:t>
            </a:r>
          </a:p>
          <a:p>
            <a:pPr marL="171450" indent="-171450">
              <a:buFont typeface="Arial" panose="020B0604020202020204" pitchFamily="34" charset="0"/>
              <a:buChar char="•"/>
            </a:pPr>
            <a:r>
              <a:rPr lang="fr-CA" altLang="en-US" sz="1200" dirty="0"/>
              <a:t>1 518 membres </a:t>
            </a:r>
            <a:r>
              <a:rPr lang="fr-CA" altLang="en-US" sz="1200" dirty="0" smtClean="0"/>
              <a:t>du personnel civil</a:t>
            </a:r>
            <a:endParaRPr lang="fr-CA" altLang="en-US" sz="1200" dirty="0"/>
          </a:p>
          <a:p>
            <a:endParaRPr lang="fr-CA" sz="1200" dirty="0"/>
          </a:p>
          <a:p>
            <a:r>
              <a:rPr lang="fr-CA" sz="1200" b="1" dirty="0"/>
              <a:t>Budget</a:t>
            </a:r>
            <a:r>
              <a:rPr lang="fr-CA" sz="1200" dirty="0"/>
              <a:t> : 1,06 </a:t>
            </a:r>
            <a:r>
              <a:rPr lang="fr-CA" sz="1200" dirty="0" smtClean="0"/>
              <a:t>milliard</a:t>
            </a:r>
            <a:r>
              <a:rPr lang="fr-CA" sz="1200" dirty="0"/>
              <a:t> $</a:t>
            </a:r>
          </a:p>
          <a:p>
            <a:endParaRPr lang="fr-CA" sz="1200" dirty="0"/>
          </a:p>
          <a:p>
            <a:r>
              <a:rPr lang="fr-CA" sz="1200" b="1" dirty="0"/>
              <a:t>Emplacements principaux</a:t>
            </a:r>
            <a:r>
              <a:rPr lang="fr-CA" sz="1200" dirty="0"/>
              <a:t> : </a:t>
            </a:r>
          </a:p>
          <a:p>
            <a:pPr marL="171450" indent="-171450">
              <a:buFont typeface="Arial" panose="020B0604020202020204" pitchFamily="34" charset="0"/>
              <a:buChar char="•"/>
            </a:pPr>
            <a:r>
              <a:rPr lang="fr-CA" sz="1200" dirty="0"/>
              <a:t>Au QGDN, 101, prom. du Colonel By (Édifice Pearkes)</a:t>
            </a:r>
          </a:p>
          <a:p>
            <a:pPr marL="171450" indent="-171450">
              <a:buFont typeface="Arial" panose="020B0604020202020204" pitchFamily="34" charset="0"/>
              <a:buChar char="•"/>
            </a:pPr>
            <a:r>
              <a:rPr lang="fr-CA" sz="1200" dirty="0"/>
              <a:t>14 escadres réparties dans 43 emplacements, dont 9 bases, au Canada.</a:t>
            </a:r>
          </a:p>
          <a:p>
            <a:pPr marL="228589" indent="-228589">
              <a:buFont typeface="Arial" panose="020B0604020202020204" pitchFamily="34" charset="0"/>
              <a:buChar char="•"/>
            </a:pPr>
            <a:endParaRPr lang="fr-CA" sz="1200" dirty="0"/>
          </a:p>
          <a:p>
            <a:endParaRPr lang="fr-CA" sz="1600" dirty="0"/>
          </a:p>
        </p:txBody>
      </p:sp>
      <p:sp>
        <p:nvSpPr>
          <p:cNvPr id="29" name="Rounded Rectangle 28"/>
          <p:cNvSpPr/>
          <p:nvPr>
            <p:custDataLst>
              <p:tags r:id="rId4"/>
            </p:custDataLst>
          </p:nvPr>
        </p:nvSpPr>
        <p:spPr>
          <a:xfrm>
            <a:off x="12215672" y="1326876"/>
            <a:ext cx="3680461"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fr-CA" b="1" dirty="0"/>
              <a:t>PRINCIPAUX PARTENAIRES</a:t>
            </a:r>
          </a:p>
          <a:p>
            <a:pPr algn="ctr"/>
            <a:endParaRPr lang="fr-CA" sz="1100" b="1" dirty="0"/>
          </a:p>
          <a:p>
            <a:r>
              <a:rPr lang="fr-CA" sz="1200" b="1" dirty="0"/>
              <a:t>Internes</a:t>
            </a:r>
            <a:r>
              <a:rPr lang="fr-CA" sz="1200" dirty="0"/>
              <a:t> : </a:t>
            </a:r>
            <a:r>
              <a:rPr lang="fr-FR" sz="1200" dirty="0"/>
              <a:t>Diverses organisations du ministère de la Défense nationale et des Forces armées </a:t>
            </a:r>
            <a:r>
              <a:rPr lang="fr-FR" sz="1200" dirty="0" smtClean="0"/>
              <a:t>canadiennes</a:t>
            </a:r>
          </a:p>
          <a:p>
            <a:endParaRPr lang="fr-CA" sz="1200" dirty="0"/>
          </a:p>
          <a:p>
            <a:r>
              <a:rPr lang="fr-CA" sz="1200" b="1" dirty="0"/>
              <a:t>Externes</a:t>
            </a:r>
            <a:r>
              <a:rPr lang="fr-CA" sz="1200" dirty="0"/>
              <a:t> : Chefs </a:t>
            </a:r>
            <a:r>
              <a:rPr lang="fr-CA" sz="1200" dirty="0" smtClean="0"/>
              <a:t>des forces aériennes des États-Unis, du Royaume Uni, de l’Australie, de la Nouvelle Zélande, </a:t>
            </a:r>
            <a:r>
              <a:rPr lang="fr-CA" sz="1200" dirty="0"/>
              <a:t>de </a:t>
            </a:r>
            <a:r>
              <a:rPr lang="fr-CA" sz="1200" dirty="0" smtClean="0"/>
              <a:t>l’Organisation du Traité de l’Atlantique Nord, </a:t>
            </a:r>
            <a:r>
              <a:rPr lang="fr-CA" sz="1200" dirty="0"/>
              <a:t>du System of Cooperation Amongst the Air Forces of the Americas (SICOFAA).</a:t>
            </a:r>
          </a:p>
        </p:txBody>
      </p:sp>
      <p:sp>
        <p:nvSpPr>
          <p:cNvPr id="33" name="Rectangle 32"/>
          <p:cNvSpPr/>
          <p:nvPr>
            <p:custDataLst>
              <p:tags r:id="rId5"/>
            </p:custDataLst>
          </p:nvPr>
        </p:nvSpPr>
        <p:spPr>
          <a:xfrm>
            <a:off x="206535" y="5044693"/>
            <a:ext cx="15833613" cy="4111916"/>
          </a:xfrm>
          <a:prstGeom prst="rect">
            <a:avLst/>
          </a:prstGeom>
          <a:solidFill>
            <a:srgbClr val="3035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867" dirty="0"/>
          </a:p>
        </p:txBody>
      </p:sp>
      <p:sp>
        <p:nvSpPr>
          <p:cNvPr id="19" name="TextBox 18"/>
          <p:cNvSpPr txBox="1"/>
          <p:nvPr>
            <p:custDataLst>
              <p:tags r:id="rId6"/>
            </p:custDataLst>
          </p:nvPr>
        </p:nvSpPr>
        <p:spPr>
          <a:xfrm>
            <a:off x="206536" y="5020771"/>
            <a:ext cx="15734502" cy="338554"/>
          </a:xfrm>
          <a:prstGeom prst="rect">
            <a:avLst/>
          </a:prstGeom>
          <a:noFill/>
        </p:spPr>
        <p:txBody>
          <a:bodyPr wrap="square" rtlCol="0">
            <a:spAutoFit/>
          </a:bodyPr>
          <a:lstStyle/>
          <a:p>
            <a:pPr algn="ctr"/>
            <a:r>
              <a:rPr lang="fr-CA" sz="1600" cap="all" dirty="0" smtClean="0">
                <a:solidFill>
                  <a:schemeClr val="bg1"/>
                </a:solidFill>
              </a:rPr>
              <a:t>PRINCIPAUX </a:t>
            </a:r>
            <a:r>
              <a:rPr lang="fr-CA" sz="1600" cap="all" dirty="0">
                <a:solidFill>
                  <a:schemeClr val="bg1"/>
                </a:solidFill>
              </a:rPr>
              <a:t>ENJEUX </a:t>
            </a:r>
            <a:r>
              <a:rPr lang="fr-CA" sz="1600" cap="all" dirty="0" smtClean="0">
                <a:solidFill>
                  <a:schemeClr val="bg1"/>
                </a:solidFill>
              </a:rPr>
              <a:t>pour l’aviation royale canadienne</a:t>
            </a:r>
            <a:endParaRPr lang="fr-CA" sz="1600" cap="all" dirty="0">
              <a:solidFill>
                <a:schemeClr val="bg1"/>
              </a:solidFill>
            </a:endParaRPr>
          </a:p>
        </p:txBody>
      </p:sp>
      <p:sp>
        <p:nvSpPr>
          <p:cNvPr id="15" name="TextBox 4"/>
          <p:cNvSpPr txBox="1">
            <a:spLocks noChangeArrowheads="1"/>
          </p:cNvSpPr>
          <p:nvPr>
            <p:custDataLst>
              <p:tags r:id="rId7"/>
            </p:custDataLst>
          </p:nvPr>
        </p:nvSpPr>
        <p:spPr bwMode="auto">
          <a:xfrm>
            <a:off x="246651" y="185998"/>
            <a:ext cx="84486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Font typeface="Arial" charset="0"/>
              <a:buChar char="•"/>
              <a:defRPr sz="2800">
                <a:solidFill>
                  <a:srgbClr val="000000"/>
                </a:solidFill>
                <a:latin typeface="Arial" charset="0"/>
                <a:ea typeface="ＭＳ Ｐゴシック" charset="-128"/>
                <a:cs typeface="Arial" charset="0"/>
              </a:defRPr>
            </a:lvl1pPr>
            <a:lvl2pPr marL="742950" indent="-285750">
              <a:spcBef>
                <a:spcPct val="20000"/>
              </a:spcBef>
              <a:buFont typeface="Arial" charset="0"/>
              <a:buChar char="–"/>
              <a:defRPr sz="2400">
                <a:solidFill>
                  <a:srgbClr val="000000"/>
                </a:solidFill>
                <a:latin typeface="Arial" charset="0"/>
                <a:ea typeface="ＭＳ Ｐゴシック" charset="-128"/>
                <a:cs typeface="Arial" charset="0"/>
              </a:defRPr>
            </a:lvl2pPr>
            <a:lvl3pPr marL="1143000" indent="-228600">
              <a:spcBef>
                <a:spcPct val="20000"/>
              </a:spcBef>
              <a:buFont typeface="Arial" charset="0"/>
              <a:buChar char="•"/>
              <a:defRPr sz="2000">
                <a:solidFill>
                  <a:srgbClr val="000000"/>
                </a:solidFill>
                <a:latin typeface="Arial" charset="0"/>
                <a:ea typeface="ＭＳ Ｐゴシック" charset="-128"/>
                <a:cs typeface="Arial" charset="0"/>
              </a:defRPr>
            </a:lvl3pPr>
            <a:lvl4pPr marL="1600200" indent="-228600">
              <a:spcBef>
                <a:spcPct val="20000"/>
              </a:spcBef>
              <a:buFont typeface="Arial" charset="0"/>
              <a:buChar char="–"/>
              <a:defRPr>
                <a:solidFill>
                  <a:srgbClr val="000000"/>
                </a:solidFill>
                <a:latin typeface="Arial" charset="0"/>
                <a:ea typeface="ＭＳ Ｐゴシック" charset="-128"/>
                <a:cs typeface="Arial" charset="0"/>
              </a:defRPr>
            </a:lvl4pPr>
            <a:lvl5pPr marL="2057400" indent="-228600">
              <a:spcBef>
                <a:spcPct val="20000"/>
              </a:spcBef>
              <a:buFont typeface="Arial" charset="0"/>
              <a:buChar char="»"/>
              <a:defRPr>
                <a:solidFill>
                  <a:srgbClr val="000000"/>
                </a:solidFill>
                <a:latin typeface="Arial" charset="0"/>
                <a:ea typeface="ＭＳ Ｐゴシック" charset="-128"/>
                <a:cs typeface="Arial" charset="0"/>
              </a:defRPr>
            </a:lvl5pPr>
            <a:lvl6pPr marL="25146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6pPr>
            <a:lvl7pPr marL="29718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7pPr>
            <a:lvl8pPr marL="34290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8pPr>
            <a:lvl9pPr marL="38862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9pPr>
          </a:lstStyle>
          <a:p>
            <a:pPr>
              <a:spcBef>
                <a:spcPct val="0"/>
              </a:spcBef>
              <a:buNone/>
            </a:pPr>
            <a:r>
              <a:rPr lang="fr-CA" sz="1900" b="1" dirty="0">
                <a:solidFill>
                  <a:schemeClr val="bg1"/>
                </a:solidFill>
              </a:rPr>
              <a:t>Aviation royale canadienne (ARC) – </a:t>
            </a:r>
            <a:r>
              <a:rPr lang="fr-CA" sz="1900" b="1" dirty="0" smtClean="0">
                <a:solidFill>
                  <a:schemeClr val="bg1"/>
                </a:solidFill>
              </a:rPr>
              <a:t>Lieutenant-</a:t>
            </a:r>
            <a:r>
              <a:rPr lang="fr-CA" sz="1900" b="1" dirty="0" err="1" smtClean="0">
                <a:solidFill>
                  <a:schemeClr val="bg1"/>
                </a:solidFill>
              </a:rPr>
              <a:t>géneral</a:t>
            </a:r>
            <a:r>
              <a:rPr lang="fr-CA" sz="1900" b="1" dirty="0" smtClean="0">
                <a:solidFill>
                  <a:schemeClr val="bg1"/>
                </a:solidFill>
              </a:rPr>
              <a:t> </a:t>
            </a:r>
            <a:r>
              <a:rPr lang="fr-CA" sz="1900" b="1" dirty="0">
                <a:solidFill>
                  <a:schemeClr val="bg1"/>
                </a:solidFill>
              </a:rPr>
              <a:t>Al Meinzinger</a:t>
            </a:r>
            <a:r>
              <a:rPr lang="fr-CA" sz="2000" b="1" dirty="0">
                <a:solidFill>
                  <a:prstClr val="white"/>
                </a:solidFill>
              </a:rPr>
              <a:t> </a:t>
            </a:r>
          </a:p>
        </p:txBody>
      </p:sp>
      <p:sp>
        <p:nvSpPr>
          <p:cNvPr id="16" name="Rectangle 15"/>
          <p:cNvSpPr/>
          <p:nvPr>
            <p:custDataLst>
              <p:tags r:id="rId8"/>
            </p:custDataLst>
          </p:nvPr>
        </p:nvSpPr>
        <p:spPr>
          <a:xfrm>
            <a:off x="1554466" y="1416686"/>
            <a:ext cx="1827140" cy="2328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custDataLst>
              <p:tags r:id="rId9"/>
            </p:custDataLst>
          </p:nvPr>
        </p:nvSpPr>
        <p:spPr>
          <a:xfrm>
            <a:off x="1554466" y="2442656"/>
            <a:ext cx="1800200" cy="276999"/>
          </a:xfrm>
          <a:prstGeom prst="rect">
            <a:avLst/>
          </a:prstGeom>
          <a:noFill/>
        </p:spPr>
        <p:txBody>
          <a:bodyPr wrap="square" rtlCol="0">
            <a:spAutoFit/>
          </a:bodyPr>
          <a:lstStyle/>
          <a:p>
            <a:pPr algn="ctr"/>
            <a:r>
              <a:rPr lang="fr-CA" sz="1200" i="1" dirty="0"/>
              <a:t>L1 picture</a:t>
            </a:r>
          </a:p>
        </p:txBody>
      </p:sp>
      <p:sp>
        <p:nvSpPr>
          <p:cNvPr id="20" name="Text Box 2"/>
          <p:cNvSpPr txBox="1"/>
          <p:nvPr>
            <p:custDataLst>
              <p:tags r:id="rId10"/>
            </p:custDataLst>
          </p:nvPr>
        </p:nvSpPr>
        <p:spPr>
          <a:xfrm>
            <a:off x="6463084" y="0"/>
            <a:ext cx="9775453" cy="4937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fr-CA" sz="1200" b="1" kern="1200" cap="all" dirty="0" smtClean="0">
                <a:solidFill>
                  <a:srgbClr val="FFFFFF"/>
                </a:solidFill>
                <a:effectLst/>
                <a:latin typeface="Arial" panose="020B0604020202020204" pitchFamily="34" charset="0"/>
              </a:rPr>
              <a:t>SANS Classification</a:t>
            </a:r>
            <a:endParaRPr lang="fr-CA" sz="1200" dirty="0">
              <a:effectLst/>
              <a:latin typeface="Times New Roman" panose="02020603050405020304" pitchFamily="18" charset="0"/>
              <a:ea typeface="Times New Roman" panose="02020603050405020304" pitchFamily="18" charset="0"/>
            </a:endParaRPr>
          </a:p>
        </p:txBody>
      </p:sp>
      <p:sp>
        <p:nvSpPr>
          <p:cNvPr id="22" name="Rounded Rectangle 21"/>
          <p:cNvSpPr/>
          <p:nvPr>
            <p:custDataLst>
              <p:tags r:id="rId11"/>
            </p:custDataLst>
          </p:nvPr>
        </p:nvSpPr>
        <p:spPr>
          <a:xfrm>
            <a:off x="342405" y="5359325"/>
            <a:ext cx="3009107" cy="36724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Aft>
                <a:spcPts val="0"/>
              </a:spcAft>
            </a:pPr>
            <a:r>
              <a:rPr lang="fr-CA" sz="1050" b="1" u="sng" dirty="0"/>
              <a:t>Op EXPERIENCE et Op TALENT</a:t>
            </a:r>
          </a:p>
          <a:p>
            <a:pPr marL="171450" indent="-171450">
              <a:spcAft>
                <a:spcPts val="0"/>
              </a:spcAft>
              <a:buFont typeface="Arial" panose="020B0604020202020204" pitchFamily="34" charset="0"/>
              <a:buChar char="•"/>
            </a:pPr>
            <a:r>
              <a:rPr lang="fr-CA" sz="1050" dirty="0"/>
              <a:t>La demande mondiale en matière d’expertise aéronautique a eu des répercussions négatives sur la santé générale de la profession de pilote et technicien de l’ARC.</a:t>
            </a:r>
          </a:p>
          <a:p>
            <a:pPr marL="171450" indent="-171450">
              <a:spcAft>
                <a:spcPts val="0"/>
              </a:spcAft>
              <a:buFont typeface="Arial" panose="020B0604020202020204" pitchFamily="34" charset="0"/>
              <a:buChar char="•"/>
            </a:pPr>
            <a:r>
              <a:rPr lang="fr-CA" sz="1050" dirty="0"/>
              <a:t>Le maintien en poste du personnel expérimenté de l’ARC est essentiel pour assurer la fourniture de puissance aérienne et spatiale.</a:t>
            </a:r>
          </a:p>
          <a:p>
            <a:pPr marL="171450" indent="-171450">
              <a:spcAft>
                <a:spcPts val="0"/>
              </a:spcAft>
              <a:buFont typeface="Arial" panose="020B0604020202020204" pitchFamily="34" charset="0"/>
              <a:buChar char="•"/>
            </a:pPr>
            <a:r>
              <a:rPr lang="fr-CA" sz="1050" dirty="0"/>
              <a:t>Op EXPERIENCE et TALENT cherchent à améliorer les lacunes en matière d’expérience par le biais d’initiatives de croissance et de maintien en poste ciblées, afin d’enrichir la qualité des services et d’améliorer la qualité de vie du personnel de l’ARC et des familles.</a:t>
            </a:r>
          </a:p>
          <a:p>
            <a:pPr marL="171450" indent="-171450">
              <a:spcAft>
                <a:spcPts val="0"/>
              </a:spcAft>
              <a:buFont typeface="Arial" panose="020B0604020202020204" pitchFamily="34" charset="0"/>
              <a:buChar char="•"/>
            </a:pPr>
            <a:r>
              <a:rPr lang="fr-CA" sz="1050" dirty="0"/>
              <a:t>Les résultats de l’analyse et la rémunération et les avantages sociaux recommandés pour les pilotes de l’ARC devraient être disponibles en décembre 2019. </a:t>
            </a:r>
          </a:p>
        </p:txBody>
      </p:sp>
      <p:sp>
        <p:nvSpPr>
          <p:cNvPr id="23" name="Rounded Rectangle 22"/>
          <p:cNvSpPr/>
          <p:nvPr>
            <p:custDataLst>
              <p:tags r:id="rId12"/>
            </p:custDataLst>
          </p:nvPr>
        </p:nvSpPr>
        <p:spPr>
          <a:xfrm>
            <a:off x="3510757" y="5360454"/>
            <a:ext cx="2913353" cy="36724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CA" sz="1100" dirty="0"/>
          </a:p>
          <a:p>
            <a:pPr algn="ctr"/>
            <a:r>
              <a:rPr lang="fr-CA" sz="1100" dirty="0"/>
              <a:t> </a:t>
            </a:r>
            <a:r>
              <a:rPr lang="fr-CA" sz="1100" b="1" u="sng" dirty="0"/>
              <a:t>Entraînement des futurs équipages aériens (EFEA) </a:t>
            </a:r>
            <a:r>
              <a:rPr lang="fr-CA" sz="1100" dirty="0"/>
              <a:t> </a:t>
            </a:r>
            <a:endParaRPr lang="fr-CA" sz="1100" dirty="0" smtClean="0"/>
          </a:p>
          <a:p>
            <a:pPr algn="ctr"/>
            <a:endParaRPr lang="fr-CA" sz="1100" dirty="0"/>
          </a:p>
          <a:p>
            <a:pPr marL="171450" indent="-171450">
              <a:buFont typeface="Arial" panose="020B0604020202020204" pitchFamily="34" charset="0"/>
              <a:buChar char="•"/>
            </a:pPr>
            <a:r>
              <a:rPr lang="fr-CA" sz="1100" dirty="0" smtClean="0"/>
              <a:t>Le programme EFEA remplacera </a:t>
            </a:r>
            <a:r>
              <a:rPr lang="fr-CA" sz="1100" dirty="0"/>
              <a:t>les systèmes d’instruction actuels des FAC (pilote, officier de systèmes de combat aérien et opérateur de détecteurs électroniques aéroportés).</a:t>
            </a:r>
          </a:p>
          <a:p>
            <a:pPr marL="171450" indent="-171450">
              <a:buFont typeface="Arial" panose="020B0604020202020204" pitchFamily="34" charset="0"/>
              <a:buChar char="•"/>
            </a:pPr>
            <a:r>
              <a:rPr lang="fr-CA" sz="1100" dirty="0"/>
              <a:t>Après l’envoi de la version finale de la demande de propositions (DDP) aux </a:t>
            </a:r>
            <a:r>
              <a:rPr lang="fr-CA" sz="1100" dirty="0" smtClean="0"/>
              <a:t>fournisseurs qualifiés, </a:t>
            </a:r>
            <a:r>
              <a:rPr lang="fr-CA" sz="1100" dirty="0"/>
              <a:t>l’équipe EFEA examinera en interne la documentation liée à la DDP avant sa publication officielle qui aura lieu le premier trimestre de 2020.  </a:t>
            </a:r>
          </a:p>
          <a:p>
            <a:pPr marL="171450" indent="-171450">
              <a:spcAft>
                <a:spcPts val="0"/>
              </a:spcAft>
              <a:buFont typeface="Arial" panose="020B0604020202020204" pitchFamily="34" charset="0"/>
              <a:buChar char="•"/>
            </a:pPr>
            <a:r>
              <a:rPr lang="fr-CA" sz="1100" dirty="0"/>
              <a:t>Les fournisseurs qualifiés </a:t>
            </a:r>
            <a:r>
              <a:rPr lang="fr-CA" sz="1100" dirty="0" smtClean="0"/>
              <a:t>auront </a:t>
            </a:r>
            <a:r>
              <a:rPr lang="fr-CA" sz="1100" dirty="0"/>
              <a:t>8 mois pour préparer leurs soumissions. L’évaluation des offres prendra ensuite six mois </a:t>
            </a:r>
            <a:r>
              <a:rPr lang="fr-CA" sz="1100" dirty="0" smtClean="0"/>
              <a:t>  </a:t>
            </a:r>
          </a:p>
          <a:p>
            <a:pPr marL="171450" indent="-171450">
              <a:spcAft>
                <a:spcPts val="0"/>
              </a:spcAft>
              <a:buFont typeface="Arial" panose="020B0604020202020204" pitchFamily="34" charset="0"/>
              <a:buChar char="•"/>
            </a:pPr>
            <a:endParaRPr lang="fr-CA" sz="1100" dirty="0"/>
          </a:p>
          <a:p>
            <a:pPr marL="171450" indent="-171450">
              <a:spcAft>
                <a:spcPts val="0"/>
              </a:spcAft>
              <a:buFont typeface="Arial" panose="020B0604020202020204" pitchFamily="34" charset="0"/>
              <a:buChar char="•"/>
            </a:pPr>
            <a:endParaRPr lang="fr-CA" sz="1100" dirty="0"/>
          </a:p>
        </p:txBody>
      </p:sp>
      <p:sp>
        <p:nvSpPr>
          <p:cNvPr id="24" name="Rounded Rectangle 23"/>
          <p:cNvSpPr/>
          <p:nvPr>
            <p:custDataLst>
              <p:tags r:id="rId13"/>
            </p:custDataLst>
          </p:nvPr>
        </p:nvSpPr>
        <p:spPr>
          <a:xfrm>
            <a:off x="6583355" y="5359325"/>
            <a:ext cx="3237004" cy="36724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Aft>
                <a:spcPts val="0"/>
              </a:spcAft>
            </a:pPr>
            <a:r>
              <a:rPr lang="fr-CA" sz="1050" b="1" u="sng" dirty="0"/>
              <a:t>Capacité des</a:t>
            </a:r>
            <a:r>
              <a:rPr lang="fr-CA" sz="1400" dirty="0"/>
              <a:t> </a:t>
            </a:r>
            <a:r>
              <a:rPr lang="fr-CA" sz="1050" b="1" u="sng" dirty="0"/>
              <a:t>chasseurs</a:t>
            </a:r>
            <a:r>
              <a:rPr lang="fr-CA" sz="1400" dirty="0"/>
              <a:t> </a:t>
            </a:r>
            <a:endParaRPr lang="fr-CA" sz="1050" b="1" u="sng" dirty="0"/>
          </a:p>
          <a:p>
            <a:pPr marL="171450" indent="-171450">
              <a:spcAft>
                <a:spcPts val="0"/>
              </a:spcAft>
              <a:buFont typeface="Arial" panose="020B0604020202020204" pitchFamily="34" charset="0"/>
              <a:buChar char="•"/>
            </a:pPr>
            <a:r>
              <a:rPr lang="fr-CA" sz="1050" dirty="0"/>
              <a:t>Avis de décembre 2019 adressé aux fournisseurs sur l’acceptabilité de </a:t>
            </a:r>
            <a:r>
              <a:rPr lang="fr-CA" sz="1050" dirty="0" smtClean="0"/>
              <a:t>l’offre </a:t>
            </a:r>
            <a:r>
              <a:rPr lang="fr-CA" sz="1050" dirty="0"/>
              <a:t>de sécurité initiale pour satisfaire aux exigences du Canada en matière de sécurité/interopérabilité pour les futurs chasseurs.</a:t>
            </a:r>
          </a:p>
          <a:p>
            <a:pPr marL="171450" indent="-171450">
              <a:spcAft>
                <a:spcPts val="0"/>
              </a:spcAft>
              <a:buFont typeface="Arial" panose="020B0604020202020204" pitchFamily="34" charset="0"/>
              <a:buChar char="•"/>
            </a:pPr>
            <a:r>
              <a:rPr lang="fr-CA" sz="1050" dirty="0"/>
              <a:t>La date d’échéance pour la remise des DDP par les fournisseurs est fin mars 2020, suite à quoi l’évaluation des propositions des futurs chasseurs commencera.</a:t>
            </a:r>
          </a:p>
          <a:p>
            <a:pPr marL="171450" indent="-171450">
              <a:spcAft>
                <a:spcPts val="0"/>
              </a:spcAft>
              <a:buFont typeface="Arial" panose="020B0604020202020204" pitchFamily="34" charset="0"/>
              <a:buChar char="•"/>
            </a:pPr>
            <a:r>
              <a:rPr lang="fr-CA" sz="1050" dirty="0"/>
              <a:t>Livraison continue de 18 aéronefs F/A-18 de la Marine royale australienne au Canada avec une capacité opérationnelle complète prévue pour décembre 2022.</a:t>
            </a:r>
          </a:p>
          <a:p>
            <a:pPr marL="171450" indent="-171450">
              <a:spcAft>
                <a:spcPts val="0"/>
              </a:spcAft>
              <a:buFont typeface="Arial" panose="020B0604020202020204" pitchFamily="34" charset="0"/>
              <a:buChar char="•"/>
            </a:pPr>
            <a:r>
              <a:rPr lang="fr-CA" sz="1050" dirty="0"/>
              <a:t>Le projet de prolongation de la durée de vie des Hornet (CF-18) se poursuit avec des mises à niveau pour assurer la communication et l’autorisation de dépenser en vue d’apporter des améliorations opérationnelles finales en février 2020.</a:t>
            </a:r>
            <a:endParaRPr lang="fr-CA" sz="1050" i="1" dirty="0"/>
          </a:p>
        </p:txBody>
      </p:sp>
      <p:sp>
        <p:nvSpPr>
          <p:cNvPr id="25" name="Rounded Rectangle 24"/>
          <p:cNvSpPr/>
          <p:nvPr>
            <p:custDataLst>
              <p:tags r:id="rId14"/>
            </p:custDataLst>
          </p:nvPr>
        </p:nvSpPr>
        <p:spPr>
          <a:xfrm>
            <a:off x="9956819" y="5353012"/>
            <a:ext cx="2913353" cy="36724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Aft>
                <a:spcPts val="0"/>
              </a:spcAft>
            </a:pPr>
            <a:r>
              <a:rPr lang="fr-CA" sz="1200" b="1" u="sng" dirty="0" smtClean="0"/>
              <a:t>Fourniture/remplacement </a:t>
            </a:r>
            <a:r>
              <a:rPr lang="fr-CA" sz="1200" b="1" u="sng" dirty="0"/>
              <a:t>des CC-144 Challenger</a:t>
            </a:r>
          </a:p>
          <a:p>
            <a:pPr marL="171450" indent="-171450">
              <a:spcAft>
                <a:spcPts val="0"/>
              </a:spcAft>
              <a:buFont typeface="Arial" panose="020B0604020202020204" pitchFamily="34" charset="0"/>
              <a:buChar char="•"/>
            </a:pPr>
            <a:r>
              <a:rPr lang="fr-CA" sz="1200" dirty="0"/>
              <a:t>La flotte de CC-144 a pour mandat de fournir au gouvernement fédéral deux lignes de mission pour appuyer les services de vols d’affaires et une ligne de mission pour le service de vol utilitaire aux FAC en fonction des disponibilités.</a:t>
            </a:r>
          </a:p>
          <a:p>
            <a:pPr marL="171450" indent="-171450">
              <a:spcAft>
                <a:spcPts val="0"/>
              </a:spcAft>
              <a:buFont typeface="Arial" panose="020B0604020202020204" pitchFamily="34" charset="0"/>
              <a:buChar char="•"/>
            </a:pPr>
            <a:r>
              <a:rPr lang="fr-CA" sz="1200" dirty="0"/>
              <a:t>L’analyse de l’ARC a conclu </a:t>
            </a:r>
            <a:r>
              <a:rPr lang="fr-CA" sz="1200" dirty="0">
                <a:solidFill>
                  <a:srgbClr val="FF0000"/>
                </a:solidFill>
              </a:rPr>
              <a:t>[caviardé]</a:t>
            </a:r>
            <a:r>
              <a:rPr lang="fr-CA" sz="1200" dirty="0" smtClean="0"/>
              <a:t> </a:t>
            </a:r>
            <a:r>
              <a:rPr lang="fr-CA" sz="1200" dirty="0"/>
              <a:t>dues à l’obsolescence programmée de la flotte, aux libérations imprévues des pilotes et aux défis permanents en matière de maintenance, </a:t>
            </a:r>
            <a:r>
              <a:rPr lang="fr-CA" sz="1200" dirty="0">
                <a:solidFill>
                  <a:srgbClr val="FF0000"/>
                </a:solidFill>
              </a:rPr>
              <a:t>[caviardé</a:t>
            </a:r>
            <a:r>
              <a:rPr lang="fr-CA" sz="1200" dirty="0" smtClean="0">
                <a:solidFill>
                  <a:srgbClr val="FF0000"/>
                </a:solidFill>
              </a:rPr>
              <a:t>]</a:t>
            </a:r>
            <a:r>
              <a:rPr lang="fr-CA" sz="1200" dirty="0" smtClean="0"/>
              <a:t>. </a:t>
            </a:r>
            <a:endParaRPr lang="fr-CA" sz="1200" dirty="0"/>
          </a:p>
        </p:txBody>
      </p:sp>
      <p:sp>
        <p:nvSpPr>
          <p:cNvPr id="26" name="Rounded Rectangle 25"/>
          <p:cNvSpPr/>
          <p:nvPr>
            <p:custDataLst>
              <p:tags r:id="rId15"/>
            </p:custDataLst>
          </p:nvPr>
        </p:nvSpPr>
        <p:spPr>
          <a:xfrm>
            <a:off x="12982780" y="5359325"/>
            <a:ext cx="2913353" cy="36724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Aft>
                <a:spcPts val="0"/>
              </a:spcAft>
            </a:pPr>
            <a:r>
              <a:rPr lang="fr-CA" sz="1100" b="1" u="sng" dirty="0"/>
              <a:t>Participation renforcée aux opérations spatiales</a:t>
            </a:r>
            <a:endParaRPr lang="fr-CA" sz="1100" u="sng" dirty="0"/>
          </a:p>
          <a:p>
            <a:pPr algn="ctr">
              <a:spcAft>
                <a:spcPts val="0"/>
              </a:spcAft>
            </a:pPr>
            <a:endParaRPr lang="fr-CA" sz="1100" b="1" u="sng" dirty="0"/>
          </a:p>
          <a:p>
            <a:pPr marL="171450" indent="-171450">
              <a:spcAft>
                <a:spcPts val="0"/>
              </a:spcAft>
              <a:buFont typeface="Arial" panose="020B0604020202020204" pitchFamily="34" charset="0"/>
              <a:buChar char="•"/>
            </a:pPr>
            <a:r>
              <a:rPr lang="fr-CA" sz="1100" dirty="0"/>
              <a:t>Les activités spatiales des FAC sont essentielles pour la défense du Canada et soutiennent les opérations nationales et internationales.</a:t>
            </a:r>
          </a:p>
          <a:p>
            <a:pPr marL="171450" indent="-171450">
              <a:spcAft>
                <a:spcPts val="0"/>
              </a:spcAft>
              <a:buFont typeface="Arial" panose="020B0604020202020204" pitchFamily="34" charset="0"/>
              <a:buChar char="•"/>
            </a:pPr>
            <a:r>
              <a:rPr lang="fr-CA" sz="1100" dirty="0"/>
              <a:t>La protection et la défense de ces capacités dépendent de la promotion de la coopération et de la collaboration dans le cadre d’opérations spatiales conjointes avec les proches alliés et les partenaires. </a:t>
            </a:r>
          </a:p>
          <a:p>
            <a:pPr marL="171450" indent="-171450">
              <a:spcAft>
                <a:spcPts val="0"/>
              </a:spcAft>
              <a:buFont typeface="Arial" panose="020B0604020202020204" pitchFamily="34" charset="0"/>
              <a:buChar char="•"/>
            </a:pPr>
            <a:r>
              <a:rPr lang="fr-CA" sz="1100" dirty="0"/>
              <a:t>Op OLYMPIC DEFENDER fournira le cadre de synchronisation essentiel pour relever les défis liés à la sécurité que pose le domaine spatial</a:t>
            </a:r>
            <a:r>
              <a:rPr lang="fr-CA" sz="1100" dirty="0" smtClean="0"/>
              <a:t>.</a:t>
            </a:r>
          </a:p>
          <a:p>
            <a:pPr marL="171450" indent="-171450">
              <a:spcAft>
                <a:spcPts val="0"/>
              </a:spcAft>
              <a:buFont typeface="Arial" panose="020B0604020202020204" pitchFamily="34" charset="0"/>
              <a:buChar char="•"/>
            </a:pPr>
            <a:endParaRPr lang="fr-CA" sz="1100" dirty="0"/>
          </a:p>
        </p:txBody>
      </p:sp>
      <p:sp>
        <p:nvSpPr>
          <p:cNvPr id="21" name="Rounded Rectangle 20"/>
          <p:cNvSpPr/>
          <p:nvPr>
            <p:custDataLst>
              <p:tags r:id="rId16"/>
            </p:custDataLst>
          </p:nvPr>
        </p:nvSpPr>
        <p:spPr>
          <a:xfrm>
            <a:off x="325857" y="1326875"/>
            <a:ext cx="4251260"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ctr"/>
          <a:lstStyle/>
          <a:p>
            <a:pPr marL="380981" indent="-380981">
              <a:buFont typeface="Arial" panose="020B0604020202020204" pitchFamily="34" charset="0"/>
              <a:buChar char="•"/>
            </a:pPr>
            <a:endParaRPr lang="fr-CA" sz="1600" dirty="0"/>
          </a:p>
          <a:p>
            <a:pPr marL="380981" indent="-380981">
              <a:buFont typeface="Arial" panose="020B0604020202020204" pitchFamily="34" charset="0"/>
              <a:buChar char="•"/>
            </a:pPr>
            <a:endParaRPr lang="fr-CA" sz="1600" dirty="0"/>
          </a:p>
          <a:p>
            <a:pPr marL="380981" indent="-380981">
              <a:buFont typeface="Arial" panose="020B0604020202020204" pitchFamily="34" charset="0"/>
              <a:buChar char="•"/>
            </a:pPr>
            <a:endParaRPr lang="fr-CA" sz="1600" dirty="0"/>
          </a:p>
          <a:p>
            <a:pPr marL="380981" indent="-380981">
              <a:buFont typeface="Arial" panose="020B0604020202020204" pitchFamily="34" charset="0"/>
              <a:buChar char="•"/>
            </a:pPr>
            <a:endParaRPr lang="fr-CA" sz="1600" dirty="0"/>
          </a:p>
          <a:p>
            <a:endParaRPr lang="fr-CA" sz="1200" dirty="0"/>
          </a:p>
          <a:p>
            <a:pPr marL="285750" indent="-285750">
              <a:buFont typeface="Arial" panose="020B0604020202020204" pitchFamily="34" charset="0"/>
              <a:buChar char="•"/>
            </a:pPr>
            <a:endParaRPr lang="fr-CA" sz="1200" i="1" dirty="0"/>
          </a:p>
          <a:p>
            <a:pPr marL="285750" indent="-285750">
              <a:buFont typeface="Arial" panose="020B0604020202020204" pitchFamily="34" charset="0"/>
              <a:buChar char="•"/>
            </a:pPr>
            <a:endParaRPr lang="fr-CA" sz="1200" i="1" dirty="0"/>
          </a:p>
          <a:p>
            <a:pPr marL="285750" indent="-285750">
              <a:buFont typeface="Arial" panose="020B0604020202020204" pitchFamily="34" charset="0"/>
              <a:buChar char="•"/>
            </a:pPr>
            <a:endParaRPr lang="fr-CA" sz="1200" i="1" dirty="0"/>
          </a:p>
          <a:p>
            <a:pPr marL="285750" indent="-285750">
              <a:buFont typeface="Arial" panose="020B0604020202020204" pitchFamily="34" charset="0"/>
              <a:buChar char="•"/>
            </a:pPr>
            <a:endParaRPr lang="fr-CA" sz="1200" i="1" dirty="0"/>
          </a:p>
          <a:p>
            <a:pPr marL="285750" indent="-285750">
              <a:buFont typeface="Arial" panose="020B0604020202020204" pitchFamily="34" charset="0"/>
              <a:buChar char="•"/>
            </a:pPr>
            <a:r>
              <a:rPr lang="fr-CA" sz="1200" i="1" dirty="0"/>
              <a:t>Nommé en mai 2018</a:t>
            </a:r>
          </a:p>
          <a:p>
            <a:pPr marL="285750" indent="-285750">
              <a:buFont typeface="Arial" panose="020B0604020202020204" pitchFamily="34" charset="0"/>
              <a:buChar char="•"/>
            </a:pPr>
            <a:r>
              <a:rPr lang="fr-CA" sz="1200" i="1" dirty="0" smtClean="0"/>
              <a:t>Pilote avec 34</a:t>
            </a:r>
            <a:r>
              <a:rPr lang="fr-CA" sz="1200" i="1" dirty="0"/>
              <a:t> ans de service</a:t>
            </a:r>
          </a:p>
          <a:p>
            <a:pPr marL="285750" indent="-285750">
              <a:buFont typeface="Arial" panose="020B0604020202020204" pitchFamily="34" charset="0"/>
              <a:buChar char="•"/>
            </a:pPr>
            <a:r>
              <a:rPr lang="fr-CA" sz="1200" i="1" dirty="0"/>
              <a:t>Expérience en Haïti, en Afghanistan, au sein de la 1</a:t>
            </a:r>
            <a:r>
              <a:rPr lang="fr-CA" sz="1200" i="1" baseline="30000" dirty="0"/>
              <a:t>ère</a:t>
            </a:r>
            <a:r>
              <a:rPr lang="fr-CA" sz="1200" i="1" dirty="0"/>
              <a:t> Division aérienne du Canada, au </a:t>
            </a:r>
            <a:r>
              <a:rPr lang="en-CA" sz="1200" dirty="0"/>
              <a:t>North American Aerospace Defense Command (</a:t>
            </a:r>
            <a:r>
              <a:rPr lang="en-CA" sz="1200" dirty="0" smtClean="0"/>
              <a:t>NORAD)</a:t>
            </a:r>
            <a:r>
              <a:rPr lang="fr-CA" sz="1200" i="1" dirty="0" smtClean="0"/>
              <a:t>, </a:t>
            </a:r>
            <a:r>
              <a:rPr lang="fr-CA" sz="1200" i="1" dirty="0"/>
              <a:t>au Collège militaire royal et au </a:t>
            </a:r>
            <a:r>
              <a:rPr lang="fr-CA" sz="1200" i="1" dirty="0" smtClean="0"/>
              <a:t>Quartier Général de la Défense (QGDN).</a:t>
            </a:r>
            <a:endParaRPr lang="fr-CA" sz="1200" i="1" dirty="0"/>
          </a:p>
          <a:p>
            <a:pPr marL="285750" indent="-285750">
              <a:buFont typeface="Arial" panose="020B0604020202020204" pitchFamily="34" charset="0"/>
              <a:buChar char="•"/>
            </a:pPr>
            <a:endParaRPr lang="fr-CA" sz="1200" i="1" dirty="0"/>
          </a:p>
        </p:txBody>
      </p:sp>
      <p:pic>
        <p:nvPicPr>
          <p:cNvPr id="2" name="Picture 1"/>
          <p:cNvPicPr>
            <a:picLocks noChangeAspect="1"/>
          </p:cNvPicPr>
          <p:nvPr>
            <p:custDataLst>
              <p:tags r:id="rId17"/>
            </p:custDataLst>
          </p:nvPr>
        </p:nvPicPr>
        <p:blipFill>
          <a:blip r:embed="rId20" cstate="print"/>
          <a:stretch>
            <a:fillRect/>
          </a:stretch>
        </p:blipFill>
        <p:spPr>
          <a:xfrm>
            <a:off x="1768242" y="1398885"/>
            <a:ext cx="1493507" cy="1863140"/>
          </a:xfrm>
          <a:prstGeom prst="rect">
            <a:avLst/>
          </a:prstGeom>
        </p:spPr>
      </p:pic>
    </p:spTree>
    <p:extLst>
      <p:ext uri="{BB962C8B-B14F-4D97-AF65-F5344CB8AC3E}">
        <p14:creationId xmlns:p14="http://schemas.microsoft.com/office/powerpoint/2010/main" val="41130698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5d72ac39333338226cb5cf4c&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10"/>
</p:tagLst>
</file>

<file path=ppt/tags/tag12.xml><?xml version="1.0" encoding="utf-8"?>
<p:tagLst xmlns:a="http://schemas.openxmlformats.org/drawingml/2006/main" xmlns:r="http://schemas.openxmlformats.org/officeDocument/2006/relationships" xmlns:p="http://schemas.openxmlformats.org/presentationml/2006/main">
  <p:tag name="NUM" val="11"/>
</p:tagLst>
</file>

<file path=ppt/tags/tag13.xml><?xml version="1.0" encoding="utf-8"?>
<p:tagLst xmlns:a="http://schemas.openxmlformats.org/drawingml/2006/main" xmlns:r="http://schemas.openxmlformats.org/officeDocument/2006/relationships" xmlns:p="http://schemas.openxmlformats.org/presentationml/2006/main">
  <p:tag name="NUM" val="12"/>
</p:tagLst>
</file>

<file path=ppt/tags/tag14.xml><?xml version="1.0" encoding="utf-8"?>
<p:tagLst xmlns:a="http://schemas.openxmlformats.org/drawingml/2006/main" xmlns:r="http://schemas.openxmlformats.org/officeDocument/2006/relationships" xmlns:p="http://schemas.openxmlformats.org/presentationml/2006/main">
  <p:tag name="NUM" val="13"/>
</p:tagLst>
</file>

<file path=ppt/tags/tag15.xml><?xml version="1.0" encoding="utf-8"?>
<p:tagLst xmlns:a="http://schemas.openxmlformats.org/drawingml/2006/main" xmlns:r="http://schemas.openxmlformats.org/officeDocument/2006/relationships" xmlns:p="http://schemas.openxmlformats.org/presentationml/2006/main">
  <p:tag name="NUM" val="14"/>
</p:tagLst>
</file>

<file path=ppt/tags/tag16.xml><?xml version="1.0" encoding="utf-8"?>
<p:tagLst xmlns:a="http://schemas.openxmlformats.org/drawingml/2006/main" xmlns:r="http://schemas.openxmlformats.org/officeDocument/2006/relationships" xmlns:p="http://schemas.openxmlformats.org/presentationml/2006/main">
  <p:tag name="NUM" val="15"/>
</p:tagLst>
</file>

<file path=ppt/tags/tag17.xml><?xml version="1.0" encoding="utf-8"?>
<p:tagLst xmlns:a="http://schemas.openxmlformats.org/drawingml/2006/main" xmlns:r="http://schemas.openxmlformats.org/officeDocument/2006/relationships" xmlns:p="http://schemas.openxmlformats.org/presentationml/2006/main">
  <p:tag name="NUM" val="16"/>
</p:tagLst>
</file>

<file path=ppt/tags/tag18.xml><?xml version="1.0" encoding="utf-8"?>
<p:tagLst xmlns:a="http://schemas.openxmlformats.org/drawingml/2006/main" xmlns:r="http://schemas.openxmlformats.org/officeDocument/2006/relationships" xmlns:p="http://schemas.openxmlformats.org/presentationml/2006/main">
  <p:tag name="NUM" val="17"/>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DND-PPT-English-ADM(P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G_x002f_L2 xmlns="0cca6b3e-08ce-4ee3-b2ff-472beafb741c">DGAS</DG_x002f_L2>
    <Staff_Officer xmlns="0cca6b3e-08ce-4ee3-b2ff-472beafb741c">
      <UserInfo>
        <DisplayName>Potvin Col JJC@C Air Force DAS Coord@Ottawa-Hull</DisplayName>
        <AccountId>3358</AccountId>
        <AccountType/>
      </UserInfo>
    </Staff_Officer>
    <Synopsis xmlns="0cca6b3e-08ce-4ee3-b2ff-472beafb741c" xsi:nil="true"/>
    <RCAF_Tracker xmlns="0cca6b3e-08ce-4ee3-b2ff-472beafb741c" xsi:nil="true"/>
    <Classification xmlns="0cca6b3e-08ce-4ee3-b2ff-472beafb741c">UNCLASSIFIED</Classification>
    <Routing_x0020_Slip xmlns="0cca6b3e-08ce-4ee3-b2ff-472beafb741c">DG Space; DG Air RDNS; DG Air FD; DGAS; FCO; COS; DCOMD; COMD</Routing_x0020_Slip>
    <Aim xmlns="0cca6b3e-08ce-4ee3-b2ff-472beafb741c">To provide RCAF briefing material to a potential new MND</Aim>
    <Directorate xmlns="0cca6b3e-08ce-4ee3-b2ff-472beafb741c">DAS-Coord</Directorate>
    <Reviewed_x0020_By_x003a_ xmlns="0cca6b3e-08ce-4ee3-b2ff-472beafb741c" xsi:nil="true"/>
    <Copy_Title xmlns="0cca6b3e-08ce-4ee3-b2ff-472beafb741c">1129</Copy_Title>
    <vbwt xmlns="0cca6b3e-08ce-4ee3-b2ff-472beafb741c" xsi:nil="true"/>
    <Document_x0020_Purpuse xmlns="0cca6b3e-08ce-4ee3-b2ff-472beafb741c">Submitted for Approval</Document_x0020_Purpuse>
    <Due_x0020_Date xmlns="0cca6b3e-08ce-4ee3-b2ff-472beafb741c">2019-08-07T04:00:00+00:00</Due_x0020_Date>
    <Staff_x0020_Officer_x0020_Informed xmlns="0cca6b3e-08ce-4ee3-b2ff-472beafb741c">No</Staff_x0020_Officer_x0020_Informed>
    <Due_x0020_Date_x0020_Justification xmlns="0cca6b3e-08ce-4ee3-b2ff-472beafb741c" xsi:nil="true"/>
    <Sequence xmlns="0cca6b3e-08ce-4ee3-b2ff-472beafb741c">2</Sequence>
    <RCAF_Tracker_For_ASSS xmlns="0cca6b3e-08ce-4ee3-b2ff-472beafb741c">RCAF_2019_1550</RCAF_Tracker_For_ASSS>
    <Document_x0020_Type xmlns="0cca6b3e-08ce-4ee3-b2ff-472beafb741c">Placemat</Document_x0020_Type>
    <_dlc_DocId xmlns="90dfb31b-b819-4616-bb39-fd86b0408cdf">PYEHYCRTFR2T-1707333122-4557</_dlc_DocId>
    <_dlc_DocIdUrl xmlns="90dfb31b-b819-4616-bb39-fd86b0408cdf">
      <Url>https://collaboration-airforce.forces.mil.ca/sites/AirStaff/RESS/_layouts/15/DocIdRedir.aspx?ID=PYEHYCRTFR2T-1707333122-4557</Url>
      <Description>PYEHYCRTFR2T-1707333122-4557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0CE6A75F47A744B9EB9817815FB665" ma:contentTypeVersion="142" ma:contentTypeDescription="Create a new document." ma:contentTypeScope="" ma:versionID="0b40f2496375a65206c6d550383239d4">
  <xsd:schema xmlns:xsd="http://www.w3.org/2001/XMLSchema" xmlns:xs="http://www.w3.org/2001/XMLSchema" xmlns:p="http://schemas.microsoft.com/office/2006/metadata/properties" xmlns:ns2="0cca6b3e-08ce-4ee3-b2ff-472beafb741c" xmlns:ns3="90dfb31b-b819-4616-bb39-fd86b0408cdf" xmlns:ns4="ee3c54e1-a350-433d-aa05-523c6e914b76" targetNamespace="http://schemas.microsoft.com/office/2006/metadata/properties" ma:root="true" ma:fieldsID="cee67273362b20d57681d9f2147f05a2" ns2:_="" ns3:_="" ns4:_="">
    <xsd:import namespace="0cca6b3e-08ce-4ee3-b2ff-472beafb741c"/>
    <xsd:import namespace="90dfb31b-b819-4616-bb39-fd86b0408cdf"/>
    <xsd:import namespace="ee3c54e1-a350-433d-aa05-523c6e914b76"/>
    <xsd:element name="properties">
      <xsd:complexType>
        <xsd:sequence>
          <xsd:element name="documentManagement">
            <xsd:complexType>
              <xsd:all>
                <xsd:element ref="ns2:Classification" minOccurs="0"/>
                <xsd:element ref="ns2:Document_x0020_Purpuse"/>
                <xsd:element ref="ns2:Document_x0020_Type"/>
                <xsd:element ref="ns2:Copy_Title" minOccurs="0"/>
                <xsd:element ref="ns2:DG_x002f_L2" minOccurs="0"/>
                <xsd:element ref="ns3:_dlc_DocId" minOccurs="0"/>
                <xsd:element ref="ns3:_dlc_DocIdUrl" minOccurs="0"/>
                <xsd:element ref="ns3:_dlc_DocIdPersistId" minOccurs="0"/>
                <xsd:element ref="ns2:Staff_Officer" minOccurs="0"/>
                <xsd:element ref="ns2:Directorate" minOccurs="0"/>
                <xsd:element ref="ns2:Aim" minOccurs="0"/>
                <xsd:element ref="ns2:vbwt" minOccurs="0"/>
                <xsd:element ref="ns2:Synopsis" minOccurs="0"/>
                <xsd:element ref="ns2:Routing_x0020_Slip" minOccurs="0"/>
                <xsd:element ref="ns2:Due_x0020_Date" minOccurs="0"/>
                <xsd:element ref="ns2:RCAF_Tracker" minOccurs="0"/>
                <xsd:element ref="ns4:SharedWithUsers" minOccurs="0"/>
                <xsd:element ref="ns2:RCAF_Tracker_For_ASSS" minOccurs="0"/>
                <xsd:element ref="ns2:Copy_Title_x003a_Title" minOccurs="0"/>
                <xsd:element ref="ns2:Reviewed_x0020_By_x003a_" minOccurs="0"/>
                <xsd:element ref="ns2:Staff_x0020_Officer_x0020_Informed" minOccurs="0"/>
                <xsd:element ref="ns2:Due_x0020_Date_x0020_Justification" minOccurs="0"/>
                <xsd:element ref="ns2:Sequ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ca6b3e-08ce-4ee3-b2ff-472beafb741c" elementFormDefault="qualified">
    <xsd:import namespace="http://schemas.microsoft.com/office/2006/documentManagement/types"/>
    <xsd:import namespace="http://schemas.microsoft.com/office/infopath/2007/PartnerControls"/>
    <xsd:element name="Classification" ma:index="2" nillable="true" ma:displayName="Line 2: Classification" ma:default="UNCLASSIFIED" ma:format="Dropdown" ma:internalName="Classification" ma:readOnly="false">
      <xsd:simpleType>
        <xsd:restriction base="dms:Choice">
          <xsd:enumeration value="UNCLASSIFIED"/>
          <xsd:enumeration value="UNCLASSIFIED - Used for tracking only"/>
          <xsd:enumeration value="PROTECTED A"/>
          <xsd:enumeration value="PROTECTED B - Through GCDocs"/>
          <xsd:enumeration value="PROTECTED B - Used for tracking only"/>
          <xsd:enumeration value="SECRET - Used for tracking only"/>
        </xsd:restriction>
      </xsd:simpleType>
    </xsd:element>
    <xsd:element name="Document_x0020_Purpuse" ma:index="4" ma:displayName="Document Purpose" ma:format="Dropdown" ma:internalName="Document_x0020_Purpuse">
      <xsd:simpleType>
        <xsd:restriction base="dms:Choice">
          <xsd:enumeration value="Submitted for Approval"/>
          <xsd:enumeration value="Submitted for Information"/>
          <xsd:enumeration value="Submitted for Action"/>
          <xsd:enumeration value="Submitted for Signature"/>
          <xsd:enumeration value="Supporting Document"/>
        </xsd:restriction>
      </xsd:simpleType>
    </xsd:element>
    <xsd:element name="Document_x0020_Type" ma:index="5" ma:displayName="Document Type" ma:description="(e.g. Letter; BN; Flag A to BN)." ma:format="Dropdown" ma:internalName="Document_x0020_Type" ma:readOnly="false">
      <xsd:simpleType>
        <xsd:union memberTypes="dms:Text">
          <xsd:simpleType>
            <xsd:restriction base="dms:Choice">
              <xsd:enumeration value="Briefing Note"/>
              <xsd:enumeration value="Letter"/>
              <xsd:enumeration value="Transmittal Sheet"/>
            </xsd:restriction>
          </xsd:simpleType>
        </xsd:union>
      </xsd:simpleType>
    </xsd:element>
    <xsd:element name="Copy_Title" ma:index="6" nillable="true" ma:displayName="Copy_Title" ma:hidden="true" ma:list="{0cca6b3e-08ce-4ee3-b2ff-472beafb741c}" ma:internalName="Copy_Title" ma:readOnly="false" ma:showField="Title">
      <xsd:simpleType>
        <xsd:restriction base="dms:Lookup"/>
      </xsd:simpleType>
    </xsd:element>
    <xsd:element name="DG_x002f_L2" ma:index="7" nillable="true" ma:displayName="Line 5: DG/L2" ma:description="Select your organizations from list.  If not available email P-OTG.DAirGov@intern.mil.ca" ma:format="Dropdown" ma:hidden="true" ma:indexed="true" ma:internalName="DG_x002f_L2" ma:readOnly="false">
      <xsd:simpleType>
        <xsd:restriction base="dms:Choice">
          <xsd:enumeration value="1CAD"/>
          <xsd:enumeration value="2CAD"/>
          <xsd:enumeration value="RAWC"/>
          <xsd:enumeration value="DGAS"/>
          <xsd:enumeration value="DG Air Res"/>
          <xsd:enumeration value="DG Air FD"/>
          <xsd:enumeration value="DG Air Rdns"/>
          <xsd:enumeration value="DG Space"/>
          <xsd:enumeration value="CFC"/>
          <xsd:enumeration value="DG FC"/>
          <xsd:enumeration value="COS AS"/>
          <xsd:enumeration value="Exec"/>
          <xsd:enumeration value="N/A"/>
        </xsd:restriction>
      </xsd:simpleType>
    </xsd:element>
    <xsd:element name="Staff_Officer" ma:index="13" nillable="true" ma:displayName="Line 3: Staff_Officer" ma:description="Name of Lead Staff Officer for this folder" ma:hidden="true" ma:indexed="true" ma:list="UserInfo" ma:SharePointGroup="0" ma:internalName="Staff_Offic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rectorate" ma:index="14" nillable="true" ma:displayName="Line 4: Directorate" ma:description="Select your directorate from list.  If not available email P-OTG.DAirGov@intern.mil.ca" ma:format="Dropdown" ma:hidden="true" ma:internalName="Directorate" ma:readOnly="false">
      <xsd:simpleType>
        <xsd:restriction base="dms:Choice">
          <xsd:enumeration value="1CAD Staff"/>
          <xsd:enumeration value="2CAD Staff"/>
          <xsd:enumeration value="RAWC Staff"/>
          <xsd:enumeration value="CIV-Hr"/>
          <xsd:enumeration value="D Air CBM"/>
          <xsd:enumeration value="D Air Gov"/>
          <xsd:enumeration value="D Air PA"/>
          <xsd:enumeration value="D Air Pers Mgt"/>
          <xsd:enumeration value="D Air Pers Strat"/>
          <xsd:enumeration value="D Air Plans"/>
          <xsd:enumeration value="D Air Prog"/>
          <xsd:enumeration value="D Air Rdns"/>
          <xsd:enumeration value="D Air Res"/>
          <xsd:enumeration value="D Air SM"/>
          <xsd:enumeration value="D Air Sp"/>
          <xsd:enumeration value="DADD"/>
          <xsd:enumeration value="DAR"/>
          <xsd:enumeration value="DAS-Coord"/>
          <xsd:enumeration value="DASOR"/>
          <xsd:enumeration value="DAST"/>
          <xsd:enumeration value="DFCD"/>
          <xsd:enumeration value="DFCR"/>
          <xsd:enumeration value="DFCTII"/>
          <xsd:enumeration value="DFS"/>
          <xsd:enumeration value="DSC"/>
          <xsd:enumeration value="DSOR"/>
          <xsd:enumeration value="DSR"/>
          <xsd:enumeration value="DSSP"/>
          <xsd:enumeration value="FCSA"/>
          <xsd:enumeration value="POLAD"/>
          <xsd:enumeration value="PM RCAF 100"/>
          <xsd:enumeration value="LEGAD"/>
          <xsd:enumeration value="SA Comd"/>
          <xsd:enumeration value="Surgeon"/>
          <xsd:enumeration value="AS LLO"/>
          <xsd:enumeration value="DGAS"/>
          <xsd:enumeration value="DG Air Res"/>
          <xsd:enumeration value="DG Air FD"/>
          <xsd:enumeration value="DG Air Rdns"/>
          <xsd:enumeration value="DG Space"/>
          <xsd:enumeration value="FCO"/>
          <xsd:enumeration value="DG FC"/>
          <xsd:enumeration value="COS AS"/>
          <xsd:enumeration value="Exec"/>
          <xsd:enumeration value="N/A"/>
        </xsd:restriction>
      </xsd:simpleType>
    </xsd:element>
    <xsd:element name="Aim" ma:index="16" nillable="true" ma:displayName="Line 6: Aim" ma:description="Maximum 255 Characters" ma:hidden="true" ma:internalName="Aim" ma:readOnly="false">
      <xsd:simpleType>
        <xsd:restriction base="dms:Note"/>
      </xsd:simpleType>
    </xsd:element>
    <xsd:element name="vbwt" ma:index="17" nillable="true" ma:displayName="Text" ma:hidden="true" ma:internalName="vbwt" ma:readOnly="false">
      <xsd:simpleType>
        <xsd:restriction base="dms:Text"/>
      </xsd:simpleType>
    </xsd:element>
    <xsd:element name="Synopsis" ma:index="18" nillable="true" ma:displayName="Line 7a: Synopsis" ma:description="Maximum 255 Characters" ma:hidden="true" ma:internalName="Synopsis" ma:readOnly="false">
      <xsd:simpleType>
        <xsd:restriction base="dms:Note"/>
      </xsd:simpleType>
    </xsd:element>
    <xsd:element name="Routing_x0020_Slip" ma:index="19" nillable="true" ma:displayName="Line 8: Routing Slip" ma:description="Entre file routing, use ; to separate organizations.  Example (DAS-Coord; DGAS; COS; Exec; DComd; Comd)" ma:hidden="true" ma:internalName="Routing_x0020_Slip" ma:readOnly="false">
      <xsd:simpleType>
        <xsd:restriction base="dms:Text">
          <xsd:maxLength value="255"/>
        </xsd:restriction>
      </xsd:simpleType>
    </xsd:element>
    <xsd:element name="Due_x0020_Date" ma:index="20" nillable="true" ma:displayName="Line 9: Due Date" ma:description="Date that the folder must leave the Air Staff" ma:format="DateOnly" ma:hidden="true" ma:internalName="Due_x0020_Date" ma:readOnly="false">
      <xsd:simpleType>
        <xsd:restriction base="dms:DateTime"/>
      </xsd:simpleType>
    </xsd:element>
    <xsd:element name="RCAF_Tracker" ma:index="21" nillable="true" ma:displayName="RCAF_Tracker" ma:hidden="true" ma:list="{0c9b010e-5176-406f-80d1-44cb32896499}" ma:internalName="RCAF_Tracker" ma:readOnly="false" ma:showField="Title">
      <xsd:simpleType>
        <xsd:restriction base="dms:Lookup"/>
      </xsd:simpleType>
    </xsd:element>
    <xsd:element name="RCAF_Tracker_For_ASSS" ma:index="26" nillable="true" ma:displayName="RCAF_Tracker_For_ASSS" ma:hidden="true" ma:internalName="RCAF_Tracker_For_ASSS" ma:readOnly="false">
      <xsd:simpleType>
        <xsd:restriction base="dms:Text">
          <xsd:maxLength value="255"/>
        </xsd:restriction>
      </xsd:simpleType>
    </xsd:element>
    <xsd:element name="Copy_Title_x003a_Title" ma:index="28" nillable="true" ma:displayName="Copy_Title:Title" ma:list="{0cca6b3e-08ce-4ee3-b2ff-472beafb741c}" ma:internalName="Copy_Title_x003a_Title" ma:readOnly="true" ma:showField="Title" ma:web="ee3c54e1-a350-433d-aa05-523c6e914b76">
      <xsd:simpleType>
        <xsd:restriction base="dms:Lookup"/>
      </xsd:simpleType>
    </xsd:element>
    <xsd:element name="Reviewed_x0020_By_x003a_" ma:index="29" nillable="true" ma:displayName="Reviewed By:" ma:hidden="true" ma:list="{0c9b010e-5176-406f-80d1-44cb32896499}" ma:internalName="Reviewed_x0020_By_x003a_" ma:readOnly="false" ma:showField="Reviewed_x0020_By">
      <xsd:simpleType>
        <xsd:restriction base="dms:Lookup"/>
      </xsd:simpleType>
    </xsd:element>
    <xsd:element name="Staff_x0020_Officer_x0020_Informed" ma:index="30" nillable="true" ma:displayName="Staff Officer Informed" ma:default="No" ma:format="Dropdown" ma:hidden="true" ma:internalName="Staff_x0020_Officer_x0020_Informed" ma:readOnly="false">
      <xsd:simpleType>
        <xsd:restriction base="dms:Choice">
          <xsd:enumeration value="No"/>
          <xsd:enumeration value="Yes"/>
        </xsd:restriction>
      </xsd:simpleType>
    </xsd:element>
    <xsd:element name="Due_x0020_Date_x0020_Justification" ma:index="31" nillable="true" ma:displayName="Line 10: Due Date Justification" ma:description="Enter justification for &quot;Due Date&quot;." ma:hidden="true" ma:internalName="Due_x0020_Date_x0020_Justification" ma:readOnly="false">
      <xsd:simpleType>
        <xsd:restriction base="dms:Text">
          <xsd:maxLength value="255"/>
        </xsd:restriction>
      </xsd:simpleType>
    </xsd:element>
    <xsd:element name="Sequence" ma:index="33" nillable="true" ma:displayName="Sequence" ma:decimals="0" ma:description="The sequence in which the document would be uploaded in folder/paper format.  Sequence 1 at the top" ma:internalName="Sequence"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90dfb31b-b819-4616-bb39-fd86b0408cd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e3c54e1-a350-433d-aa05-523c6e914b76" elementFormDefault="qualified">
    <xsd:import namespace="http://schemas.microsoft.com/office/2006/documentManagement/types"/>
    <xsd:import namespace="http://schemas.microsoft.com/office/infopath/2007/PartnerControls"/>
    <xsd:element name="SharedWithUsers" ma:index="2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ma:displayName="Tracker"/>
        <xsd:element ref="dc:description" minOccurs="0" maxOccurs="1" ma:displayName="Line 7: Synopsi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3AF741-D2D2-40C9-B234-9D97D9D534C4}">
  <ds:schemaRefs>
    <ds:schemaRef ds:uri="http://schemas.openxmlformats.org/package/2006/metadata/core-properties"/>
    <ds:schemaRef ds:uri="http://schemas.microsoft.com/office/2006/documentManagement/types"/>
    <ds:schemaRef ds:uri="http://schemas.microsoft.com/office/infopath/2007/PartnerControls"/>
    <ds:schemaRef ds:uri="90dfb31b-b819-4616-bb39-fd86b0408cdf"/>
    <ds:schemaRef ds:uri="http://purl.org/dc/elements/1.1/"/>
    <ds:schemaRef ds:uri="http://schemas.microsoft.com/office/2006/metadata/properties"/>
    <ds:schemaRef ds:uri="ee3c54e1-a350-433d-aa05-523c6e914b76"/>
    <ds:schemaRef ds:uri="0cca6b3e-08ce-4ee3-b2ff-472beafb741c"/>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B1E8299F-83A0-4AC4-A908-BF534F303B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ca6b3e-08ce-4ee3-b2ff-472beafb741c"/>
    <ds:schemaRef ds:uri="90dfb31b-b819-4616-bb39-fd86b0408cdf"/>
    <ds:schemaRef ds:uri="ee3c54e1-a350-433d-aa05-523c6e914b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85615B-D3F6-411B-81FD-460CF6FB7B3B}">
  <ds:schemaRefs>
    <ds:schemaRef ds:uri="http://schemas.microsoft.com/sharepoint/events"/>
  </ds:schemaRefs>
</ds:datastoreItem>
</file>

<file path=customXml/itemProps4.xml><?xml version="1.0" encoding="utf-8"?>
<ds:datastoreItem xmlns:ds="http://schemas.openxmlformats.org/officeDocument/2006/customXml" ds:itemID="{BF631DE9-9866-4C1C-8EE8-18FE1E4CA1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DG Pol Coord brief to L1s - CoW 2017</Template>
  <TotalTime>19654</TotalTime>
  <Words>442</Words>
  <Application>Microsoft Office PowerPoint</Application>
  <PresentationFormat>Custom</PresentationFormat>
  <Paragraphs>65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ＭＳ Ｐゴシック</vt:lpstr>
      <vt:lpstr>Arial</vt:lpstr>
      <vt:lpstr>Times New Roman</vt:lpstr>
      <vt:lpstr>DND-PPT-English-ADM(Pol)</vt:lpstr>
      <vt:lpstr>PowerPoint Presentation</vt:lpstr>
    </vt:vector>
  </TitlesOfParts>
  <Company>Department of National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MacDonald BW@ADM(Pol) D Parl A@Ottawa-Hull</dc:creator>
  <dc:description>RCAF has been task to provide briefing material to a potential new MND. There will be few phases to this tasking as we move up in time. Our first remit will be due by 07 Aug and consist of a generic RCAF template that provides an overview of the RCAF and the top three to five issues the new minister and staff will need to be aware during their first 180 days.  We will also need to develop a short BN for every issue we put in the placemat. The staff must use and follow the template</dc:description>
  <cp:lastModifiedBy>lepine.d</cp:lastModifiedBy>
  <cp:revision>708</cp:revision>
  <cp:lastPrinted>2019-08-09T15:29:52Z</cp:lastPrinted>
  <dcterms:created xsi:type="dcterms:W3CDTF">2017-05-18T23:50:12Z</dcterms:created>
  <dcterms:modified xsi:type="dcterms:W3CDTF">2020-02-14T20:26:51Z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112182</vt:lpwstr>
  </property>
  <property fmtid="{D5CDD505-2E9C-101B-9397-08002B2CF9AE}" pid="3" name="NXPowerLiteSettings">
    <vt:lpwstr>F7000400038000</vt:lpwstr>
  </property>
  <property fmtid="{D5CDD505-2E9C-101B-9397-08002B2CF9AE}" pid="4" name="NXPowerLiteVersion">
    <vt:lpwstr>D6.2.2</vt:lpwstr>
  </property>
  <property fmtid="{D5CDD505-2E9C-101B-9397-08002B2CF9AE}" pid="5" name="ContentTypeId">
    <vt:lpwstr>0x010100BF0CE6A75F47A744B9EB9817815FB665</vt:lpwstr>
  </property>
  <property fmtid="{D5CDD505-2E9C-101B-9397-08002B2CF9AE}" pid="6" name="_dlc_DocIdItemGuid">
    <vt:lpwstr>04e459b9-65a0-44b6-979e-3fd8141bdff0</vt:lpwstr>
  </property>
  <property fmtid="{D5CDD505-2E9C-101B-9397-08002B2CF9AE}" pid="7" name="_docset_NoMedatataSyncRequired">
    <vt:lpwstr>False</vt:lpwstr>
  </property>
</Properties>
</file>