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4" r:id="rId2"/>
  </p:sldIdLst>
  <p:sldSz cx="16238538" cy="9134475"/>
  <p:notesSz cx="147828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95" autoAdjust="0"/>
    <p:restoredTop sz="93825" autoAdjust="0"/>
  </p:normalViewPr>
  <p:slideViewPr>
    <p:cSldViewPr>
      <p:cViewPr varScale="1">
        <p:scale>
          <a:sx n="81" d="100"/>
          <a:sy n="81" d="100"/>
        </p:scale>
        <p:origin x="1278" y="90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3" y="3"/>
            <a:ext cx="6407221" cy="458164"/>
          </a:xfrm>
          <a:prstGeom prst="rect">
            <a:avLst/>
          </a:prstGeom>
        </p:spPr>
        <p:txBody>
          <a:bodyPr vert="horz" lIns="114742" tIns="57370" rIns="114742" bIns="57370" rtlCol="0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2303" y="3"/>
            <a:ext cx="6407221" cy="458164"/>
          </a:xfrm>
          <a:prstGeom prst="rect">
            <a:avLst/>
          </a:prstGeom>
        </p:spPr>
        <p:txBody>
          <a:bodyPr vert="horz" lIns="114742" tIns="57370" rIns="114742" bIns="57370" rtlCol="0"/>
          <a:lstStyle>
            <a:lvl1pPr algn="r">
              <a:defRPr sz="1500"/>
            </a:lvl1pPr>
          </a:lstStyle>
          <a:p>
            <a:fld id="{FF0693B9-860C-45E6-80DC-0B44F6AF1AD2}" type="datetimeFigureOut">
              <a:rPr lang="en-CA" smtClean="0"/>
              <a:pPr/>
              <a:t>10/03/2020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" y="8685839"/>
            <a:ext cx="6407221" cy="458164"/>
          </a:xfrm>
          <a:prstGeom prst="rect">
            <a:avLst/>
          </a:prstGeom>
        </p:spPr>
        <p:txBody>
          <a:bodyPr vert="horz" lIns="114742" tIns="57370" rIns="114742" bIns="57370" rtlCol="0" anchor="b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2303" y="8685839"/>
            <a:ext cx="6407221" cy="458164"/>
          </a:xfrm>
          <a:prstGeom prst="rect">
            <a:avLst/>
          </a:prstGeom>
        </p:spPr>
        <p:txBody>
          <a:bodyPr vert="horz" lIns="114742" tIns="57370" rIns="114742" bIns="57370" rtlCol="0" anchor="b"/>
          <a:lstStyle>
            <a:lvl1pPr algn="r">
              <a:defRPr sz="1500"/>
            </a:lvl1pPr>
          </a:lstStyle>
          <a:p>
            <a:fld id="{5574F823-DC1F-4E06-9EAA-A1C8037BEF7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5880" cy="457200"/>
          </a:xfrm>
          <a:prstGeom prst="rect">
            <a:avLst/>
          </a:prstGeom>
        </p:spPr>
        <p:txBody>
          <a:bodyPr vert="horz" lIns="116926" tIns="58461" rIns="116926" bIns="584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3500" y="0"/>
            <a:ext cx="6405880" cy="457200"/>
          </a:xfrm>
          <a:prstGeom prst="rect">
            <a:avLst/>
          </a:prstGeom>
        </p:spPr>
        <p:txBody>
          <a:bodyPr vert="horz" wrap="square" lIns="116926" tIns="58461" rIns="116926" bIns="58461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10/03/2020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6873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6926" tIns="58461" rIns="116926" bIns="58461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8280" y="4343400"/>
            <a:ext cx="11826240" cy="4114800"/>
          </a:xfrm>
          <a:prstGeom prst="rect">
            <a:avLst/>
          </a:prstGeom>
        </p:spPr>
        <p:txBody>
          <a:bodyPr vert="horz" wrap="square" lIns="116926" tIns="58461" rIns="116926" bIns="584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6405880" cy="457200"/>
          </a:xfrm>
          <a:prstGeom prst="rect">
            <a:avLst/>
          </a:prstGeom>
        </p:spPr>
        <p:txBody>
          <a:bodyPr vert="horz" lIns="116926" tIns="58461" rIns="116926" bIns="584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3500" y="8685214"/>
            <a:ext cx="6405880" cy="457200"/>
          </a:xfrm>
          <a:prstGeom prst="rect">
            <a:avLst/>
          </a:prstGeom>
        </p:spPr>
        <p:txBody>
          <a:bodyPr vert="horz" wrap="square" lIns="116926" tIns="58461" rIns="116926" bIns="58461" numCol="1" anchor="b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10/03/2020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10/03/2020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97B9-C17D-43A5-B159-FC39BE5021EC}" type="slidenum">
              <a:rPr lang="en-CA" altLang="en-US" smtClean="0"/>
              <a:pPr/>
              <a:t>1</a:t>
            </a:fld>
            <a:endParaRPr lang="en-CA" altLang="en-US"/>
          </a:p>
        </p:txBody>
      </p:sp>
      <p:sp>
        <p:nvSpPr>
          <p:cNvPr id="6" name="Rounded Rectangle 5"/>
          <p:cNvSpPr/>
          <p:nvPr/>
        </p:nvSpPr>
        <p:spPr>
          <a:xfrm>
            <a:off x="4801637" y="1342656"/>
            <a:ext cx="3578446" cy="358462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CA" b="1" dirty="0" smtClean="0"/>
              <a:t>MANDATE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CANSOFCOM provides the Chief of the </a:t>
            </a:r>
            <a:r>
              <a:rPr lang="en-US" sz="1200" dirty="0" err="1" smtClean="0"/>
              <a:t>Defence</a:t>
            </a:r>
            <a:r>
              <a:rPr lang="en-US" sz="1200" dirty="0" smtClean="0"/>
              <a:t> Staff with agile, high-readiness Special Operations Forces (SOF) capable of conducting special operations in </a:t>
            </a:r>
            <a:r>
              <a:rPr lang="en-US" sz="1200" dirty="0" err="1" smtClean="0"/>
              <a:t>defence</a:t>
            </a:r>
            <a:r>
              <a:rPr lang="en-US" sz="1200" dirty="0" smtClean="0"/>
              <a:t> of Canada at home and abroad.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Its unifying purpose is the pursuit of operational excellence in the conduct of high-risk, high-value and often politically-sensitive strategic missions.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CANSOFCOM’s new strategic plan, </a:t>
            </a:r>
            <a:r>
              <a:rPr lang="en-US" sz="1200" i="1" dirty="0" smtClean="0"/>
              <a:t>CANSOFCOM 2020: Strategic Relevance. Strong Relationships. Innovative Solutions</a:t>
            </a:r>
            <a:r>
              <a:rPr lang="en-US" sz="1200" dirty="0" smtClean="0"/>
              <a:t>, will be soon released.</a:t>
            </a:r>
            <a:endParaRPr lang="en-US" sz="1200" i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8588054" y="1326875"/>
            <a:ext cx="3419647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CA" b="1" cap="all" dirty="0" smtClean="0"/>
              <a:t>Key facts</a:t>
            </a:r>
          </a:p>
          <a:p>
            <a:pPr algn="ctr"/>
            <a:endParaRPr lang="en-CA" sz="1200" b="1" dirty="0"/>
          </a:p>
          <a:p>
            <a:r>
              <a:rPr lang="en-CA" sz="1200" b="1" dirty="0"/>
              <a:t>Total Employees</a:t>
            </a:r>
            <a:r>
              <a:rPr lang="en-CA" sz="1200" dirty="0"/>
              <a:t>: </a:t>
            </a:r>
            <a:r>
              <a:rPr lang="en-CA" sz="1200" dirty="0" smtClean="0"/>
              <a:t>2550 </a:t>
            </a:r>
            <a:endParaRPr lang="en-CA" sz="1200" dirty="0"/>
          </a:p>
          <a:p>
            <a:endParaRPr lang="en-CA" sz="1200" dirty="0"/>
          </a:p>
          <a:p>
            <a:r>
              <a:rPr lang="en-CA" sz="1200" b="1" dirty="0"/>
              <a:t>Budget</a:t>
            </a:r>
            <a:r>
              <a:rPr lang="en-CA" sz="1200" dirty="0" smtClean="0"/>
              <a:t>: $218 million </a:t>
            </a:r>
          </a:p>
          <a:p>
            <a:r>
              <a:rPr lang="en-CA" sz="1200" dirty="0" smtClean="0"/>
              <a:t>[N.B. An additional $54.2 million is allocated to CANSOFCOM as National Procurement funds]</a:t>
            </a:r>
            <a:endParaRPr lang="en-CA" sz="1200" dirty="0"/>
          </a:p>
          <a:p>
            <a:endParaRPr lang="en-US" sz="1200" dirty="0"/>
          </a:p>
          <a:p>
            <a:r>
              <a:rPr lang="en-US" sz="1200" b="1" dirty="0" smtClean="0"/>
              <a:t>Units: </a:t>
            </a:r>
            <a:r>
              <a:rPr lang="en-US" sz="1200" dirty="0" smtClean="0"/>
              <a:t>Joint Task Force 2 (JTF 2); Canadian Special Operations  Regiment (CSOR); Canadian Joint Incident Response Unit (CJIRU); 427 Special Operations Aviation Squadron (427 SOAS); Canadian Special Operations Training Centre (CSOTC)</a:t>
            </a:r>
            <a:endParaRPr lang="en-CA" sz="1200" dirty="0"/>
          </a:p>
          <a:p>
            <a:endParaRPr lang="en-CA" sz="1600" dirty="0"/>
          </a:p>
          <a:p>
            <a:pPr marL="228589" indent="-228589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CA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2215672" y="1326876"/>
            <a:ext cx="3680461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CA" b="1" dirty="0" smtClean="0"/>
              <a:t>KEY PARTNERS</a:t>
            </a:r>
          </a:p>
          <a:p>
            <a:pPr algn="ctr"/>
            <a:endParaRPr lang="en-CA" sz="1200" b="1" dirty="0"/>
          </a:p>
          <a:p>
            <a:r>
              <a:rPr lang="en-CA" sz="1200" b="1" dirty="0" smtClean="0"/>
              <a:t>Internal: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Canadian Joint Operations Command, Canadian Forces Intelligence Command, Canadian Army, Royal Canadian Air Force, Royal Canadian Navy, and Assistant Deputy Minister (Policy).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700" b="1" dirty="0" smtClean="0"/>
          </a:p>
          <a:p>
            <a:r>
              <a:rPr lang="en-CA" sz="1200" b="1" dirty="0" smtClean="0"/>
              <a:t>Inter-agency</a:t>
            </a:r>
            <a:r>
              <a:rPr lang="en-CA" sz="12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Canadian </a:t>
            </a:r>
            <a:r>
              <a:rPr lang="en-US" sz="1200" dirty="0"/>
              <a:t>Security Intelligence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Communications Security Establishment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Global Affairs Canada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Public Safety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Royal Canadian Mounted Police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r>
              <a:rPr lang="en-CA" sz="1200" b="1" dirty="0" smtClean="0"/>
              <a:t>External</a:t>
            </a:r>
            <a:r>
              <a:rPr lang="en-CA" sz="1200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Five Eyes (United States, United Kingdom, Australia, New Zealand) and French SOF</a:t>
            </a:r>
            <a:endParaRPr lang="en-CA" sz="1200" dirty="0"/>
          </a:p>
        </p:txBody>
      </p:sp>
      <p:sp>
        <p:nvSpPr>
          <p:cNvPr id="9" name="Rectangle 8"/>
          <p:cNvSpPr/>
          <p:nvPr/>
        </p:nvSpPr>
        <p:spPr>
          <a:xfrm>
            <a:off x="342405" y="5017088"/>
            <a:ext cx="15553728" cy="3942638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67" dirty="0"/>
          </a:p>
        </p:txBody>
      </p:sp>
      <p:sp>
        <p:nvSpPr>
          <p:cNvPr id="10" name="TextBox 9"/>
          <p:cNvSpPr txBox="1"/>
          <p:nvPr/>
        </p:nvSpPr>
        <p:spPr>
          <a:xfrm>
            <a:off x="206536" y="5044694"/>
            <a:ext cx="1573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cap="all" smtClean="0">
                <a:solidFill>
                  <a:schemeClr val="bg1"/>
                </a:solidFill>
              </a:rPr>
              <a:t>TOP ISSUES FOR CANADIAN SPECIAL OPERATIONS COMMAND</a:t>
            </a:r>
            <a:endParaRPr lang="en-CA" sz="1600" cap="all" dirty="0">
              <a:solidFill>
                <a:schemeClr val="bg1"/>
              </a:solidFill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02445" y="246757"/>
            <a:ext cx="1075293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CA" sz="1900" b="1" dirty="0" smtClean="0">
                <a:solidFill>
                  <a:schemeClr val="bg1"/>
                </a:solidFill>
              </a:rPr>
              <a:t>Canadian </a:t>
            </a:r>
            <a:r>
              <a:rPr lang="en-CA" sz="1900" b="1" dirty="0">
                <a:solidFill>
                  <a:schemeClr val="bg1"/>
                </a:solidFill>
              </a:rPr>
              <a:t>Special Operations Forces </a:t>
            </a:r>
            <a:r>
              <a:rPr lang="en-CA" sz="1900" b="1" dirty="0" smtClean="0">
                <a:solidFill>
                  <a:schemeClr val="bg1"/>
                </a:solidFill>
              </a:rPr>
              <a:t>Command (CANSOFCOM) – Major-General Pete </a:t>
            </a:r>
            <a:r>
              <a:rPr lang="en-CA" sz="1900" b="1" dirty="0" err="1" smtClean="0">
                <a:solidFill>
                  <a:schemeClr val="bg1"/>
                </a:solidFill>
              </a:rPr>
              <a:t>Dawe</a:t>
            </a:r>
            <a:endParaRPr lang="en-CA" sz="2000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4466" y="1416686"/>
            <a:ext cx="1827140" cy="2328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1554466" y="24426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i="1" dirty="0"/>
              <a:t>L1 picture</a:t>
            </a:r>
          </a:p>
        </p:txBody>
      </p:sp>
      <p:sp>
        <p:nvSpPr>
          <p:cNvPr id="14" name="Text Box 2"/>
          <p:cNvSpPr txBox="1"/>
          <p:nvPr/>
        </p:nvSpPr>
        <p:spPr>
          <a:xfrm>
            <a:off x="6463084" y="0"/>
            <a:ext cx="9775453" cy="493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CA" sz="1200" b="1" kern="1200" cap="all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6388" y="5431573"/>
            <a:ext cx="3009107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CA" sz="1200" b="1" dirty="0" smtClean="0"/>
              <a:t>[REDACTED]</a:t>
            </a:r>
            <a:r>
              <a:rPr lang="en-CA" sz="1200" dirty="0" smtClean="0"/>
              <a:t>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3677507" y="5431573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CA" sz="1200" b="1" u="sng" dirty="0"/>
              <a:t>CSOR Infrastructure Project</a:t>
            </a:r>
          </a:p>
          <a:p>
            <a:pPr algn="ctr">
              <a:spcAft>
                <a:spcPts val="0"/>
              </a:spcAft>
            </a:pPr>
            <a:endParaRPr lang="en-CA" sz="1200" b="1" u="sng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This infrastructure project is designed to provide CSOR – CANSOF’s versatile, multi-mission force – with upgraded facilities able to meet today’s demands.</a:t>
            </a:r>
          </a:p>
          <a:p>
            <a:pPr>
              <a:spcAft>
                <a:spcPts val="0"/>
              </a:spcAft>
            </a:pPr>
            <a:endParaRPr lang="en-CA" sz="1200" b="1" dirty="0" smtClean="0"/>
          </a:p>
          <a:p>
            <a:pPr>
              <a:spcAft>
                <a:spcPts val="0"/>
              </a:spcAft>
            </a:pPr>
            <a:r>
              <a:rPr lang="en-CA" sz="1200" b="1" dirty="0" smtClean="0"/>
              <a:t>[REDACTED]</a:t>
            </a:r>
            <a:r>
              <a:rPr lang="en-CA" sz="1200" dirty="0" smtClean="0"/>
              <a:t> </a:t>
            </a:r>
            <a:endParaRPr lang="en-US" sz="12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6731455" y="5431573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CA" sz="1200" b="1" dirty="0" smtClean="0"/>
              <a:t>[REDACTED]</a:t>
            </a:r>
            <a:r>
              <a:rPr lang="en-CA" sz="1200" dirty="0" smtClean="0"/>
              <a:t> </a:t>
            </a:r>
            <a:endParaRPr lang="fr-CA" sz="1200" dirty="0" smtClean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77230" y="5431573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200" b="1" u="sng" dirty="0" smtClean="0"/>
              <a:t>Operational Authorities</a:t>
            </a:r>
          </a:p>
          <a:p>
            <a:pPr>
              <a:spcAft>
                <a:spcPts val="0"/>
              </a:spcAft>
            </a:pPr>
            <a:endParaRPr lang="fr-CA" sz="12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The dynamic and specialized nature of CANSOF operations often require Ministerial </a:t>
            </a:r>
            <a:r>
              <a:rPr lang="en-US" sz="1200" smtClean="0"/>
              <a:t>approval</a:t>
            </a:r>
            <a:r>
              <a:rPr lang="en-US" sz="1200" smtClean="0"/>
              <a:t>.</a:t>
            </a:r>
            <a:endParaRPr lang="en-CA" sz="1200" b="1" dirty="0" smtClean="0"/>
          </a:p>
          <a:p>
            <a:pPr>
              <a:spcAft>
                <a:spcPts val="0"/>
              </a:spcAft>
            </a:pPr>
            <a:endParaRPr lang="en-CA" sz="1200" b="1" dirty="0" smtClean="0"/>
          </a:p>
          <a:p>
            <a:pPr>
              <a:spcAft>
                <a:spcPts val="0"/>
              </a:spcAft>
            </a:pPr>
            <a:r>
              <a:rPr lang="en-CA" sz="1200" b="1" dirty="0" smtClean="0"/>
              <a:t>[REDACTED]</a:t>
            </a:r>
          </a:p>
          <a:p>
            <a:pPr>
              <a:spcAft>
                <a:spcPts val="0"/>
              </a:spcAft>
            </a:pPr>
            <a:r>
              <a:rPr lang="en-CA" sz="1200" dirty="0" smtClean="0"/>
              <a:t> </a:t>
            </a:r>
            <a:endParaRPr lang="en-US" sz="1200" dirty="0"/>
          </a:p>
          <a:p>
            <a:pPr>
              <a:spcAft>
                <a:spcPts val="0"/>
              </a:spcAft>
            </a:pPr>
            <a:endParaRPr lang="en-US" sz="1200" dirty="0" smtClean="0"/>
          </a:p>
          <a:p>
            <a:pPr>
              <a:spcAft>
                <a:spcPts val="0"/>
              </a:spcAft>
            </a:pPr>
            <a:endParaRPr lang="en-US" sz="1200" dirty="0"/>
          </a:p>
          <a:p>
            <a:pPr>
              <a:spcAft>
                <a:spcPts val="0"/>
              </a:spcAft>
            </a:pPr>
            <a:endParaRPr lang="en-US" sz="12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spcAft>
                <a:spcPts val="0"/>
              </a:spcAft>
            </a:pPr>
            <a:endParaRPr lang="en-US" sz="1200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12812332" y="5431573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CA" sz="1200" b="1" u="sng" dirty="0" smtClean="0"/>
              <a:t>Global </a:t>
            </a:r>
            <a:r>
              <a:rPr lang="en-CA" sz="1200" b="1" u="sng" dirty="0"/>
              <a:t>Archer 20 (GA 20)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12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200" dirty="0"/>
              <a:t>In </a:t>
            </a:r>
            <a:r>
              <a:rPr lang="fr-CA" sz="1200" dirty="0" err="1"/>
              <a:t>February</a:t>
            </a:r>
            <a:r>
              <a:rPr lang="fr-CA" sz="1200" dirty="0"/>
              <a:t>/March 2020, national </a:t>
            </a:r>
            <a:r>
              <a:rPr lang="fr-CA" sz="1200" dirty="0" err="1"/>
              <a:t>security</a:t>
            </a:r>
            <a:r>
              <a:rPr lang="fr-CA" sz="1200" dirty="0"/>
              <a:t> </a:t>
            </a:r>
            <a:r>
              <a:rPr lang="fr-CA" sz="1200" dirty="0" err="1"/>
              <a:t>partners</a:t>
            </a:r>
            <a:r>
              <a:rPr lang="fr-CA" sz="1200" dirty="0"/>
              <a:t> </a:t>
            </a:r>
            <a:r>
              <a:rPr lang="fr-CA" sz="1200" dirty="0" err="1"/>
              <a:t>will</a:t>
            </a:r>
            <a:r>
              <a:rPr lang="fr-CA" sz="1200" dirty="0"/>
              <a:t> </a:t>
            </a:r>
            <a:r>
              <a:rPr lang="fr-CA" sz="1200" dirty="0" err="1"/>
              <a:t>conduct</a:t>
            </a:r>
            <a:r>
              <a:rPr lang="fr-CA" sz="1200" dirty="0"/>
              <a:t> an </a:t>
            </a:r>
            <a:r>
              <a:rPr lang="fr-CA" sz="1200" dirty="0" err="1"/>
              <a:t>exercise</a:t>
            </a:r>
            <a:r>
              <a:rPr lang="fr-CA" sz="1200" dirty="0"/>
              <a:t> </a:t>
            </a:r>
            <a:r>
              <a:rPr lang="fr-CA" sz="1200" dirty="0" err="1"/>
              <a:t>focused</a:t>
            </a:r>
            <a:r>
              <a:rPr lang="fr-CA" sz="1200" dirty="0"/>
              <a:t> on </a:t>
            </a:r>
            <a:r>
              <a:rPr lang="en-CA" sz="1200" b="1" dirty="0" smtClean="0"/>
              <a:t>[REDACTED]</a:t>
            </a:r>
            <a:r>
              <a:rPr lang="en-CA" sz="1200" dirty="0" smtClean="0"/>
              <a:t> </a:t>
            </a:r>
            <a:endParaRPr lang="fr-CA" sz="1200" dirty="0">
              <a:solidFill>
                <a:srgbClr val="FFFF00"/>
              </a:solidFill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GA 20 will test and assess whole-of-government policies, protocols, and </a:t>
            </a:r>
            <a:r>
              <a:rPr lang="en-US" sz="1200"/>
              <a:t>authorities </a:t>
            </a:r>
            <a:r>
              <a:rPr lang="en-CA" sz="1200" b="1" smtClean="0"/>
              <a:t>[</a:t>
            </a:r>
            <a:r>
              <a:rPr lang="en-CA" sz="1200" b="1" dirty="0" smtClean="0"/>
              <a:t>REDACTED]</a:t>
            </a:r>
            <a:r>
              <a:rPr lang="en-CA" sz="1200" dirty="0" smtClean="0"/>
              <a:t> </a:t>
            </a:r>
            <a:endParaRPr lang="en-US" sz="1200" dirty="0" smtClean="0">
              <a:solidFill>
                <a:srgbClr val="FFFF00"/>
              </a:solidFill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This </a:t>
            </a:r>
            <a:r>
              <a:rPr lang="en-US" sz="1200" dirty="0"/>
              <a:t>exercise will build on </a:t>
            </a:r>
            <a:r>
              <a:rPr lang="en-US" sz="1200" i="1" dirty="0"/>
              <a:t>Exercise Vital Archer 17 </a:t>
            </a:r>
            <a:r>
              <a:rPr lang="en-CA" sz="1200" b="1" dirty="0" smtClean="0"/>
              <a:t>[REDACTED]</a:t>
            </a:r>
            <a:r>
              <a:rPr lang="en-CA" sz="1200" dirty="0" smtClean="0"/>
              <a:t> </a:t>
            </a:r>
            <a:endParaRPr lang="en-US" sz="1200" dirty="0">
              <a:solidFill>
                <a:srgbClr val="FFFF00"/>
              </a:solidFill>
            </a:endParaRPr>
          </a:p>
          <a:p>
            <a:pPr marL="171450" indent="-171450" algn="ctr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171450" indent="-171450" algn="ctr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325857" y="1326875"/>
            <a:ext cx="4251260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Assumed </a:t>
            </a:r>
            <a:r>
              <a:rPr lang="en-US" sz="1200" dirty="0"/>
              <a:t>command of CANSOFCOM (2018</a:t>
            </a:r>
            <a:r>
              <a:rPr lang="en-US" sz="1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Previously </a:t>
            </a:r>
            <a:r>
              <a:rPr lang="en-US" sz="1200" smtClean="0"/>
              <a:t>Deputy Commander CANSOFCOM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Appointed Officer of the Order of Military Merit (2015)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29+ years of service in the Canadian Armed 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Deployed </a:t>
            </a:r>
            <a:r>
              <a:rPr lang="en-US" sz="1200" dirty="0"/>
              <a:t>to Cyprus, Bosnia, and Afghanistan (x2)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i="1" dirty="0"/>
          </a:p>
        </p:txBody>
      </p:sp>
      <p:pic>
        <p:nvPicPr>
          <p:cNvPr id="21" name="Picture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51" y="1440610"/>
            <a:ext cx="1689969" cy="19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20235"/>
      </p:ext>
    </p:extLst>
  </p:cSld>
  <p:clrMapOvr>
    <a:masterClrMapping/>
  </p:clrMapOvr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29141</TotalTime>
  <Words>389</Words>
  <Application>Microsoft Office PowerPoint</Application>
  <PresentationFormat>Custom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C-22</dc:title>
  <dc:creator>MacDonald BW@ADM(Pol) D Parl A@Ottawa-Hull</dc:creator>
  <cp:lastModifiedBy>Melbourne.A</cp:lastModifiedBy>
  <cp:revision>709</cp:revision>
  <cp:lastPrinted>2019-08-07T12:40:04Z</cp:lastPrinted>
  <dcterms:created xsi:type="dcterms:W3CDTF">2017-05-18T23:50:12Z</dcterms:created>
  <dcterms:modified xsi:type="dcterms:W3CDTF">2020-03-10T15:53:18Z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  <property fmtid="{D5CDD505-2E9C-101B-9397-08002B2CF9AE}" pid="5" name="_NewReviewCycle">
    <vt:lpwstr/>
  </property>
</Properties>
</file>