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handoutMasterIdLst>
    <p:handoutMasterId r:id="rId4"/>
  </p:handoutMasterIdLst>
  <p:sldIdLst>
    <p:sldId id="333" r:id="rId2"/>
  </p:sldIdLst>
  <p:sldSz cx="16238538" cy="9134475"/>
  <p:notesSz cx="14782800" cy="9144000"/>
  <p:defaultTextStyle>
    <a:defPPr>
      <a:defRPr lang="en-CA"/>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877">
          <p15:clr>
            <a:srgbClr val="A4A3A4"/>
          </p15:clr>
        </p15:guide>
        <p15:guide id="2" pos="51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7F"/>
    <a:srgbClr val="3D6AA1"/>
    <a:srgbClr val="20558A"/>
    <a:srgbClr val="FFCC00"/>
    <a:srgbClr val="70D6A5"/>
    <a:srgbClr val="3972A1"/>
    <a:srgbClr val="642CAE"/>
    <a:srgbClr val="0A4E26"/>
    <a:srgbClr val="799E83"/>
    <a:srgbClr val="6F9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0" autoAdjust="0"/>
    <p:restoredTop sz="93825" autoAdjust="0"/>
  </p:normalViewPr>
  <p:slideViewPr>
    <p:cSldViewPr>
      <p:cViewPr varScale="1">
        <p:scale>
          <a:sx n="72" d="100"/>
          <a:sy n="72" d="100"/>
        </p:scale>
        <p:origin x="816" y="66"/>
      </p:cViewPr>
      <p:guideLst>
        <p:guide orient="horz" pos="2877"/>
        <p:guide pos="5114"/>
      </p:guideLst>
    </p:cSldViewPr>
  </p:slideViewPr>
  <p:notesTextViewPr>
    <p:cViewPr>
      <p:scale>
        <a:sx n="1" d="1"/>
        <a:sy n="1" d="1"/>
      </p:scale>
      <p:origin x="0" y="0"/>
    </p:cViewPr>
  </p:notesTextViewPr>
  <p:notesViewPr>
    <p:cSldViewPr>
      <p:cViewPr varScale="1">
        <p:scale>
          <a:sx n="95" d="100"/>
          <a:sy n="95" d="100"/>
        </p:scale>
        <p:origin x="114" y="2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4" y="13"/>
            <a:ext cx="6407221" cy="458164"/>
          </a:xfrm>
          <a:prstGeom prst="rect">
            <a:avLst/>
          </a:prstGeom>
        </p:spPr>
        <p:txBody>
          <a:bodyPr vert="horz" lIns="98851" tIns="49425" rIns="98851" bIns="49425" rtlCol="0"/>
          <a:lstStyle>
            <a:lvl1pPr algn="l">
              <a:defRPr sz="1300"/>
            </a:lvl1pPr>
          </a:lstStyle>
          <a:p>
            <a:endParaRPr lang="en-CA"/>
          </a:p>
        </p:txBody>
      </p:sp>
      <p:sp>
        <p:nvSpPr>
          <p:cNvPr id="3" name="Date Placeholder 2"/>
          <p:cNvSpPr>
            <a:spLocks noGrp="1"/>
          </p:cNvSpPr>
          <p:nvPr>
            <p:ph type="dt" sz="quarter" idx="1"/>
          </p:nvPr>
        </p:nvSpPr>
        <p:spPr>
          <a:xfrm>
            <a:off x="8372307" y="13"/>
            <a:ext cx="6407221" cy="458164"/>
          </a:xfrm>
          <a:prstGeom prst="rect">
            <a:avLst/>
          </a:prstGeom>
        </p:spPr>
        <p:txBody>
          <a:bodyPr vert="horz" lIns="98851" tIns="49425" rIns="98851" bIns="49425" rtlCol="0"/>
          <a:lstStyle>
            <a:lvl1pPr algn="r">
              <a:defRPr sz="1300"/>
            </a:lvl1pPr>
          </a:lstStyle>
          <a:p>
            <a:fld id="{FF0693B9-860C-45E6-80DC-0B44F6AF1AD2}" type="datetimeFigureOut">
              <a:rPr lang="en-CA" smtClean="0"/>
              <a:pPr/>
              <a:t>2020-02-14</a:t>
            </a:fld>
            <a:endParaRPr lang="en-CA"/>
          </a:p>
        </p:txBody>
      </p:sp>
      <p:sp>
        <p:nvSpPr>
          <p:cNvPr id="4" name="Footer Placeholder 3"/>
          <p:cNvSpPr>
            <a:spLocks noGrp="1"/>
          </p:cNvSpPr>
          <p:nvPr>
            <p:ph type="ftr" sz="quarter" idx="2"/>
          </p:nvPr>
        </p:nvSpPr>
        <p:spPr>
          <a:xfrm>
            <a:off x="64" y="8685849"/>
            <a:ext cx="6407221" cy="458164"/>
          </a:xfrm>
          <a:prstGeom prst="rect">
            <a:avLst/>
          </a:prstGeom>
        </p:spPr>
        <p:txBody>
          <a:bodyPr vert="horz" lIns="98851" tIns="49425" rIns="98851" bIns="49425" rtlCol="0" anchor="b"/>
          <a:lstStyle>
            <a:lvl1pPr algn="l">
              <a:defRPr sz="1300"/>
            </a:lvl1pPr>
          </a:lstStyle>
          <a:p>
            <a:endParaRPr lang="en-CA"/>
          </a:p>
        </p:txBody>
      </p:sp>
      <p:sp>
        <p:nvSpPr>
          <p:cNvPr id="5" name="Slide Number Placeholder 4"/>
          <p:cNvSpPr>
            <a:spLocks noGrp="1"/>
          </p:cNvSpPr>
          <p:nvPr>
            <p:ph type="sldNum" sz="quarter" idx="3"/>
          </p:nvPr>
        </p:nvSpPr>
        <p:spPr>
          <a:xfrm>
            <a:off x="8372307" y="8685849"/>
            <a:ext cx="6407221" cy="458164"/>
          </a:xfrm>
          <a:prstGeom prst="rect">
            <a:avLst/>
          </a:prstGeom>
        </p:spPr>
        <p:txBody>
          <a:bodyPr vert="horz" lIns="98851" tIns="49425" rIns="98851" bIns="49425" rtlCol="0" anchor="b"/>
          <a:lstStyle>
            <a:lvl1pPr algn="r">
              <a:defRPr sz="1300"/>
            </a:lvl1pPr>
          </a:lstStyle>
          <a:p>
            <a:fld id="{5574F823-DC1F-4E06-9EAA-A1C8037BEF71}" type="slidenum">
              <a:rPr lang="en-CA" smtClean="0"/>
              <a:pPr/>
              <a:t>‹#›</a:t>
            </a:fld>
            <a:endParaRPr lang="en-CA"/>
          </a:p>
        </p:txBody>
      </p:sp>
    </p:spTree>
    <p:extLst>
      <p:ext uri="{BB962C8B-B14F-4D97-AF65-F5344CB8AC3E}">
        <p14:creationId xmlns:p14="http://schemas.microsoft.com/office/powerpoint/2010/main" val="2149803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405880" cy="457200"/>
          </a:xfrm>
          <a:prstGeom prst="rect">
            <a:avLst/>
          </a:prstGeom>
        </p:spPr>
        <p:txBody>
          <a:bodyPr vert="horz" lIns="100732" tIns="50364" rIns="100732" bIns="50364" rtlCol="0"/>
          <a:lstStyle>
            <a:lvl1pPr algn="l" fontAlgn="auto">
              <a:spcBef>
                <a:spcPts val="0"/>
              </a:spcBef>
              <a:spcAft>
                <a:spcPts val="0"/>
              </a:spcAft>
              <a:defRPr sz="1300">
                <a:latin typeface="Arial"/>
                <a:ea typeface="+mn-ea"/>
                <a:cs typeface="+mn-cs"/>
              </a:defRPr>
            </a:lvl1pPr>
          </a:lstStyle>
          <a:p>
            <a:pPr>
              <a:defRPr/>
            </a:pPr>
            <a:endParaRPr lang="en-CA"/>
          </a:p>
        </p:txBody>
      </p:sp>
      <p:sp>
        <p:nvSpPr>
          <p:cNvPr id="3" name="Date Placeholder 2"/>
          <p:cNvSpPr>
            <a:spLocks noGrp="1"/>
          </p:cNvSpPr>
          <p:nvPr>
            <p:ph type="dt" idx="1"/>
          </p:nvPr>
        </p:nvSpPr>
        <p:spPr>
          <a:xfrm>
            <a:off x="8373499" y="0"/>
            <a:ext cx="6405880" cy="457200"/>
          </a:xfrm>
          <a:prstGeom prst="rect">
            <a:avLst/>
          </a:prstGeom>
        </p:spPr>
        <p:txBody>
          <a:bodyPr vert="horz" wrap="square" lIns="100732" tIns="50364" rIns="100732" bIns="50364" numCol="1" anchor="t" anchorCtr="0" compatLnSpc="1">
            <a:prstTxWarp prst="textNoShape">
              <a:avLst/>
            </a:prstTxWarp>
          </a:bodyPr>
          <a:lstStyle>
            <a:lvl1pPr algn="r">
              <a:defRPr sz="1300" smtClean="0"/>
            </a:lvl1pPr>
          </a:lstStyle>
          <a:p>
            <a:pPr>
              <a:defRPr/>
            </a:pPr>
            <a:fld id="{808044B6-61BA-404C-8928-A2A282B514AF}" type="datetimeFigureOut">
              <a:rPr lang="en-CA" altLang="en-US"/>
              <a:pPr>
                <a:defRPr/>
              </a:pPr>
              <a:t>2020-02-14</a:t>
            </a:fld>
            <a:endParaRPr lang="en-CA" altLang="en-US" dirty="0"/>
          </a:p>
        </p:txBody>
      </p:sp>
      <p:sp>
        <p:nvSpPr>
          <p:cNvPr id="4" name="Slide Image Placeholder 3"/>
          <p:cNvSpPr>
            <a:spLocks noGrp="1" noRot="1" noChangeAspect="1"/>
          </p:cNvSpPr>
          <p:nvPr>
            <p:ph type="sldImg" idx="2"/>
          </p:nvPr>
        </p:nvSpPr>
        <p:spPr>
          <a:xfrm>
            <a:off x="4343400" y="687388"/>
            <a:ext cx="6096000" cy="3429000"/>
          </a:xfrm>
          <a:prstGeom prst="rect">
            <a:avLst/>
          </a:prstGeom>
          <a:noFill/>
          <a:ln w="12700">
            <a:solidFill>
              <a:prstClr val="black"/>
            </a:solidFill>
          </a:ln>
        </p:spPr>
        <p:txBody>
          <a:bodyPr vert="horz" lIns="100732" tIns="50364" rIns="100732" bIns="50364" rtlCol="0" anchor="ctr"/>
          <a:lstStyle/>
          <a:p>
            <a:pPr lvl="0"/>
            <a:endParaRPr lang="en-CA" noProof="0" dirty="0"/>
          </a:p>
        </p:txBody>
      </p:sp>
      <p:sp>
        <p:nvSpPr>
          <p:cNvPr id="5" name="Notes Placeholder 4"/>
          <p:cNvSpPr>
            <a:spLocks noGrp="1"/>
          </p:cNvSpPr>
          <p:nvPr>
            <p:ph type="body" sz="quarter" idx="3"/>
          </p:nvPr>
        </p:nvSpPr>
        <p:spPr>
          <a:xfrm>
            <a:off x="1478280" y="4343400"/>
            <a:ext cx="11826240" cy="4114800"/>
          </a:xfrm>
          <a:prstGeom prst="rect">
            <a:avLst/>
          </a:prstGeom>
        </p:spPr>
        <p:txBody>
          <a:bodyPr vert="horz" wrap="square" lIns="100732" tIns="50364" rIns="100732" bIns="50364"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6" name="Footer Placeholder 5"/>
          <p:cNvSpPr>
            <a:spLocks noGrp="1"/>
          </p:cNvSpPr>
          <p:nvPr>
            <p:ph type="ftr" sz="quarter" idx="4"/>
          </p:nvPr>
        </p:nvSpPr>
        <p:spPr>
          <a:xfrm>
            <a:off x="0" y="8685213"/>
            <a:ext cx="6405880" cy="457200"/>
          </a:xfrm>
          <a:prstGeom prst="rect">
            <a:avLst/>
          </a:prstGeom>
        </p:spPr>
        <p:txBody>
          <a:bodyPr vert="horz" lIns="100732" tIns="50364" rIns="100732" bIns="50364" rtlCol="0" anchor="b"/>
          <a:lstStyle>
            <a:lvl1pPr algn="l" fontAlgn="auto">
              <a:spcBef>
                <a:spcPts val="0"/>
              </a:spcBef>
              <a:spcAft>
                <a:spcPts val="0"/>
              </a:spcAft>
              <a:defRPr sz="1300">
                <a:latin typeface="Arial"/>
                <a:ea typeface="+mn-ea"/>
                <a:cs typeface="+mn-cs"/>
              </a:defRPr>
            </a:lvl1pPr>
          </a:lstStyle>
          <a:p>
            <a:pPr>
              <a:defRPr/>
            </a:pPr>
            <a:endParaRPr lang="en-CA"/>
          </a:p>
        </p:txBody>
      </p:sp>
      <p:sp>
        <p:nvSpPr>
          <p:cNvPr id="7" name="Slide Number Placeholder 6"/>
          <p:cNvSpPr>
            <a:spLocks noGrp="1"/>
          </p:cNvSpPr>
          <p:nvPr>
            <p:ph type="sldNum" sz="quarter" idx="5"/>
          </p:nvPr>
        </p:nvSpPr>
        <p:spPr>
          <a:xfrm>
            <a:off x="8373499" y="8685213"/>
            <a:ext cx="6405880" cy="457200"/>
          </a:xfrm>
          <a:prstGeom prst="rect">
            <a:avLst/>
          </a:prstGeom>
        </p:spPr>
        <p:txBody>
          <a:bodyPr vert="horz" wrap="square" lIns="100732" tIns="50364" rIns="100732" bIns="50364" numCol="1" anchor="b" anchorCtr="0" compatLnSpc="1">
            <a:prstTxWarp prst="textNoShape">
              <a:avLst/>
            </a:prstTxWarp>
          </a:bodyPr>
          <a:lstStyle>
            <a:lvl1pPr algn="r">
              <a:defRPr sz="1300"/>
            </a:lvl1pPr>
          </a:lstStyle>
          <a:p>
            <a:fld id="{488DEAAE-8EA2-47BC-AB00-A30251532296}" type="slidenum">
              <a:rPr lang="en-CA" altLang="en-US"/>
              <a:pPr/>
              <a:t>‹#›</a:t>
            </a:fld>
            <a:endParaRPr lang="en-CA" altLang="en-US"/>
          </a:p>
        </p:txBody>
      </p:sp>
    </p:spTree>
    <p:extLst>
      <p:ext uri="{BB962C8B-B14F-4D97-AF65-F5344CB8AC3E}">
        <p14:creationId xmlns:p14="http://schemas.microsoft.com/office/powerpoint/2010/main" val="1865806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3400" y="687388"/>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8DEAAE-8EA2-47BC-AB00-A30251532296}" type="slidenum">
              <a:rPr lang="en-CA" altLang="en-US" smtClean="0">
                <a:solidFill>
                  <a:prstClr val="black"/>
                </a:solidFill>
              </a:rPr>
              <a:pPr/>
              <a:t>1</a:t>
            </a:fld>
            <a:endParaRPr lang="en-CA" altLang="en-US">
              <a:solidFill>
                <a:prstClr val="black"/>
              </a:solidFill>
            </a:endParaRPr>
          </a:p>
        </p:txBody>
      </p:sp>
    </p:spTree>
    <p:extLst>
      <p:ext uri="{BB962C8B-B14F-4D97-AF65-F5344CB8AC3E}">
        <p14:creationId xmlns:p14="http://schemas.microsoft.com/office/powerpoint/2010/main" val="3676291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921849" y="2840849"/>
            <a:ext cx="12404042" cy="2493678"/>
          </a:xfrm>
        </p:spPr>
        <p:txBody>
          <a:bodyPr anchor="b">
            <a:noAutofit/>
          </a:bodyPr>
          <a:lstStyle>
            <a:lvl1pPr algn="ctr">
              <a:defRPr sz="4795">
                <a:solidFill>
                  <a:srgbClr val="30357F"/>
                </a:solidFill>
                <a:latin typeface="Arial"/>
              </a:defRPr>
            </a:lvl1pPr>
          </a:lstStyle>
          <a:p>
            <a:r>
              <a:rPr lang="en-US" smtClean="0"/>
              <a:t>Click to edit Master title style</a:t>
            </a:r>
            <a:endParaRPr lang="en-CA" dirty="0"/>
          </a:p>
        </p:txBody>
      </p:sp>
      <p:sp>
        <p:nvSpPr>
          <p:cNvPr id="10" name="Subtitle 4"/>
          <p:cNvSpPr>
            <a:spLocks noGrp="1"/>
          </p:cNvSpPr>
          <p:nvPr>
            <p:ph type="subTitle" idx="1"/>
          </p:nvPr>
        </p:nvSpPr>
        <p:spPr>
          <a:xfrm>
            <a:off x="1922217" y="5718173"/>
            <a:ext cx="12411164" cy="1342751"/>
          </a:xfrm>
        </p:spPr>
        <p:txBody>
          <a:bodyPr>
            <a:normAutofit/>
          </a:bodyPr>
          <a:lstStyle>
            <a:lvl1pPr marL="0" indent="0" algn="ctr">
              <a:buNone/>
              <a:defRPr sz="2397">
                <a:solidFill>
                  <a:srgbClr val="30357F"/>
                </a:solidFill>
              </a:defRPr>
            </a:lvl1pPr>
          </a:lstStyle>
          <a:p>
            <a:r>
              <a:rPr lang="en-US" smtClean="0"/>
              <a:t>Click to edit Master subtitle style</a:t>
            </a:r>
            <a:endParaRPr lang="en-CA" dirty="0"/>
          </a:p>
        </p:txBody>
      </p:sp>
    </p:spTree>
    <p:extLst>
      <p:ext uri="{BB962C8B-B14F-4D97-AF65-F5344CB8AC3E}">
        <p14:creationId xmlns:p14="http://schemas.microsoft.com/office/powerpoint/2010/main" val="157192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27" y="1522413"/>
            <a:ext cx="14614684" cy="1217930"/>
          </a:xfrm>
        </p:spPr>
        <p:txBody>
          <a:bodyPr>
            <a:normAutofit/>
          </a:bodyPr>
          <a:lstStyle>
            <a:lvl1pPr algn="l">
              <a:defRPr sz="3729" b="1">
                <a:latin typeface="Arial"/>
              </a:defRPr>
            </a:lvl1pPr>
          </a:lstStyle>
          <a:p>
            <a:r>
              <a:rPr lang="en-US" smtClean="0"/>
              <a:t>Click to edit Master title style</a:t>
            </a:r>
            <a:endParaRPr lang="en-CA" dirty="0"/>
          </a:p>
        </p:txBody>
      </p:sp>
      <p:sp>
        <p:nvSpPr>
          <p:cNvPr id="3" name="Content Placeholder 2"/>
          <p:cNvSpPr>
            <a:spLocks noGrp="1"/>
          </p:cNvSpPr>
          <p:nvPr>
            <p:ph idx="1"/>
          </p:nvPr>
        </p:nvSpPr>
        <p:spPr>
          <a:xfrm>
            <a:off x="811927" y="3044825"/>
            <a:ext cx="14614684" cy="487172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895580C0-7C9F-4402-9866-6AC64F3EB067}" type="datetime1">
              <a:rPr lang="en-CA" altLang="en-US"/>
              <a:pPr>
                <a:defRPr/>
              </a:pPr>
              <a:t>2020-02-14</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C40897B9-C17D-43A5-B159-FC39BE5021EC}" type="slidenum">
              <a:rPr lang="en-CA" altLang="en-US"/>
              <a:pPr/>
              <a:t>‹#›</a:t>
            </a:fld>
            <a:endParaRPr lang="en-CA" altLang="en-US"/>
          </a:p>
        </p:txBody>
      </p:sp>
    </p:spTree>
    <p:extLst>
      <p:ext uri="{BB962C8B-B14F-4D97-AF65-F5344CB8AC3E}">
        <p14:creationId xmlns:p14="http://schemas.microsoft.com/office/powerpoint/2010/main" val="1952338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1927" y="1401892"/>
            <a:ext cx="14614684" cy="133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811927" y="3044825"/>
            <a:ext cx="14614684" cy="48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811931" y="8466307"/>
            <a:ext cx="3788993" cy="486326"/>
          </a:xfrm>
          <a:prstGeom prst="rect">
            <a:avLst/>
          </a:prstGeom>
        </p:spPr>
        <p:txBody>
          <a:bodyPr vert="horz" wrap="square" lIns="91440" tIns="45720" rIns="91440" bIns="45720" numCol="1" anchor="ctr" anchorCtr="0" compatLnSpc="1">
            <a:prstTxWarp prst="textNoShape">
              <a:avLst/>
            </a:prstTxWarp>
          </a:bodyPr>
          <a:lstStyle>
            <a:lvl1pPr>
              <a:defRPr sz="1599" smtClean="0">
                <a:solidFill>
                  <a:srgbClr val="000000"/>
                </a:solidFill>
                <a:cs typeface="Arial" pitchFamily="34" charset="0"/>
              </a:defRPr>
            </a:lvl1pPr>
          </a:lstStyle>
          <a:p>
            <a:pPr>
              <a:defRPr/>
            </a:pPr>
            <a:fld id="{0DA58194-B804-4841-9ACA-BAF70EFEEEF6}" type="datetime1">
              <a:rPr lang="en-CA" altLang="en-US"/>
              <a:pPr>
                <a:defRPr/>
              </a:pPr>
              <a:t>2020-02-14</a:t>
            </a:fld>
            <a:endParaRPr lang="en-CA" altLang="en-US"/>
          </a:p>
        </p:txBody>
      </p:sp>
      <p:sp>
        <p:nvSpPr>
          <p:cNvPr id="5" name="Footer Placeholder 4"/>
          <p:cNvSpPr>
            <a:spLocks noGrp="1"/>
          </p:cNvSpPr>
          <p:nvPr>
            <p:ph type="ftr" sz="quarter" idx="3"/>
          </p:nvPr>
        </p:nvSpPr>
        <p:spPr>
          <a:xfrm>
            <a:off x="5548170" y="8466307"/>
            <a:ext cx="5142203" cy="486326"/>
          </a:xfrm>
          <a:prstGeom prst="rect">
            <a:avLst/>
          </a:prstGeom>
        </p:spPr>
        <p:txBody>
          <a:bodyPr vert="horz" lIns="91440" tIns="45720" rIns="91440" bIns="45720" rtlCol="0" anchor="ctr"/>
          <a:lstStyle>
            <a:lvl1pPr algn="ctr" fontAlgn="auto">
              <a:spcBef>
                <a:spcPts val="0"/>
              </a:spcBef>
              <a:spcAft>
                <a:spcPts val="0"/>
              </a:spcAft>
              <a:defRPr sz="1599">
                <a:solidFill>
                  <a:srgbClr val="000000"/>
                </a:solidFill>
                <a:latin typeface="Arial"/>
                <a:ea typeface="+mn-ea"/>
                <a:cs typeface="Arial"/>
              </a:defRPr>
            </a:lvl1pPr>
          </a:lstStyle>
          <a:p>
            <a:pPr>
              <a:defRPr/>
            </a:pPr>
            <a:endParaRPr lang="en-CA"/>
          </a:p>
        </p:txBody>
      </p:sp>
      <p:sp>
        <p:nvSpPr>
          <p:cNvPr id="6" name="Slide Number Placeholder 5"/>
          <p:cNvSpPr>
            <a:spLocks noGrp="1"/>
          </p:cNvSpPr>
          <p:nvPr>
            <p:ph type="sldNum" sz="quarter" idx="4"/>
          </p:nvPr>
        </p:nvSpPr>
        <p:spPr>
          <a:xfrm>
            <a:off x="11637622" y="8466307"/>
            <a:ext cx="3788993" cy="486326"/>
          </a:xfrm>
          <a:prstGeom prst="rect">
            <a:avLst/>
          </a:prstGeom>
        </p:spPr>
        <p:txBody>
          <a:bodyPr vert="horz" wrap="square" lIns="91440" tIns="45720" rIns="91440" bIns="45720" numCol="1" anchor="ctr" anchorCtr="0" compatLnSpc="1">
            <a:prstTxWarp prst="textNoShape">
              <a:avLst/>
            </a:prstTxWarp>
          </a:bodyPr>
          <a:lstStyle>
            <a:lvl1pPr algn="r">
              <a:defRPr sz="1599">
                <a:solidFill>
                  <a:srgbClr val="000000"/>
                </a:solidFill>
                <a:cs typeface="Arial" panose="020B0604020202020204" pitchFamily="34" charset="0"/>
              </a:defRPr>
            </a:lvl1pPr>
          </a:lstStyle>
          <a:p>
            <a:fld id="{13416C51-20B9-45B1-ACB4-625227970FA5}"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4263" b="1" kern="1200">
          <a:solidFill>
            <a:srgbClr val="30357F"/>
          </a:solidFill>
          <a:latin typeface="Arial"/>
          <a:ea typeface="ＭＳ Ｐゴシック" charset="0"/>
          <a:cs typeface="Arial"/>
        </a:defRPr>
      </a:lvl1pPr>
      <a:lvl2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2pPr>
      <a:lvl3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3pPr>
      <a:lvl4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4pPr>
      <a:lvl5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5pPr>
      <a:lvl6pPr marL="608955" algn="l" rtl="0" eaLnBrk="1" fontAlgn="base" hangingPunct="1">
        <a:spcBef>
          <a:spcPct val="0"/>
        </a:spcBef>
        <a:spcAft>
          <a:spcPct val="0"/>
        </a:spcAft>
        <a:defRPr sz="3729" b="1">
          <a:solidFill>
            <a:srgbClr val="20558A"/>
          </a:solidFill>
          <a:latin typeface="Arial" charset="0"/>
          <a:ea typeface="ＭＳ Ｐゴシック" charset="0"/>
        </a:defRPr>
      </a:lvl6pPr>
      <a:lvl7pPr marL="1217908" algn="l" rtl="0" eaLnBrk="1" fontAlgn="base" hangingPunct="1">
        <a:spcBef>
          <a:spcPct val="0"/>
        </a:spcBef>
        <a:spcAft>
          <a:spcPct val="0"/>
        </a:spcAft>
        <a:defRPr sz="3729" b="1">
          <a:solidFill>
            <a:srgbClr val="20558A"/>
          </a:solidFill>
          <a:latin typeface="Arial" charset="0"/>
          <a:ea typeface="ＭＳ Ｐゴシック" charset="0"/>
        </a:defRPr>
      </a:lvl7pPr>
      <a:lvl8pPr marL="1826862" algn="l" rtl="0" eaLnBrk="1" fontAlgn="base" hangingPunct="1">
        <a:spcBef>
          <a:spcPct val="0"/>
        </a:spcBef>
        <a:spcAft>
          <a:spcPct val="0"/>
        </a:spcAft>
        <a:defRPr sz="3729" b="1">
          <a:solidFill>
            <a:srgbClr val="20558A"/>
          </a:solidFill>
          <a:latin typeface="Arial" charset="0"/>
          <a:ea typeface="ＭＳ Ｐゴシック" charset="0"/>
        </a:defRPr>
      </a:lvl8pPr>
      <a:lvl9pPr marL="2435818" algn="l" rtl="0" eaLnBrk="1" fontAlgn="base" hangingPunct="1">
        <a:spcBef>
          <a:spcPct val="0"/>
        </a:spcBef>
        <a:spcAft>
          <a:spcPct val="0"/>
        </a:spcAft>
        <a:defRPr sz="3729" b="1">
          <a:solidFill>
            <a:srgbClr val="20558A"/>
          </a:solidFill>
          <a:latin typeface="Arial" charset="0"/>
          <a:ea typeface="ＭＳ Ｐゴシック" charset="0"/>
        </a:defRPr>
      </a:lvl9pPr>
    </p:titleStyle>
    <p:bodyStyle>
      <a:lvl1pPr marL="456715" indent="-456715" algn="l" rtl="0" eaLnBrk="1" fontAlgn="base" hangingPunct="1">
        <a:spcBef>
          <a:spcPct val="20000"/>
        </a:spcBef>
        <a:spcAft>
          <a:spcPct val="0"/>
        </a:spcAft>
        <a:buFont typeface="Arial" panose="020B0604020202020204" pitchFamily="34" charset="0"/>
        <a:buChar char="•"/>
        <a:defRPr sz="3729" kern="1200">
          <a:solidFill>
            <a:srgbClr val="000000"/>
          </a:solidFill>
          <a:latin typeface="Arial"/>
          <a:ea typeface="ＭＳ Ｐゴシック" charset="0"/>
          <a:cs typeface="Arial"/>
        </a:defRPr>
      </a:lvl1pPr>
      <a:lvl2pPr marL="989550" indent="-380596" algn="l" rtl="0" eaLnBrk="1" fontAlgn="base" hangingPunct="1">
        <a:spcBef>
          <a:spcPct val="20000"/>
        </a:spcBef>
        <a:spcAft>
          <a:spcPct val="0"/>
        </a:spcAft>
        <a:buFont typeface="Arial" panose="020B0604020202020204" pitchFamily="34" charset="0"/>
        <a:buChar char="–"/>
        <a:defRPr sz="3196" kern="1200">
          <a:solidFill>
            <a:srgbClr val="000000"/>
          </a:solidFill>
          <a:latin typeface="Arial"/>
          <a:ea typeface="ＭＳ Ｐゴシック" charset="0"/>
          <a:cs typeface="Arial"/>
        </a:defRPr>
      </a:lvl2pPr>
      <a:lvl3pPr marL="1522385" indent="-304476" algn="l" rtl="0" eaLnBrk="1" fontAlgn="base" hangingPunct="1">
        <a:spcBef>
          <a:spcPct val="20000"/>
        </a:spcBef>
        <a:spcAft>
          <a:spcPct val="0"/>
        </a:spcAft>
        <a:buFont typeface="Arial" panose="020B0604020202020204" pitchFamily="34" charset="0"/>
        <a:buChar char="•"/>
        <a:defRPr sz="2664" kern="1200">
          <a:solidFill>
            <a:srgbClr val="000000"/>
          </a:solidFill>
          <a:latin typeface="Arial"/>
          <a:ea typeface="ＭＳ Ｐゴシック" charset="0"/>
          <a:cs typeface="Arial"/>
        </a:defRPr>
      </a:lvl3pPr>
      <a:lvl4pPr marL="2131340"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4pPr>
      <a:lvl5pPr marL="2740294"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5pPr>
      <a:lvl6pPr marL="3349247"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202"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156"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111"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p:bodyStyle>
    <p:otherStyle>
      <a:defPPr>
        <a:defRPr lang="en-US"/>
      </a:defPPr>
      <a:lvl1pPr marL="0" algn="l" defTabSz="1217908" rtl="0" eaLnBrk="1" latinLnBrk="0" hangingPunct="1">
        <a:defRPr sz="2397" kern="1200">
          <a:solidFill>
            <a:schemeClr val="tx1"/>
          </a:solidFill>
          <a:latin typeface="+mn-lt"/>
          <a:ea typeface="+mn-ea"/>
          <a:cs typeface="+mn-cs"/>
        </a:defRPr>
      </a:lvl1pPr>
      <a:lvl2pPr marL="608955" algn="l" defTabSz="1217908" rtl="0" eaLnBrk="1" latinLnBrk="0" hangingPunct="1">
        <a:defRPr sz="2397" kern="1200">
          <a:solidFill>
            <a:schemeClr val="tx1"/>
          </a:solidFill>
          <a:latin typeface="+mn-lt"/>
          <a:ea typeface="+mn-ea"/>
          <a:cs typeface="+mn-cs"/>
        </a:defRPr>
      </a:lvl2pPr>
      <a:lvl3pPr marL="1217908" algn="l" defTabSz="1217908" rtl="0" eaLnBrk="1" latinLnBrk="0" hangingPunct="1">
        <a:defRPr sz="2397" kern="1200">
          <a:solidFill>
            <a:schemeClr val="tx1"/>
          </a:solidFill>
          <a:latin typeface="+mn-lt"/>
          <a:ea typeface="+mn-ea"/>
          <a:cs typeface="+mn-cs"/>
        </a:defRPr>
      </a:lvl3pPr>
      <a:lvl4pPr marL="1826862" algn="l" defTabSz="1217908" rtl="0" eaLnBrk="1" latinLnBrk="0" hangingPunct="1">
        <a:defRPr sz="2397" kern="1200">
          <a:solidFill>
            <a:schemeClr val="tx1"/>
          </a:solidFill>
          <a:latin typeface="+mn-lt"/>
          <a:ea typeface="+mn-ea"/>
          <a:cs typeface="+mn-cs"/>
        </a:defRPr>
      </a:lvl4pPr>
      <a:lvl5pPr marL="2435818" algn="l" defTabSz="1217908" rtl="0" eaLnBrk="1" latinLnBrk="0" hangingPunct="1">
        <a:defRPr sz="2397" kern="1200">
          <a:solidFill>
            <a:schemeClr val="tx1"/>
          </a:solidFill>
          <a:latin typeface="+mn-lt"/>
          <a:ea typeface="+mn-ea"/>
          <a:cs typeface="+mn-cs"/>
        </a:defRPr>
      </a:lvl5pPr>
      <a:lvl6pPr marL="3044771" algn="l" defTabSz="1217908" rtl="0" eaLnBrk="1" latinLnBrk="0" hangingPunct="1">
        <a:defRPr sz="2397" kern="1200">
          <a:solidFill>
            <a:schemeClr val="tx1"/>
          </a:solidFill>
          <a:latin typeface="+mn-lt"/>
          <a:ea typeface="+mn-ea"/>
          <a:cs typeface="+mn-cs"/>
        </a:defRPr>
      </a:lvl6pPr>
      <a:lvl7pPr marL="3653726" algn="l" defTabSz="1217908" rtl="0" eaLnBrk="1" latinLnBrk="0" hangingPunct="1">
        <a:defRPr sz="2397" kern="1200">
          <a:solidFill>
            <a:schemeClr val="tx1"/>
          </a:solidFill>
          <a:latin typeface="+mn-lt"/>
          <a:ea typeface="+mn-ea"/>
          <a:cs typeface="+mn-cs"/>
        </a:defRPr>
      </a:lvl7pPr>
      <a:lvl8pPr marL="4262680" algn="l" defTabSz="1217908" rtl="0" eaLnBrk="1" latinLnBrk="0" hangingPunct="1">
        <a:defRPr sz="2397" kern="1200">
          <a:solidFill>
            <a:schemeClr val="tx1"/>
          </a:solidFill>
          <a:latin typeface="+mn-lt"/>
          <a:ea typeface="+mn-ea"/>
          <a:cs typeface="+mn-cs"/>
        </a:defRPr>
      </a:lvl8pPr>
      <a:lvl9pPr marL="4871634" algn="l" defTabSz="1217908"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01637" y="1342656"/>
            <a:ext cx="3578446" cy="3584621"/>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en-CA" b="1" dirty="0" smtClean="0"/>
              <a:t>MANDATE</a:t>
            </a:r>
          </a:p>
          <a:p>
            <a:pPr algn="ctr"/>
            <a:endParaRPr lang="en-CA" b="1" dirty="0" smtClean="0"/>
          </a:p>
          <a:p>
            <a:pPr marL="171450" indent="-171450">
              <a:buFont typeface="Arial" panose="020B0604020202020204" pitchFamily="34" charset="0"/>
              <a:buChar char="•"/>
            </a:pPr>
            <a:r>
              <a:rPr lang="en-CA" sz="1200" dirty="0" smtClean="0"/>
              <a:t>To provide credible, timely and integrated defence intelligence capabilities, products and services to the Canadian Armed Forces, Department of National Defence, Government of Canada and Allies in support of Canada’s defence and national security objectives;</a:t>
            </a:r>
          </a:p>
          <a:p>
            <a:pPr marL="171450" indent="-171450">
              <a:buFont typeface="Arial" panose="020B0604020202020204" pitchFamily="34" charset="0"/>
              <a:buChar char="•"/>
            </a:pPr>
            <a:r>
              <a:rPr lang="en-CA" sz="1200" dirty="0" smtClean="0"/>
              <a:t>Develop and promulgate policy, processes and governance as the Functional Authority for Defence Intelligence; and</a:t>
            </a:r>
          </a:p>
          <a:p>
            <a:pPr marL="171450" indent="-171450">
              <a:buFont typeface="Arial" panose="020B0604020202020204" pitchFamily="34" charset="0"/>
              <a:buChar char="•"/>
            </a:pPr>
            <a:r>
              <a:rPr lang="en-CA" sz="1200" dirty="0" smtClean="0"/>
              <a:t>Coordinate and generate intelligence capabilities across the Defence Intelligence Enterprise. </a:t>
            </a:r>
            <a:endParaRPr lang="en-CA" sz="1200" dirty="0"/>
          </a:p>
        </p:txBody>
      </p:sp>
      <p:sp>
        <p:nvSpPr>
          <p:cNvPr id="28" name="Rounded Rectangle 27"/>
          <p:cNvSpPr/>
          <p:nvPr/>
        </p:nvSpPr>
        <p:spPr>
          <a:xfrm>
            <a:off x="8588054" y="1326875"/>
            <a:ext cx="3419647"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en-CA" b="1" cap="all" dirty="0" smtClean="0"/>
              <a:t>Key facts</a:t>
            </a:r>
          </a:p>
          <a:p>
            <a:pPr algn="ctr"/>
            <a:endParaRPr lang="en-CA" sz="1200" b="1" dirty="0" smtClean="0"/>
          </a:p>
          <a:p>
            <a:r>
              <a:rPr lang="en-CA" sz="1200" b="1" dirty="0"/>
              <a:t>Total Employees: </a:t>
            </a:r>
          </a:p>
          <a:p>
            <a:pPr marL="171450" indent="-171450">
              <a:buFont typeface="Arial" panose="020B0604020202020204" pitchFamily="34" charset="0"/>
              <a:buChar char="•"/>
            </a:pPr>
            <a:r>
              <a:rPr lang="en-CA" sz="1200" dirty="0">
                <a:solidFill>
                  <a:srgbClr val="FF0000"/>
                </a:solidFill>
              </a:rPr>
              <a:t>[redacted]</a:t>
            </a:r>
          </a:p>
          <a:p>
            <a:endParaRPr lang="en-CA" sz="1200" dirty="0" smtClean="0"/>
          </a:p>
          <a:p>
            <a:r>
              <a:rPr lang="en-CA" sz="1200" b="1" dirty="0" smtClean="0"/>
              <a:t>Budget</a:t>
            </a:r>
            <a:r>
              <a:rPr lang="en-CA" sz="1200" dirty="0" smtClean="0"/>
              <a:t>: </a:t>
            </a:r>
          </a:p>
          <a:p>
            <a:pPr marL="171450" indent="-171450">
              <a:buFont typeface="Arial" panose="020B0604020202020204" pitchFamily="34" charset="0"/>
              <a:buChar char="•"/>
            </a:pPr>
            <a:r>
              <a:rPr lang="en-CA" sz="1200" dirty="0" smtClean="0"/>
              <a:t>Vote 1: $85M</a:t>
            </a:r>
          </a:p>
          <a:p>
            <a:pPr marL="171450" indent="-171450">
              <a:buFont typeface="Arial" panose="020B0604020202020204" pitchFamily="34" charset="0"/>
              <a:buChar char="•"/>
            </a:pPr>
            <a:r>
              <a:rPr lang="en-CA" sz="1200" dirty="0" smtClean="0"/>
              <a:t>Vote 5: $43.3M</a:t>
            </a:r>
          </a:p>
          <a:p>
            <a:endParaRPr lang="en-CA" sz="1200" dirty="0" smtClean="0"/>
          </a:p>
          <a:p>
            <a:r>
              <a:rPr lang="en-CA" sz="1200" b="1" dirty="0" smtClean="0"/>
              <a:t>Primary location(s)</a:t>
            </a:r>
            <a:r>
              <a:rPr lang="en-CA" sz="1200" dirty="0" smtClean="0"/>
              <a:t>: </a:t>
            </a:r>
          </a:p>
          <a:p>
            <a:pPr marL="171450" indent="-171450">
              <a:buFont typeface="Arial" panose="020B0604020202020204" pitchFamily="34" charset="0"/>
              <a:buChar char="•"/>
            </a:pPr>
            <a:r>
              <a:rPr lang="en-CA" sz="1200" dirty="0" smtClean="0"/>
              <a:t>National Capital Region </a:t>
            </a:r>
          </a:p>
          <a:p>
            <a:pPr marL="171450" indent="-171450">
              <a:buFont typeface="Arial" panose="020B0604020202020204" pitchFamily="34" charset="0"/>
              <a:buChar char="•"/>
            </a:pPr>
            <a:r>
              <a:rPr lang="en-CA" sz="1200" dirty="0" smtClean="0"/>
              <a:t>Kingston </a:t>
            </a:r>
          </a:p>
          <a:p>
            <a:pPr marL="171450" indent="-171450">
              <a:buFont typeface="Arial" panose="020B0604020202020204" pitchFamily="34" charset="0"/>
              <a:buChar char="•"/>
            </a:pPr>
            <a:r>
              <a:rPr lang="en-CA" sz="1200" dirty="0" smtClean="0"/>
              <a:t>Winnipeg </a:t>
            </a:r>
          </a:p>
          <a:p>
            <a:pPr marL="171450" indent="-171450">
              <a:buFont typeface="Arial" panose="020B0604020202020204" pitchFamily="34" charset="0"/>
              <a:buChar char="•"/>
            </a:pPr>
            <a:r>
              <a:rPr lang="en-CA" sz="1200" dirty="0" smtClean="0"/>
              <a:t>Gagetown</a:t>
            </a:r>
          </a:p>
          <a:p>
            <a:pPr marL="228589" indent="-228589">
              <a:buFont typeface="Arial" panose="020B0604020202020204" pitchFamily="34" charset="0"/>
              <a:buChar char="•"/>
            </a:pPr>
            <a:endParaRPr lang="en-CA" sz="1600" dirty="0" smtClean="0"/>
          </a:p>
          <a:p>
            <a:endParaRPr lang="en-CA" sz="1600" dirty="0"/>
          </a:p>
        </p:txBody>
      </p:sp>
      <p:sp>
        <p:nvSpPr>
          <p:cNvPr id="29" name="Rounded Rectangle 28"/>
          <p:cNvSpPr/>
          <p:nvPr/>
        </p:nvSpPr>
        <p:spPr>
          <a:xfrm>
            <a:off x="12215672" y="1326876"/>
            <a:ext cx="3653981"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en-CA" b="1" dirty="0" smtClean="0"/>
              <a:t>KEY PARTNERS</a:t>
            </a:r>
            <a:endParaRPr lang="en-CA" sz="1200" b="1" dirty="0" smtClean="0"/>
          </a:p>
          <a:p>
            <a:r>
              <a:rPr lang="en-CA" sz="1200" b="1" dirty="0" smtClean="0"/>
              <a:t>Internal</a:t>
            </a:r>
            <a:r>
              <a:rPr lang="en-CA" sz="1200" dirty="0" smtClean="0"/>
              <a:t>:</a:t>
            </a:r>
          </a:p>
          <a:p>
            <a:pPr marL="171450" indent="-171450">
              <a:buFont typeface="Arial" panose="020B0604020202020204" pitchFamily="34" charset="0"/>
              <a:buChar char="•"/>
            </a:pPr>
            <a:r>
              <a:rPr lang="en-CA" sz="1100" dirty="0" smtClean="0"/>
              <a:t>Strategic Joint Staff</a:t>
            </a:r>
          </a:p>
          <a:p>
            <a:pPr marL="171450" indent="-171450">
              <a:buFont typeface="Arial" panose="020B0604020202020204" pitchFamily="34" charset="0"/>
              <a:buChar char="•"/>
            </a:pPr>
            <a:r>
              <a:rPr lang="en-CA" sz="1100" dirty="0" smtClean="0"/>
              <a:t>Canadian Joint Operations Command</a:t>
            </a:r>
          </a:p>
          <a:p>
            <a:pPr marL="171450" indent="-171450">
              <a:buFont typeface="Arial" panose="020B0604020202020204" pitchFamily="34" charset="0"/>
              <a:buChar char="•"/>
            </a:pPr>
            <a:r>
              <a:rPr lang="en-CA" sz="1100" dirty="0" smtClean="0"/>
              <a:t>Canadian Special Operations Command</a:t>
            </a:r>
          </a:p>
          <a:p>
            <a:pPr marL="171450" indent="-171450">
              <a:buFont typeface="Arial" panose="020B0604020202020204" pitchFamily="34" charset="0"/>
              <a:buChar char="•"/>
            </a:pPr>
            <a:r>
              <a:rPr lang="en-CA" sz="1100" dirty="0" smtClean="0"/>
              <a:t>Canadian Army</a:t>
            </a:r>
          </a:p>
          <a:p>
            <a:pPr marL="171450" indent="-171450">
              <a:buFont typeface="Arial" panose="020B0604020202020204" pitchFamily="34" charset="0"/>
              <a:buChar char="•"/>
            </a:pPr>
            <a:r>
              <a:rPr lang="en-CA" sz="1100" dirty="0" smtClean="0"/>
              <a:t>Royal Canadian Navy</a:t>
            </a:r>
          </a:p>
          <a:p>
            <a:pPr marL="171450" indent="-171450">
              <a:buFont typeface="Arial" panose="020B0604020202020204" pitchFamily="34" charset="0"/>
              <a:buChar char="•"/>
            </a:pPr>
            <a:r>
              <a:rPr lang="en-CA" sz="1100" dirty="0" smtClean="0"/>
              <a:t>Royal Canadian Air Force</a:t>
            </a:r>
          </a:p>
          <a:p>
            <a:pPr marL="171450" indent="-171450">
              <a:buFont typeface="Arial" panose="020B0604020202020204" pitchFamily="34" charset="0"/>
              <a:buChar char="•"/>
            </a:pPr>
            <a:r>
              <a:rPr lang="en-CA" sz="1100" dirty="0" smtClean="0"/>
              <a:t>Assistant Deputy Minister (Information Management)</a:t>
            </a:r>
          </a:p>
          <a:p>
            <a:pPr marL="171450" indent="-171450">
              <a:buFont typeface="Arial" panose="020B0604020202020204" pitchFamily="34" charset="0"/>
              <a:buChar char="•"/>
            </a:pPr>
            <a:r>
              <a:rPr lang="en-CA" sz="1100" dirty="0" smtClean="0"/>
              <a:t>Assistant Deputy Minister (Policy)</a:t>
            </a:r>
          </a:p>
          <a:p>
            <a:endParaRPr lang="en-CA" sz="1200" dirty="0" smtClean="0"/>
          </a:p>
          <a:p>
            <a:r>
              <a:rPr lang="en-CA" sz="1200" b="1" dirty="0" smtClean="0"/>
              <a:t>External</a:t>
            </a:r>
            <a:r>
              <a:rPr lang="en-CA" sz="1200" dirty="0" smtClean="0"/>
              <a:t>:</a:t>
            </a:r>
          </a:p>
          <a:p>
            <a:pPr marL="171450" indent="-171450">
              <a:buFont typeface="Arial" panose="020B0604020202020204" pitchFamily="34" charset="0"/>
              <a:buChar char="•"/>
            </a:pPr>
            <a:r>
              <a:rPr lang="en-CA" sz="1100" dirty="0" smtClean="0"/>
              <a:t>Public </a:t>
            </a:r>
            <a:r>
              <a:rPr lang="en-CA" sz="1100" dirty="0"/>
              <a:t>Safety Canada</a:t>
            </a:r>
          </a:p>
          <a:p>
            <a:pPr marL="171450" indent="-171450">
              <a:buFont typeface="Arial" panose="020B0604020202020204" pitchFamily="34" charset="0"/>
              <a:buChar char="•"/>
            </a:pPr>
            <a:r>
              <a:rPr lang="en-CA" sz="1100" dirty="0" smtClean="0"/>
              <a:t>Global Affairs Canada</a:t>
            </a:r>
            <a:endParaRPr lang="en-CA" sz="1100" dirty="0"/>
          </a:p>
          <a:p>
            <a:pPr marL="171450" indent="-171450">
              <a:buFont typeface="Arial" panose="020B0604020202020204" pitchFamily="34" charset="0"/>
              <a:buChar char="•"/>
            </a:pPr>
            <a:r>
              <a:rPr lang="en-CA" sz="1100" dirty="0" smtClean="0"/>
              <a:t>Communications Security Establishment</a:t>
            </a:r>
          </a:p>
          <a:p>
            <a:pPr marL="171450" indent="-171450">
              <a:buFont typeface="Arial" panose="020B0604020202020204" pitchFamily="34" charset="0"/>
              <a:buChar char="•"/>
            </a:pPr>
            <a:r>
              <a:rPr lang="fr-CA" sz="1100" dirty="0" smtClean="0"/>
              <a:t>Canadian Security Intelligence Service</a:t>
            </a:r>
          </a:p>
          <a:p>
            <a:pPr marL="171450" indent="-171450">
              <a:buFont typeface="Arial" panose="020B0604020202020204" pitchFamily="34" charset="0"/>
              <a:buChar char="•"/>
            </a:pPr>
            <a:r>
              <a:rPr lang="en-CA" sz="1100" dirty="0" smtClean="0"/>
              <a:t>Five-Eyes </a:t>
            </a:r>
            <a:r>
              <a:rPr lang="en-CA" sz="1100" dirty="0"/>
              <a:t>Allies and North Atlantic Treaty Organization </a:t>
            </a:r>
            <a:r>
              <a:rPr lang="en-CA" sz="1100" dirty="0" smtClean="0"/>
              <a:t>Allies and partners</a:t>
            </a:r>
            <a:endParaRPr lang="en-CA" sz="1100" dirty="0"/>
          </a:p>
          <a:p>
            <a:pPr marL="171450" indent="-171450">
              <a:buFont typeface="Arial" panose="020B0604020202020204" pitchFamily="34" charset="0"/>
              <a:buChar char="•"/>
            </a:pPr>
            <a:endParaRPr lang="en-CA" sz="1100" dirty="0"/>
          </a:p>
          <a:p>
            <a:endParaRPr lang="en-CA" sz="1200" dirty="0"/>
          </a:p>
        </p:txBody>
      </p:sp>
      <p:sp>
        <p:nvSpPr>
          <p:cNvPr id="33" name="Rectangle 32"/>
          <p:cNvSpPr/>
          <p:nvPr/>
        </p:nvSpPr>
        <p:spPr>
          <a:xfrm>
            <a:off x="342405" y="5017088"/>
            <a:ext cx="15553728" cy="3942638"/>
          </a:xfrm>
          <a:prstGeom prst="rect">
            <a:avLst/>
          </a:prstGeom>
          <a:solidFill>
            <a:srgbClr val="3035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867" dirty="0"/>
          </a:p>
        </p:txBody>
      </p:sp>
      <p:sp>
        <p:nvSpPr>
          <p:cNvPr id="19" name="TextBox 18"/>
          <p:cNvSpPr txBox="1"/>
          <p:nvPr/>
        </p:nvSpPr>
        <p:spPr>
          <a:xfrm>
            <a:off x="206536" y="5044694"/>
            <a:ext cx="15734502" cy="338554"/>
          </a:xfrm>
          <a:prstGeom prst="rect">
            <a:avLst/>
          </a:prstGeom>
          <a:noFill/>
        </p:spPr>
        <p:txBody>
          <a:bodyPr wrap="square" rtlCol="0">
            <a:spAutoFit/>
          </a:bodyPr>
          <a:lstStyle/>
          <a:p>
            <a:pPr algn="ctr"/>
            <a:r>
              <a:rPr lang="en-CA" sz="1600" cap="all" dirty="0" smtClean="0">
                <a:solidFill>
                  <a:schemeClr val="bg1"/>
                </a:solidFill>
              </a:rPr>
              <a:t>TOP ISSUES FOR CANADIAN FORCES INTELLIGENCE COMMAND</a:t>
            </a:r>
            <a:endParaRPr lang="en-CA" sz="1600" cap="all" dirty="0">
              <a:solidFill>
                <a:schemeClr val="bg1"/>
              </a:solidFill>
            </a:endParaRPr>
          </a:p>
        </p:txBody>
      </p:sp>
      <p:sp>
        <p:nvSpPr>
          <p:cNvPr id="15" name="TextBox 4"/>
          <p:cNvSpPr txBox="1">
            <a:spLocks noChangeArrowheads="1"/>
          </p:cNvSpPr>
          <p:nvPr/>
        </p:nvSpPr>
        <p:spPr bwMode="auto">
          <a:xfrm>
            <a:off x="246651" y="185998"/>
            <a:ext cx="98888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Font typeface="Arial" charset="0"/>
              <a:buChar char="•"/>
              <a:defRPr sz="2800">
                <a:solidFill>
                  <a:srgbClr val="000000"/>
                </a:solidFill>
                <a:latin typeface="Arial" charset="0"/>
                <a:ea typeface="ＭＳ Ｐゴシック" charset="-128"/>
                <a:cs typeface="Arial" charset="0"/>
              </a:defRPr>
            </a:lvl1pPr>
            <a:lvl2pPr marL="742950" indent="-285750">
              <a:spcBef>
                <a:spcPct val="20000"/>
              </a:spcBef>
              <a:buFont typeface="Arial" charset="0"/>
              <a:buChar char="–"/>
              <a:defRPr sz="2400">
                <a:solidFill>
                  <a:srgbClr val="000000"/>
                </a:solidFill>
                <a:latin typeface="Arial" charset="0"/>
                <a:ea typeface="ＭＳ Ｐゴシック" charset="-128"/>
                <a:cs typeface="Arial" charset="0"/>
              </a:defRPr>
            </a:lvl2pPr>
            <a:lvl3pPr marL="1143000" indent="-228600">
              <a:spcBef>
                <a:spcPct val="20000"/>
              </a:spcBef>
              <a:buFont typeface="Arial" charset="0"/>
              <a:buChar char="•"/>
              <a:defRPr sz="2000">
                <a:solidFill>
                  <a:srgbClr val="000000"/>
                </a:solidFill>
                <a:latin typeface="Arial" charset="0"/>
                <a:ea typeface="ＭＳ Ｐゴシック" charset="-128"/>
                <a:cs typeface="Arial" charset="0"/>
              </a:defRPr>
            </a:lvl3pPr>
            <a:lvl4pPr marL="1600200" indent="-228600">
              <a:spcBef>
                <a:spcPct val="20000"/>
              </a:spcBef>
              <a:buFont typeface="Arial" charset="0"/>
              <a:buChar char="–"/>
              <a:defRPr>
                <a:solidFill>
                  <a:srgbClr val="000000"/>
                </a:solidFill>
                <a:latin typeface="Arial" charset="0"/>
                <a:ea typeface="ＭＳ Ｐゴシック" charset="-128"/>
                <a:cs typeface="Arial" charset="0"/>
              </a:defRPr>
            </a:lvl4pPr>
            <a:lvl5pPr marL="2057400" indent="-228600">
              <a:spcBef>
                <a:spcPct val="20000"/>
              </a:spcBef>
              <a:buFont typeface="Arial" charset="0"/>
              <a:buChar char="»"/>
              <a:defRPr>
                <a:solidFill>
                  <a:srgbClr val="000000"/>
                </a:solidFill>
                <a:latin typeface="Arial" charset="0"/>
                <a:ea typeface="ＭＳ Ｐゴシック" charset="-128"/>
                <a:cs typeface="Arial" charset="0"/>
              </a:defRPr>
            </a:lvl5pPr>
            <a:lvl6pPr marL="25146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6pPr>
            <a:lvl7pPr marL="29718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7pPr>
            <a:lvl8pPr marL="34290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8pPr>
            <a:lvl9pPr marL="38862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9pPr>
          </a:lstStyle>
          <a:p>
            <a:pPr>
              <a:spcBef>
                <a:spcPct val="0"/>
              </a:spcBef>
              <a:buNone/>
            </a:pPr>
            <a:r>
              <a:rPr lang="en-CA" sz="1900" b="1" dirty="0" smtClean="0">
                <a:solidFill>
                  <a:schemeClr val="bg1"/>
                </a:solidFill>
              </a:rPr>
              <a:t>Commander Canadian Forces Intelligence Command – Rear Admiral Scott Bishop</a:t>
            </a:r>
            <a:r>
              <a:rPr lang="en-CA" sz="2000" b="1" dirty="0">
                <a:solidFill>
                  <a:prstClr val="white"/>
                </a:solidFill>
              </a:rPr>
              <a:t> </a:t>
            </a:r>
          </a:p>
        </p:txBody>
      </p:sp>
      <p:sp>
        <p:nvSpPr>
          <p:cNvPr id="16" name="Rectangle 15"/>
          <p:cNvSpPr/>
          <p:nvPr/>
        </p:nvSpPr>
        <p:spPr>
          <a:xfrm>
            <a:off x="1554466" y="1416686"/>
            <a:ext cx="1827140" cy="2328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TextBox 17"/>
          <p:cNvSpPr txBox="1"/>
          <p:nvPr/>
        </p:nvSpPr>
        <p:spPr>
          <a:xfrm>
            <a:off x="1554466" y="2442656"/>
            <a:ext cx="1800200" cy="276999"/>
          </a:xfrm>
          <a:prstGeom prst="rect">
            <a:avLst/>
          </a:prstGeom>
          <a:noFill/>
        </p:spPr>
        <p:txBody>
          <a:bodyPr wrap="square" rtlCol="0">
            <a:spAutoFit/>
          </a:bodyPr>
          <a:lstStyle/>
          <a:p>
            <a:pPr algn="ctr"/>
            <a:r>
              <a:rPr lang="en-CA" sz="1200" i="1" dirty="0"/>
              <a:t>L1 picture</a:t>
            </a:r>
          </a:p>
        </p:txBody>
      </p:sp>
      <p:sp>
        <p:nvSpPr>
          <p:cNvPr id="20" name="Text Box 2"/>
          <p:cNvSpPr txBox="1"/>
          <p:nvPr/>
        </p:nvSpPr>
        <p:spPr>
          <a:xfrm>
            <a:off x="6463084" y="0"/>
            <a:ext cx="9775453" cy="4937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en-CA" sz="1200" b="1" kern="1200" cap="all"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UNCLASSIFIED</a:t>
            </a:r>
            <a:endParaRPr lang="en-CA" sz="1200" dirty="0">
              <a:effectLst/>
              <a:latin typeface="Times New Roman" panose="02020603050405020304" pitchFamily="18" charset="0"/>
              <a:ea typeface="Times New Roman" panose="02020603050405020304" pitchFamily="18" charset="0"/>
            </a:endParaRPr>
          </a:p>
        </p:txBody>
      </p:sp>
      <p:sp>
        <p:nvSpPr>
          <p:cNvPr id="21" name="Rounded Rectangle 20"/>
          <p:cNvSpPr/>
          <p:nvPr/>
        </p:nvSpPr>
        <p:spPr>
          <a:xfrm>
            <a:off x="342406" y="1326875"/>
            <a:ext cx="4251260"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ctr"/>
          <a:lstStyle/>
          <a:p>
            <a:pPr marL="380981" indent="-380981">
              <a:buFont typeface="Arial" panose="020B0604020202020204" pitchFamily="34" charset="0"/>
              <a:buChar char="•"/>
            </a:pPr>
            <a:endParaRPr lang="en-CA" sz="1600" dirty="0" smtClean="0"/>
          </a:p>
          <a:p>
            <a:pPr marL="380981" indent="-380981">
              <a:buFont typeface="Arial" panose="020B0604020202020204" pitchFamily="34" charset="0"/>
              <a:buChar char="•"/>
            </a:pPr>
            <a:endParaRPr lang="en-CA" sz="1600" dirty="0" smtClean="0"/>
          </a:p>
          <a:p>
            <a:pPr marL="380981" indent="-380981">
              <a:buFont typeface="Arial" panose="020B0604020202020204" pitchFamily="34" charset="0"/>
              <a:buChar char="•"/>
            </a:pPr>
            <a:endParaRPr lang="en-CA" sz="1600" dirty="0" smtClean="0"/>
          </a:p>
          <a:p>
            <a:pPr marL="380981" indent="-380981">
              <a:buFont typeface="Arial" panose="020B0604020202020204" pitchFamily="34" charset="0"/>
              <a:buChar char="•"/>
            </a:pPr>
            <a:endParaRPr lang="en-CA" sz="1600" dirty="0" smtClean="0"/>
          </a:p>
          <a:p>
            <a:pPr marL="380981" indent="-380981">
              <a:buFont typeface="Arial" panose="020B0604020202020204" pitchFamily="34" charset="0"/>
              <a:buChar char="•"/>
            </a:pPr>
            <a:endParaRPr lang="en-CA" sz="1600" dirty="0" smtClean="0"/>
          </a:p>
          <a:p>
            <a:pPr marL="380981" indent="-380981">
              <a:buFont typeface="Arial" panose="020B0604020202020204" pitchFamily="34" charset="0"/>
              <a:buChar char="•"/>
            </a:pPr>
            <a:endParaRPr lang="en-CA" sz="1200" dirty="0" smtClean="0"/>
          </a:p>
          <a:p>
            <a:endParaRPr lang="en-CA" sz="1200" dirty="0" smtClean="0"/>
          </a:p>
          <a:p>
            <a:pPr marL="380981" indent="-380981">
              <a:buFont typeface="Arial" panose="020B0604020202020204" pitchFamily="34" charset="0"/>
              <a:buChar char="•"/>
            </a:pPr>
            <a:endParaRPr lang="en-CA" sz="1200" dirty="0" smtClean="0"/>
          </a:p>
          <a:p>
            <a:pPr marL="285750" indent="-285750">
              <a:buFont typeface="Arial" panose="020B0604020202020204" pitchFamily="34" charset="0"/>
              <a:buChar char="•"/>
            </a:pPr>
            <a:r>
              <a:rPr lang="en-CA" sz="1200" dirty="0" smtClean="0"/>
              <a:t>Appointed Commander Canadian Forces Intelligence Command and Chief of Defence Intelligence in June 2016 after having served as Director General International Security Policy.</a:t>
            </a:r>
          </a:p>
          <a:p>
            <a:pPr marL="285750" indent="-285750">
              <a:buFont typeface="Arial" panose="020B0604020202020204" pitchFamily="34" charset="0"/>
              <a:buChar char="•"/>
            </a:pPr>
            <a:r>
              <a:rPr lang="en-CA" sz="1200" dirty="0" smtClean="0"/>
              <a:t>36 years of service with the Royal Canadian Navy, commanded both the Atlantic and Pacific fleets. </a:t>
            </a:r>
          </a:p>
          <a:p>
            <a:pPr marL="285750" indent="-285750">
              <a:buFont typeface="Arial" panose="020B0604020202020204" pitchFamily="34" charset="0"/>
              <a:buChar char="•"/>
            </a:pPr>
            <a:r>
              <a:rPr lang="en-CA" sz="1200" dirty="0" smtClean="0"/>
              <a:t>Numerous staff appointments, including in the Chief of Defence Staff’s office and the Strategic Joint Staff.  </a:t>
            </a:r>
          </a:p>
        </p:txBody>
      </p:sp>
      <p:sp>
        <p:nvSpPr>
          <p:cNvPr id="31" name="Rounded Rectangle 30"/>
          <p:cNvSpPr/>
          <p:nvPr/>
        </p:nvSpPr>
        <p:spPr>
          <a:xfrm>
            <a:off x="473670" y="5324463"/>
            <a:ext cx="3757167" cy="35636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en-CA" sz="1200" b="1" u="sng" dirty="0" smtClean="0"/>
              <a:t>Defence Intelligence Enterprise Renewal</a:t>
            </a:r>
          </a:p>
          <a:p>
            <a:pPr>
              <a:spcAft>
                <a:spcPts val="0"/>
              </a:spcAft>
            </a:pPr>
            <a:endParaRPr lang="en-CA" sz="1200" dirty="0" smtClean="0"/>
          </a:p>
          <a:p>
            <a:pPr marL="171450" indent="-171450">
              <a:spcAft>
                <a:spcPts val="0"/>
              </a:spcAft>
              <a:buFont typeface="Arial" panose="020B0604020202020204" pitchFamily="34" charset="0"/>
              <a:buChar char="•"/>
            </a:pPr>
            <a:r>
              <a:rPr lang="en-CA" sz="1200" dirty="0" smtClean="0"/>
              <a:t>Joint Chief of the Defence Staff / Deputy Minister Directive (8 May 2019) directing an in-depth review of the Defence Intelligence Enterprise in order to determine how to satisfy current and future demands.</a:t>
            </a:r>
          </a:p>
          <a:p>
            <a:pPr marL="171450" indent="-171450">
              <a:spcAft>
                <a:spcPts val="0"/>
              </a:spcAft>
              <a:buFont typeface="Arial" panose="020B0604020202020204" pitchFamily="34" charset="0"/>
              <a:buChar char="•"/>
            </a:pPr>
            <a:r>
              <a:rPr lang="en-CA" sz="1200" dirty="0" smtClean="0"/>
              <a:t>Recommendations may necessitate significant changes to Defence Intelligence Enterprise governance framework, organizational structure, and functional processes.</a:t>
            </a:r>
            <a:endParaRPr lang="en-CA" sz="1200" dirty="0"/>
          </a:p>
        </p:txBody>
      </p:sp>
      <p:sp>
        <p:nvSpPr>
          <p:cNvPr id="32" name="Rounded Rectangle 31"/>
          <p:cNvSpPr/>
          <p:nvPr/>
        </p:nvSpPr>
        <p:spPr>
          <a:xfrm>
            <a:off x="4311310" y="5392502"/>
            <a:ext cx="3879967" cy="3495207"/>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en-CA" sz="1200" b="1" u="sng" dirty="0" smtClean="0"/>
              <a:t>Avoiding Complicity in Mistreatment</a:t>
            </a:r>
          </a:p>
          <a:p>
            <a:pPr algn="ctr">
              <a:spcAft>
                <a:spcPts val="0"/>
              </a:spcAft>
            </a:pPr>
            <a:endParaRPr lang="en-CA" sz="1200" b="1" u="sng" dirty="0" smtClean="0"/>
          </a:p>
          <a:p>
            <a:pPr marL="171450" indent="-171450">
              <a:spcAft>
                <a:spcPts val="0"/>
              </a:spcAft>
              <a:buFont typeface="Arial" panose="020B0604020202020204" pitchFamily="34" charset="0"/>
              <a:buChar char="•"/>
            </a:pPr>
            <a:r>
              <a:rPr lang="en-CA" sz="1200" dirty="0" smtClean="0"/>
              <a:t>In </a:t>
            </a:r>
            <a:r>
              <a:rPr lang="en-CA" sz="1200" dirty="0"/>
              <a:t>June 2019, Bill C-59, the </a:t>
            </a:r>
            <a:r>
              <a:rPr lang="en-CA" sz="1200" i="1" dirty="0"/>
              <a:t>Avoiding Complicity in Mistreatment by Foreign Entities Act</a:t>
            </a:r>
            <a:r>
              <a:rPr lang="en-CA" sz="1200" dirty="0"/>
              <a:t>, became law</a:t>
            </a:r>
            <a:r>
              <a:rPr lang="en-CA" sz="1200" dirty="0" smtClean="0"/>
              <a:t>.</a:t>
            </a:r>
          </a:p>
          <a:p>
            <a:pPr marL="171450" indent="-171450">
              <a:spcAft>
                <a:spcPts val="0"/>
              </a:spcAft>
              <a:buFont typeface="Arial" panose="020B0604020202020204" pitchFamily="34" charset="0"/>
              <a:buChar char="•"/>
            </a:pPr>
            <a:r>
              <a:rPr lang="en-CA" sz="1200" dirty="0" smtClean="0"/>
              <a:t>Directions for avoiding complicity in mistreatment by foreign entities have been issued through an Order-in-Council to the Deputy Minister and Chief of the Defence Staff.</a:t>
            </a:r>
          </a:p>
          <a:p>
            <a:pPr marL="171450" indent="-171450">
              <a:spcAft>
                <a:spcPts val="0"/>
              </a:spcAft>
              <a:buFont typeface="Arial" panose="020B0604020202020204" pitchFamily="34" charset="0"/>
              <a:buChar char="•"/>
            </a:pPr>
            <a:r>
              <a:rPr lang="en-CA" sz="1200" dirty="0" smtClean="0"/>
              <a:t>Canadian Forces Intelligence Command is finalizing a revised policy suite that clarifies related direction to all Department of National Defence employees and Canadian Armed Forces. </a:t>
            </a:r>
            <a:endParaRPr lang="en-CA" sz="1200" dirty="0"/>
          </a:p>
        </p:txBody>
      </p:sp>
      <p:sp>
        <p:nvSpPr>
          <p:cNvPr id="34" name="Rounded Rectangle 33"/>
          <p:cNvSpPr/>
          <p:nvPr/>
        </p:nvSpPr>
        <p:spPr>
          <a:xfrm>
            <a:off x="8261230" y="5383248"/>
            <a:ext cx="3674804" cy="34717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en-CA" sz="1200" b="1" u="sng" dirty="0" smtClean="0"/>
              <a:t>Ministerial Directive on Defence Intelligence</a:t>
            </a:r>
          </a:p>
          <a:p>
            <a:pPr algn="ctr">
              <a:spcAft>
                <a:spcPts val="0"/>
              </a:spcAft>
            </a:pPr>
            <a:endParaRPr lang="en-CA" sz="1200" b="1" u="sng" dirty="0"/>
          </a:p>
          <a:p>
            <a:pPr marL="171450" indent="-171450">
              <a:spcAft>
                <a:spcPts val="0"/>
              </a:spcAft>
              <a:buFont typeface="Arial" panose="020B0604020202020204" pitchFamily="34" charset="0"/>
              <a:buChar char="•"/>
            </a:pPr>
            <a:r>
              <a:rPr lang="en-CA" sz="1200" dirty="0" smtClean="0"/>
              <a:t>Canadian Forces Intelligence Command is in the process of updating the </a:t>
            </a:r>
            <a:r>
              <a:rPr lang="en-CA" sz="1200" i="1" dirty="0" smtClean="0"/>
              <a:t>Ministerial Directive on Defence Intelligence</a:t>
            </a:r>
            <a:r>
              <a:rPr lang="en-CA" sz="1200" dirty="0" smtClean="0"/>
              <a:t>; finalization is expected in 2019. </a:t>
            </a:r>
          </a:p>
          <a:p>
            <a:pPr marL="171450" indent="-171450">
              <a:spcAft>
                <a:spcPts val="0"/>
              </a:spcAft>
              <a:buFont typeface="Arial" panose="020B0604020202020204" pitchFamily="34" charset="0"/>
              <a:buChar char="•"/>
            </a:pPr>
            <a:r>
              <a:rPr lang="en-CA" sz="1200" dirty="0" smtClean="0"/>
              <a:t>The new Ministerial Directive will update authorities, responsibilities and accountabilities pertaining to defence intelligence.</a:t>
            </a:r>
            <a:endParaRPr lang="en-CA" sz="1200" dirty="0"/>
          </a:p>
        </p:txBody>
      </p:sp>
      <p:sp>
        <p:nvSpPr>
          <p:cNvPr id="17" name="Rounded Rectangle 16"/>
          <p:cNvSpPr/>
          <p:nvPr/>
        </p:nvSpPr>
        <p:spPr>
          <a:xfrm>
            <a:off x="12039266" y="5386242"/>
            <a:ext cx="3750375" cy="35077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en-CA" sz="1200" b="1" u="sng" dirty="0" smtClean="0"/>
              <a:t>External Review</a:t>
            </a:r>
          </a:p>
          <a:p>
            <a:pPr algn="ctr">
              <a:spcAft>
                <a:spcPts val="0"/>
              </a:spcAft>
            </a:pPr>
            <a:endParaRPr lang="en-CA" sz="1200" b="1" u="sng" dirty="0"/>
          </a:p>
          <a:p>
            <a:pPr marL="171450" indent="-171450">
              <a:buFont typeface="Arial" panose="020B0604020202020204" pitchFamily="34" charset="0"/>
              <a:buChar char="•"/>
            </a:pPr>
            <a:r>
              <a:rPr lang="en-CA" sz="1200" dirty="0" smtClean="0"/>
              <a:t>The </a:t>
            </a:r>
            <a:r>
              <a:rPr lang="en-CA" sz="1200" dirty="0"/>
              <a:t>National Security and Intelligence Committee of Parliamentarians </a:t>
            </a:r>
            <a:r>
              <a:rPr lang="en-CA" sz="1200" dirty="0" smtClean="0"/>
              <a:t>has </a:t>
            </a:r>
            <a:r>
              <a:rPr lang="en-CA" sz="1200" dirty="0"/>
              <a:t>reviewed defence intelligence and is expected </a:t>
            </a:r>
            <a:r>
              <a:rPr lang="en-CA" sz="1200" dirty="0" smtClean="0"/>
              <a:t>to </a:t>
            </a:r>
            <a:br>
              <a:rPr lang="en-CA" sz="1200" dirty="0" smtClean="0"/>
            </a:br>
            <a:r>
              <a:rPr lang="en-CA" sz="1200" dirty="0" smtClean="0"/>
              <a:t>re-iterate </a:t>
            </a:r>
            <a:r>
              <a:rPr lang="en-CA" sz="1200" dirty="0"/>
              <a:t>an earlier recommendation that defence intelligence activities be legislated in its forthcoming Special Report on the collection, use, retention and dissemination of information on Canadians</a:t>
            </a:r>
            <a:r>
              <a:rPr lang="en-CA" sz="1200" dirty="0" smtClean="0"/>
              <a:t>.</a:t>
            </a:r>
          </a:p>
          <a:p>
            <a:pPr marL="171450" indent="-171450">
              <a:buFont typeface="Arial" panose="020B0604020202020204" pitchFamily="34" charset="0"/>
              <a:buChar char="•"/>
            </a:pPr>
            <a:r>
              <a:rPr lang="en-CA" sz="1200" dirty="0" smtClean="0"/>
              <a:t>The National Security and Intelligence Review Agency has signalled its interest in reviewing the Canadian Forces National Counter-Intelligence Unit and the implementation of the </a:t>
            </a:r>
            <a:r>
              <a:rPr lang="en-CA" sz="1200" i="1" dirty="0" smtClean="0"/>
              <a:t>Ministerial Directive on Avoiding Complicity in Mistreatment by Foreign Entities Act</a:t>
            </a:r>
            <a:r>
              <a:rPr lang="en-CA" sz="1200" dirty="0" smtClean="0"/>
              <a:t>.</a:t>
            </a:r>
            <a:endParaRPr lang="fr-CA" sz="1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8840" y="1376231"/>
            <a:ext cx="1406826" cy="1758735"/>
          </a:xfrm>
          <a:prstGeom prst="rect">
            <a:avLst/>
          </a:prstGeom>
        </p:spPr>
      </p:pic>
    </p:spTree>
    <p:extLst>
      <p:ext uri="{BB962C8B-B14F-4D97-AF65-F5344CB8AC3E}">
        <p14:creationId xmlns:p14="http://schemas.microsoft.com/office/powerpoint/2010/main" val="4113069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ND-PPT-English-ADM(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 Pol Coord brief to L1s - CoW 2017</Template>
  <TotalTime>22582</TotalTime>
  <Words>438</Words>
  <Application>Microsoft Office PowerPoint</Application>
  <PresentationFormat>Custom</PresentationFormat>
  <Paragraphs>69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Times New Roman</vt:lpstr>
      <vt:lpstr>DND-PPT-English-ADM(Pol)</vt:lpstr>
      <vt:lpstr>PowerPoint Presentation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 C-22</dc:title>
  <dc:creator>MacDonald BW@ADM(Pol) D Parl A@Ottawa-Hull</dc:creator>
  <cp:lastModifiedBy>lepine.d</cp:lastModifiedBy>
  <cp:revision>704</cp:revision>
  <cp:lastPrinted>2019-09-17T19:06:17Z</cp:lastPrinted>
  <dcterms:created xsi:type="dcterms:W3CDTF">2017-05-18T23:50:12Z</dcterms:created>
  <dcterms:modified xsi:type="dcterms:W3CDTF">2020-02-14T20:14:45Z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112182</vt:lpwstr>
  </property>
  <property fmtid="{D5CDD505-2E9C-101B-9397-08002B2CF9AE}" pid="3" name="NXPowerLiteSettings">
    <vt:lpwstr>F7000400038000</vt:lpwstr>
  </property>
  <property fmtid="{D5CDD505-2E9C-101B-9397-08002B2CF9AE}" pid="4" name="NXPowerLiteVersion">
    <vt:lpwstr>D6.2.2</vt:lpwstr>
  </property>
</Properties>
</file>