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2964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57" autoAdjust="0"/>
    <p:restoredTop sz="93825" autoAdjust="0"/>
  </p:normalViewPr>
  <p:slideViewPr>
    <p:cSldViewPr>
      <p:cViewPr varScale="1">
        <p:scale>
          <a:sx n="72" d="100"/>
          <a:sy n="72" d="100"/>
        </p:scale>
        <p:origin x="1302" y="66"/>
      </p:cViewPr>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3" y="3"/>
            <a:ext cx="6407221" cy="465800"/>
          </a:xfrm>
          <a:prstGeom prst="rect">
            <a:avLst/>
          </a:prstGeom>
        </p:spPr>
        <p:txBody>
          <a:bodyPr vert="horz" lIns="115478" tIns="57738" rIns="115478" bIns="57738" rtlCol="0"/>
          <a:lstStyle>
            <a:lvl1pPr algn="l">
              <a:defRPr sz="1500"/>
            </a:lvl1pPr>
          </a:lstStyle>
          <a:p>
            <a:endParaRPr lang="en-CA"/>
          </a:p>
        </p:txBody>
      </p:sp>
      <p:sp>
        <p:nvSpPr>
          <p:cNvPr id="3" name="Date Placeholder 2"/>
          <p:cNvSpPr>
            <a:spLocks noGrp="1"/>
          </p:cNvSpPr>
          <p:nvPr>
            <p:ph type="dt" sz="quarter" idx="1"/>
          </p:nvPr>
        </p:nvSpPr>
        <p:spPr>
          <a:xfrm>
            <a:off x="8372303" y="3"/>
            <a:ext cx="6407221" cy="465800"/>
          </a:xfrm>
          <a:prstGeom prst="rect">
            <a:avLst/>
          </a:prstGeom>
        </p:spPr>
        <p:txBody>
          <a:bodyPr vert="horz" lIns="115478" tIns="57738" rIns="115478" bIns="57738" rtlCol="0"/>
          <a:lstStyle>
            <a:lvl1pPr algn="r">
              <a:defRPr sz="1500"/>
            </a:lvl1pPr>
          </a:lstStyle>
          <a:p>
            <a:fld id="{FF0693B9-860C-45E6-80DC-0B44F6AF1AD2}" type="datetimeFigureOut">
              <a:rPr lang="en-CA" smtClean="0"/>
              <a:t>2020-04-01</a:t>
            </a:fld>
            <a:endParaRPr lang="en-CA"/>
          </a:p>
        </p:txBody>
      </p:sp>
      <p:sp>
        <p:nvSpPr>
          <p:cNvPr id="4" name="Footer Placeholder 3"/>
          <p:cNvSpPr>
            <a:spLocks noGrp="1"/>
          </p:cNvSpPr>
          <p:nvPr>
            <p:ph type="ftr" sz="quarter" idx="2"/>
          </p:nvPr>
        </p:nvSpPr>
        <p:spPr>
          <a:xfrm>
            <a:off x="63" y="8830603"/>
            <a:ext cx="6407221" cy="465800"/>
          </a:xfrm>
          <a:prstGeom prst="rect">
            <a:avLst/>
          </a:prstGeom>
        </p:spPr>
        <p:txBody>
          <a:bodyPr vert="horz" lIns="115478" tIns="57738" rIns="115478" bIns="57738" rtlCol="0" anchor="b"/>
          <a:lstStyle>
            <a:lvl1pPr algn="l">
              <a:defRPr sz="1500"/>
            </a:lvl1pPr>
          </a:lstStyle>
          <a:p>
            <a:endParaRPr lang="en-CA"/>
          </a:p>
        </p:txBody>
      </p:sp>
      <p:sp>
        <p:nvSpPr>
          <p:cNvPr id="5" name="Slide Number Placeholder 4"/>
          <p:cNvSpPr>
            <a:spLocks noGrp="1"/>
          </p:cNvSpPr>
          <p:nvPr>
            <p:ph type="sldNum" sz="quarter" idx="3"/>
          </p:nvPr>
        </p:nvSpPr>
        <p:spPr>
          <a:xfrm>
            <a:off x="8372303" y="8830603"/>
            <a:ext cx="6407221" cy="465800"/>
          </a:xfrm>
          <a:prstGeom prst="rect">
            <a:avLst/>
          </a:prstGeom>
        </p:spPr>
        <p:txBody>
          <a:bodyPr vert="horz" lIns="115478" tIns="57738" rIns="115478" bIns="57738" rtlCol="0" anchor="b"/>
          <a:lstStyle>
            <a:lvl1pPr algn="r">
              <a:defRPr sz="1500"/>
            </a:lvl1pPr>
          </a:lstStyle>
          <a:p>
            <a:fld id="{5574F823-DC1F-4E06-9EAA-A1C8037BEF71}" type="slidenum">
              <a:rPr lang="en-CA" smtClean="0"/>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64820"/>
          </a:xfrm>
          <a:prstGeom prst="rect">
            <a:avLst/>
          </a:prstGeom>
        </p:spPr>
        <p:txBody>
          <a:bodyPr vert="horz" lIns="117675" tIns="58835" rIns="117675" bIns="58835"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0" y="0"/>
            <a:ext cx="6405880" cy="464820"/>
          </a:xfrm>
          <a:prstGeom prst="rect">
            <a:avLst/>
          </a:prstGeom>
        </p:spPr>
        <p:txBody>
          <a:bodyPr vert="horz" wrap="square" lIns="117675" tIns="58835" rIns="117675" bIns="58835"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2020-04-01</a:t>
            </a:fld>
            <a:endParaRPr lang="en-CA" altLang="en-US" dirty="0"/>
          </a:p>
        </p:txBody>
      </p:sp>
      <p:sp>
        <p:nvSpPr>
          <p:cNvPr id="4" name="Slide Image Placeholder 3"/>
          <p:cNvSpPr>
            <a:spLocks noGrp="1" noRot="1" noChangeAspect="1"/>
          </p:cNvSpPr>
          <p:nvPr>
            <p:ph type="sldImg" idx="2"/>
          </p:nvPr>
        </p:nvSpPr>
        <p:spPr>
          <a:xfrm>
            <a:off x="4292600" y="698500"/>
            <a:ext cx="6197600" cy="3486150"/>
          </a:xfrm>
          <a:prstGeom prst="rect">
            <a:avLst/>
          </a:prstGeom>
          <a:noFill/>
          <a:ln w="12700">
            <a:solidFill>
              <a:prstClr val="black"/>
            </a:solidFill>
          </a:ln>
        </p:spPr>
        <p:txBody>
          <a:bodyPr vert="horz" lIns="117675" tIns="58835" rIns="117675" bIns="58835" rtlCol="0" anchor="ctr"/>
          <a:lstStyle/>
          <a:p>
            <a:pPr lvl="0"/>
            <a:endParaRPr lang="en-CA" noProof="0" dirty="0"/>
          </a:p>
        </p:txBody>
      </p:sp>
      <p:sp>
        <p:nvSpPr>
          <p:cNvPr id="5" name="Notes Placeholder 4"/>
          <p:cNvSpPr>
            <a:spLocks noGrp="1"/>
          </p:cNvSpPr>
          <p:nvPr>
            <p:ph type="body" sz="quarter" idx="3"/>
          </p:nvPr>
        </p:nvSpPr>
        <p:spPr>
          <a:xfrm>
            <a:off x="1478280" y="4415790"/>
            <a:ext cx="11826240" cy="4183380"/>
          </a:xfrm>
          <a:prstGeom prst="rect">
            <a:avLst/>
          </a:prstGeom>
        </p:spPr>
        <p:txBody>
          <a:bodyPr vert="horz" wrap="square" lIns="117675" tIns="58835" rIns="117675" bIns="58835"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829967"/>
            <a:ext cx="6405880" cy="464820"/>
          </a:xfrm>
          <a:prstGeom prst="rect">
            <a:avLst/>
          </a:prstGeom>
        </p:spPr>
        <p:txBody>
          <a:bodyPr vert="horz" lIns="117675" tIns="58835" rIns="117675" bIns="58835"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0" y="8829967"/>
            <a:ext cx="6405880" cy="464820"/>
          </a:xfrm>
          <a:prstGeom prst="rect">
            <a:avLst/>
          </a:prstGeom>
        </p:spPr>
        <p:txBody>
          <a:bodyPr vert="horz" wrap="square" lIns="117675" tIns="58835" rIns="117675" bIns="58835"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92600" y="698500"/>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2020-04-01</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2020-04-01</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MANDATE</a:t>
            </a:r>
          </a:p>
          <a:p>
            <a:pPr marL="171450" indent="-171450">
              <a:buFont typeface="Arial" panose="020B0604020202020204" pitchFamily="34" charset="0"/>
              <a:buChar char="•"/>
            </a:pPr>
            <a:endParaRPr lang="en-CA" sz="1200" dirty="0" smtClean="0"/>
          </a:p>
          <a:p>
            <a:pPr marL="171450" indent="-171450">
              <a:buFont typeface="Arial" panose="020B0604020202020204" pitchFamily="34" charset="0"/>
              <a:buChar char="•"/>
            </a:pPr>
            <a:r>
              <a:rPr lang="en-CA" sz="1200" dirty="0" smtClean="0"/>
              <a:t>The </a:t>
            </a:r>
            <a:r>
              <a:rPr lang="en-CA" sz="1200" dirty="0"/>
              <a:t>Office of the National Defence and Canadian </a:t>
            </a:r>
            <a:r>
              <a:rPr lang="en-CA" sz="1200" dirty="0" smtClean="0"/>
              <a:t>Forces </a:t>
            </a:r>
            <a:r>
              <a:rPr lang="en-CA" sz="1200" dirty="0"/>
              <a:t>Legal Advisor (</a:t>
            </a:r>
            <a:r>
              <a:rPr lang="en-CA" sz="1200" dirty="0" smtClean="0"/>
              <a:t>DND/CAF </a:t>
            </a:r>
            <a:r>
              <a:rPr lang="en-CA" sz="1200" dirty="0"/>
              <a:t>Legal </a:t>
            </a:r>
            <a:r>
              <a:rPr lang="en-CA" sz="1200" dirty="0" smtClean="0"/>
              <a:t>Advisor) </a:t>
            </a:r>
            <a:r>
              <a:rPr lang="en-CA" sz="1200" dirty="0"/>
              <a:t>provides objective and strategic legal advice and services to the Department of National Defence and to the Canadian Armed Forces in all areas of the law, except military law, military discipline and the military justice system, for which the Judge Advocate General is responsible.</a:t>
            </a:r>
          </a:p>
        </p:txBody>
      </p:sp>
      <p:sp>
        <p:nvSpPr>
          <p:cNvPr id="28" name="Rounded Rectangle 27"/>
          <p:cNvSpPr/>
          <p:nvPr/>
        </p:nvSpPr>
        <p:spPr>
          <a:xfrm>
            <a:off x="8588054" y="1326875"/>
            <a:ext cx="3563663"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cap="all" dirty="0" smtClean="0"/>
              <a:t>Key facts</a:t>
            </a:r>
          </a:p>
          <a:p>
            <a:pPr algn="ctr"/>
            <a:endParaRPr lang="en-CA" sz="1200" b="1" dirty="0"/>
          </a:p>
          <a:p>
            <a:r>
              <a:rPr lang="en-CA" sz="1200" b="1" dirty="0"/>
              <a:t>Total Employees</a:t>
            </a:r>
            <a:r>
              <a:rPr lang="en-CA" sz="1200" dirty="0"/>
              <a:t>: </a:t>
            </a:r>
            <a:endParaRPr lang="en-CA" sz="1200" dirty="0" smtClean="0"/>
          </a:p>
          <a:p>
            <a:pPr marL="171450" indent="-171450">
              <a:buFont typeface="Arial" panose="020B0604020202020204" pitchFamily="34" charset="0"/>
              <a:buChar char="•"/>
            </a:pPr>
            <a:r>
              <a:rPr lang="en-CA" sz="1200" dirty="0" smtClean="0"/>
              <a:t>71 (28 Civilian, 5 Military, 48 Department of Justice)</a:t>
            </a:r>
          </a:p>
          <a:p>
            <a:pPr marL="171450" indent="-171450">
              <a:buFont typeface="Arial" panose="020B0604020202020204" pitchFamily="34" charset="0"/>
              <a:buChar char="•"/>
            </a:pPr>
            <a:endParaRPr lang="en-CA" sz="1200" dirty="0"/>
          </a:p>
          <a:p>
            <a:r>
              <a:rPr lang="en-CA" sz="1200" b="1" dirty="0"/>
              <a:t>Budget</a:t>
            </a:r>
            <a:r>
              <a:rPr lang="en-CA" sz="1200" dirty="0" smtClean="0"/>
              <a:t>: </a:t>
            </a:r>
          </a:p>
          <a:p>
            <a:pPr marL="171450" indent="-171450">
              <a:buFont typeface="Arial" panose="020B0604020202020204" pitchFamily="34" charset="0"/>
              <a:buChar char="•"/>
            </a:pPr>
            <a:r>
              <a:rPr lang="en-CA" sz="1200" dirty="0" smtClean="0"/>
              <a:t>$25.6M</a:t>
            </a:r>
            <a:endParaRPr lang="en-CA" sz="1200" dirty="0"/>
          </a:p>
          <a:p>
            <a:endParaRPr lang="en-CA" sz="1200" dirty="0"/>
          </a:p>
          <a:p>
            <a:r>
              <a:rPr lang="en-CA" sz="1200" b="1" dirty="0"/>
              <a:t>Primary location(s)</a:t>
            </a:r>
            <a:r>
              <a:rPr lang="en-CA" sz="1200" dirty="0"/>
              <a:t>: </a:t>
            </a:r>
            <a:endParaRPr lang="en-CA" sz="1200" dirty="0" smtClean="0"/>
          </a:p>
          <a:p>
            <a:pPr marL="171450" indent="-171450">
              <a:buFont typeface="Arial" panose="020B0604020202020204" pitchFamily="34" charset="0"/>
              <a:buChar char="•"/>
            </a:pPr>
            <a:r>
              <a:rPr lang="en-CA" sz="1200" dirty="0" smtClean="0"/>
              <a:t>National Defence Headquarters </a:t>
            </a:r>
            <a:br>
              <a:rPr lang="en-CA" sz="1200" dirty="0" smtClean="0"/>
            </a:br>
            <a:r>
              <a:rPr lang="en-CA" sz="1200" dirty="0" smtClean="0"/>
              <a:t>(</a:t>
            </a:r>
            <a:r>
              <a:rPr lang="en-CA" sz="1200" dirty="0" err="1" smtClean="0"/>
              <a:t>Pearkes</a:t>
            </a:r>
            <a:r>
              <a:rPr lang="en-CA" sz="1200" dirty="0" smtClean="0"/>
              <a:t> Building)</a:t>
            </a:r>
            <a:endParaRPr lang="en-CA" sz="1200" dirty="0"/>
          </a:p>
          <a:p>
            <a:endParaRPr lang="en-CA" sz="1600" dirty="0"/>
          </a:p>
          <a:p>
            <a:pPr marL="228589" indent="-228589">
              <a:buFont typeface="Arial" panose="020B0604020202020204" pitchFamily="34" charset="0"/>
              <a:buChar char="•"/>
            </a:pPr>
            <a:endParaRPr lang="en-CA" sz="1600" dirty="0"/>
          </a:p>
          <a:p>
            <a:endParaRPr lang="en-CA" sz="1600" dirty="0"/>
          </a:p>
        </p:txBody>
      </p:sp>
      <p:sp>
        <p:nvSpPr>
          <p:cNvPr id="29" name="Rounded Rectangle 28"/>
          <p:cNvSpPr/>
          <p:nvPr/>
        </p:nvSpPr>
        <p:spPr>
          <a:xfrm>
            <a:off x="12295734" y="1326876"/>
            <a:ext cx="360040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KEY PARTNERS</a:t>
            </a:r>
          </a:p>
          <a:p>
            <a:pPr algn="ctr"/>
            <a:endParaRPr lang="en-CA" sz="1200" b="1" dirty="0"/>
          </a:p>
          <a:p>
            <a:r>
              <a:rPr lang="en-CA" sz="1200" b="1" dirty="0"/>
              <a:t>Internal</a:t>
            </a:r>
            <a:r>
              <a:rPr lang="en-CA" sz="1200" dirty="0" smtClean="0"/>
              <a:t>: </a:t>
            </a:r>
          </a:p>
          <a:p>
            <a:pPr marL="171450" indent="-171450">
              <a:buFont typeface="Arial" panose="020B0604020202020204" pitchFamily="34" charset="0"/>
              <a:buChar char="•"/>
            </a:pPr>
            <a:r>
              <a:rPr lang="en-CA" sz="1200" dirty="0" smtClean="0"/>
              <a:t>The Office of the Judge Advocate General</a:t>
            </a:r>
          </a:p>
          <a:p>
            <a:pPr marL="171450" indent="-171450">
              <a:buFont typeface="Arial" panose="020B0604020202020204" pitchFamily="34" charset="0"/>
              <a:buChar char="•"/>
            </a:pPr>
            <a:r>
              <a:rPr lang="en-CA" sz="1200" dirty="0" smtClean="0"/>
              <a:t>Chief Military Personnel</a:t>
            </a:r>
          </a:p>
          <a:p>
            <a:pPr marL="171450" indent="-171450">
              <a:buFont typeface="Arial" panose="020B0604020202020204" pitchFamily="34" charset="0"/>
              <a:buChar char="•"/>
            </a:pPr>
            <a:r>
              <a:rPr lang="en-CA" sz="1200" dirty="0" smtClean="0"/>
              <a:t>Assistant Deputy Minister (Materiel)</a:t>
            </a:r>
          </a:p>
          <a:p>
            <a:pPr marL="171450" indent="-171450">
              <a:buFont typeface="Arial" panose="020B0604020202020204" pitchFamily="34" charset="0"/>
              <a:buChar char="•"/>
            </a:pPr>
            <a:r>
              <a:rPr lang="en-CA" sz="1200" dirty="0" smtClean="0"/>
              <a:t>Assistant Deputy Minister (Infrastructure &amp; Environment) </a:t>
            </a:r>
          </a:p>
          <a:p>
            <a:pPr marL="171450" indent="-171450">
              <a:buFont typeface="Arial" panose="020B0604020202020204" pitchFamily="34" charset="0"/>
              <a:buChar char="•"/>
            </a:pPr>
            <a:r>
              <a:rPr lang="en-CA" sz="1200" dirty="0" smtClean="0"/>
              <a:t>Assistant </a:t>
            </a:r>
            <a:r>
              <a:rPr lang="en-CA" sz="1200" dirty="0"/>
              <a:t>Deputy Minister </a:t>
            </a:r>
            <a:r>
              <a:rPr lang="en-CA" sz="1200" dirty="0" smtClean="0"/>
              <a:t>(Public Affairs)</a:t>
            </a:r>
            <a:endParaRPr lang="en-CA" sz="1200" dirty="0"/>
          </a:p>
          <a:p>
            <a:endParaRPr lang="en-CA" sz="1200" dirty="0"/>
          </a:p>
          <a:p>
            <a:endParaRPr lang="en-CA" sz="1200" dirty="0"/>
          </a:p>
          <a:p>
            <a:r>
              <a:rPr lang="en-CA" sz="1200" b="1" dirty="0"/>
              <a:t>External</a:t>
            </a:r>
            <a:r>
              <a:rPr lang="en-CA" sz="1200" dirty="0" smtClean="0"/>
              <a:t>: </a:t>
            </a:r>
            <a:r>
              <a:rPr lang="en-CA" sz="900" b="1" dirty="0"/>
              <a:t>(including other government departments)</a:t>
            </a:r>
            <a:endParaRPr lang="en-CA" sz="900" dirty="0"/>
          </a:p>
          <a:p>
            <a:pPr marL="171450" indent="-171450">
              <a:buFont typeface="Arial" panose="020B0604020202020204" pitchFamily="34" charset="0"/>
              <a:buChar char="•"/>
            </a:pPr>
            <a:r>
              <a:rPr lang="en-CA" sz="1200" dirty="0" smtClean="0"/>
              <a:t>Department of Justice </a:t>
            </a:r>
            <a:endParaRPr lang="en-CA" sz="1200" dirty="0"/>
          </a:p>
        </p:txBody>
      </p:sp>
      <p:sp>
        <p:nvSpPr>
          <p:cNvPr id="33" name="Rectangle 32"/>
          <p:cNvSpPr/>
          <p:nvPr/>
        </p:nvSpPr>
        <p:spPr>
          <a:xfrm>
            <a:off x="342405" y="5017088"/>
            <a:ext cx="15553728" cy="3942638"/>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06536" y="5044694"/>
            <a:ext cx="15734502" cy="338554"/>
          </a:xfrm>
          <a:prstGeom prst="rect">
            <a:avLst/>
          </a:prstGeom>
          <a:noFill/>
        </p:spPr>
        <p:txBody>
          <a:bodyPr wrap="square" rtlCol="0">
            <a:spAutoFit/>
          </a:bodyPr>
          <a:lstStyle/>
          <a:p>
            <a:pPr algn="ctr"/>
            <a:r>
              <a:rPr lang="en-CA" sz="1600" cap="all" dirty="0" smtClean="0">
                <a:solidFill>
                  <a:schemeClr val="bg1"/>
                </a:solidFill>
              </a:rPr>
              <a:t>TOP issues for Department of national defence / Canadian forces’ </a:t>
            </a:r>
            <a:r>
              <a:rPr lang="en-CA" sz="1600" cap="all" smtClean="0">
                <a:solidFill>
                  <a:schemeClr val="bg1"/>
                </a:solidFill>
              </a:rPr>
              <a:t>legal advisor</a:t>
            </a:r>
            <a:endParaRPr lang="en-CA" sz="1600" cap="all" dirty="0">
              <a:solidFill>
                <a:schemeClr val="bg1"/>
              </a:solidFill>
            </a:endParaRPr>
          </a:p>
        </p:txBody>
      </p:sp>
      <p:sp>
        <p:nvSpPr>
          <p:cNvPr id="15" name="TextBox 4"/>
          <p:cNvSpPr txBox="1">
            <a:spLocks noChangeArrowheads="1"/>
          </p:cNvSpPr>
          <p:nvPr/>
        </p:nvSpPr>
        <p:spPr bwMode="auto">
          <a:xfrm>
            <a:off x="246651" y="193693"/>
            <a:ext cx="1348924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Department of National Defence / Canadian Forces’ Legal Advisor - Michael Sousa</a:t>
            </a:r>
            <a:endParaRPr lang="en-CA" sz="2000" b="1" dirty="0">
              <a:solidFill>
                <a:prstClr val="white"/>
              </a:solidFill>
            </a:endParaRP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200" b="1" kern="1200" cap="all"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UNCLASSIFIED</a:t>
            </a:r>
            <a:endParaRPr lang="en-CA" sz="120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526388" y="5431573"/>
            <a:ext cx="3009107"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smtClean="0">
                <a:solidFill>
                  <a:srgbClr val="FF0000"/>
                </a:solidFill>
              </a:rPr>
              <a:t>[</a:t>
            </a:r>
            <a:r>
              <a:rPr lang="fr-FR" sz="1200" dirty="0" err="1" smtClean="0">
                <a:solidFill>
                  <a:srgbClr val="FF0000"/>
                </a:solidFill>
              </a:rPr>
              <a:t>redacted</a:t>
            </a:r>
            <a:r>
              <a:rPr lang="fr-FR" sz="1200" dirty="0" smtClean="0">
                <a:solidFill>
                  <a:srgbClr val="FF0000"/>
                </a:solidFill>
              </a:rPr>
              <a:t>]</a:t>
            </a:r>
            <a:endParaRPr lang="en-CA" sz="1200" dirty="0"/>
          </a:p>
        </p:txBody>
      </p:sp>
      <p:sp>
        <p:nvSpPr>
          <p:cNvPr id="23" name="Rounded Rectangle 22"/>
          <p:cNvSpPr/>
          <p:nvPr/>
        </p:nvSpPr>
        <p:spPr>
          <a:xfrm>
            <a:off x="3677507"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a:t>
            </a:r>
            <a:r>
              <a:rPr lang="fr-FR" sz="1200" dirty="0" err="1">
                <a:solidFill>
                  <a:srgbClr val="FF0000"/>
                </a:solidFill>
              </a:rPr>
              <a:t>redacted</a:t>
            </a:r>
            <a:r>
              <a:rPr lang="fr-FR" sz="1200" dirty="0">
                <a:solidFill>
                  <a:srgbClr val="FF0000"/>
                </a:solidFill>
              </a:rPr>
              <a:t>]</a:t>
            </a:r>
            <a:endParaRPr lang="en-CA" sz="1200" dirty="0"/>
          </a:p>
        </p:txBody>
      </p:sp>
      <p:sp>
        <p:nvSpPr>
          <p:cNvPr id="24" name="Rounded Rectangle 23"/>
          <p:cNvSpPr/>
          <p:nvPr/>
        </p:nvSpPr>
        <p:spPr>
          <a:xfrm>
            <a:off x="6731455"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a:t>
            </a:r>
            <a:r>
              <a:rPr lang="fr-FR" sz="1200" dirty="0" err="1">
                <a:solidFill>
                  <a:srgbClr val="FF0000"/>
                </a:solidFill>
              </a:rPr>
              <a:t>redacted</a:t>
            </a:r>
            <a:r>
              <a:rPr lang="fr-FR" sz="1200" dirty="0">
                <a:solidFill>
                  <a:srgbClr val="FF0000"/>
                </a:solidFill>
              </a:rPr>
              <a:t>]</a:t>
            </a:r>
            <a:endParaRPr lang="en-CA" sz="1200" dirty="0"/>
          </a:p>
        </p:txBody>
      </p:sp>
      <p:sp>
        <p:nvSpPr>
          <p:cNvPr id="25" name="Rounded Rectangle 24"/>
          <p:cNvSpPr/>
          <p:nvPr/>
        </p:nvSpPr>
        <p:spPr>
          <a:xfrm>
            <a:off x="9777230"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a:t>
            </a:r>
            <a:r>
              <a:rPr lang="fr-FR" sz="1200" dirty="0" err="1">
                <a:solidFill>
                  <a:srgbClr val="FF0000"/>
                </a:solidFill>
              </a:rPr>
              <a:t>redacted</a:t>
            </a:r>
            <a:r>
              <a:rPr lang="fr-FR" sz="1200" dirty="0">
                <a:solidFill>
                  <a:srgbClr val="FF0000"/>
                </a:solidFill>
              </a:rPr>
              <a:t>]</a:t>
            </a:r>
            <a:endParaRPr lang="en-CA" sz="1200" dirty="0"/>
          </a:p>
        </p:txBody>
      </p:sp>
      <p:sp>
        <p:nvSpPr>
          <p:cNvPr id="26" name="Rounded Rectangle 25"/>
          <p:cNvSpPr/>
          <p:nvPr/>
        </p:nvSpPr>
        <p:spPr>
          <a:xfrm>
            <a:off x="12812332"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a:t>
            </a:r>
            <a:r>
              <a:rPr lang="fr-FR" sz="1200" dirty="0" err="1">
                <a:solidFill>
                  <a:srgbClr val="FF0000"/>
                </a:solidFill>
              </a:rPr>
              <a:t>redacted</a:t>
            </a:r>
            <a:r>
              <a:rPr lang="fr-FR" sz="1200" dirty="0">
                <a:solidFill>
                  <a:srgbClr val="FF0000"/>
                </a:solidFill>
              </a:rPr>
              <a:t>]</a:t>
            </a:r>
            <a:endParaRPr lang="en-CA" sz="1200" dirty="0"/>
          </a:p>
        </p:txBody>
      </p:sp>
      <p:sp>
        <p:nvSpPr>
          <p:cNvPr id="21" name="Rounded Rectangle 20"/>
          <p:cNvSpPr/>
          <p:nvPr/>
        </p:nvSpPr>
        <p:spPr>
          <a:xfrm>
            <a:off x="325857"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endParaRPr lang="en-CA" sz="1200" dirty="0" smtClean="0"/>
          </a:p>
          <a:p>
            <a:pPr marL="285750" indent="-285750">
              <a:buFont typeface="Arial" panose="020B0604020202020204" pitchFamily="34" charset="0"/>
              <a:buChar char="•"/>
            </a:pPr>
            <a:r>
              <a:rPr lang="en-CA" sz="1200" dirty="0" smtClean="0"/>
              <a:t>Mr. </a:t>
            </a:r>
            <a:r>
              <a:rPr lang="en-CA" sz="1200" dirty="0"/>
              <a:t>Sousa </a:t>
            </a:r>
            <a:r>
              <a:rPr lang="en-CA" sz="1200" dirty="0" smtClean="0"/>
              <a:t>became Legal </a:t>
            </a:r>
            <a:r>
              <a:rPr lang="en-CA" sz="1200" dirty="0"/>
              <a:t>Advisor and Senior General Counsel on August 14, </a:t>
            </a:r>
            <a:r>
              <a:rPr lang="en-CA" sz="1200" dirty="0" smtClean="0"/>
              <a:t>2017.</a:t>
            </a:r>
          </a:p>
          <a:p>
            <a:pPr marL="285750" indent="-285750">
              <a:buFont typeface="Arial" panose="020B0604020202020204" pitchFamily="34" charset="0"/>
              <a:buChar char="•"/>
            </a:pPr>
            <a:r>
              <a:rPr lang="en-CA" sz="1200" dirty="0" smtClean="0"/>
              <a:t>Previously, Mr. Sousa headed the Departmental Legal Services Units at Public Safety, and Environment Canada. </a:t>
            </a:r>
          </a:p>
          <a:p>
            <a:pPr marL="285750" indent="-285750">
              <a:buFont typeface="Arial" panose="020B0604020202020204" pitchFamily="34" charset="0"/>
              <a:buChar char="•"/>
            </a:pPr>
            <a:r>
              <a:rPr lang="en-CA" sz="1200" dirty="0" smtClean="0"/>
              <a:t>He has extensive experience managing </a:t>
            </a:r>
            <a:r>
              <a:rPr lang="en-CA" sz="1200" dirty="0"/>
              <a:t>teams of legal counsel and administrative </a:t>
            </a:r>
            <a:r>
              <a:rPr lang="en-CA" sz="1200" dirty="0" smtClean="0"/>
              <a:t>staff </a:t>
            </a:r>
            <a:r>
              <a:rPr lang="en-CA" sz="1200" dirty="0"/>
              <a:t>to provide legal services </a:t>
            </a:r>
            <a:r>
              <a:rPr lang="en-CA" sz="1200" dirty="0" smtClean="0"/>
              <a:t>to </a:t>
            </a:r>
            <a:r>
              <a:rPr lang="en-CA" sz="1200" dirty="0"/>
              <a:t>client departments in relation to </a:t>
            </a:r>
            <a:r>
              <a:rPr lang="en-CA" sz="1200" dirty="0" smtClean="0"/>
              <a:t>their </a:t>
            </a:r>
            <a:r>
              <a:rPr lang="en-CA" sz="1200" dirty="0"/>
              <a:t>policy, operational and corporate </a:t>
            </a:r>
            <a:r>
              <a:rPr lang="en-CA" sz="1200" dirty="0" smtClean="0"/>
              <a:t>activities.</a:t>
            </a:r>
            <a:endParaRPr lang="en-CA" sz="1200" dirty="0"/>
          </a:p>
        </p:txBody>
      </p:sp>
      <p:pic>
        <p:nvPicPr>
          <p:cNvPr id="2" name="Picture 1"/>
          <p:cNvPicPr>
            <a:picLocks noChangeAspect="1"/>
          </p:cNvPicPr>
          <p:nvPr/>
        </p:nvPicPr>
        <p:blipFill>
          <a:blip r:embed="rId3"/>
          <a:stretch>
            <a:fillRect/>
          </a:stretch>
        </p:blipFill>
        <p:spPr>
          <a:xfrm>
            <a:off x="1731487" y="1367582"/>
            <a:ext cx="1440000" cy="1759495"/>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18785</TotalTime>
  <Words>249</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BW@ADM(Pol) D Parl A@Ottawa-Hull</dc:creator>
  <cp:lastModifiedBy>lepine.d</cp:lastModifiedBy>
  <cp:revision>673</cp:revision>
  <cp:lastPrinted>2019-09-17T19:33:17Z</cp:lastPrinted>
  <dcterms:created xsi:type="dcterms:W3CDTF">2017-05-18T23:50:12Z</dcterms:created>
  <dcterms:modified xsi:type="dcterms:W3CDTF">2020-04-01T13:35:19Z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