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9296400" cy="7010400"/>
  <p:custDataLst>
    <p:tags r:id="rId5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389" autoAdjust="0"/>
    <p:restoredTop sz="93825" autoAdjust="0"/>
  </p:normalViewPr>
  <p:slideViewPr>
    <p:cSldViewPr>
      <p:cViewPr varScale="1">
        <p:scale>
          <a:sx n="72" d="100"/>
          <a:sy n="72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" y="2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56" y="2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" y="6659143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56" y="6659143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3" tIns="39845" rIns="79693" bIns="3984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651" y="-1234287"/>
            <a:ext cx="9600754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fr-FR" sz="2533" b="1" dirty="0">
                <a:solidFill>
                  <a:prstClr val="white"/>
                </a:solidFill>
              </a:rPr>
              <a:t>Sous-ministre adjoint (Politiques) - </a:t>
            </a:r>
            <a:r>
              <a:rPr lang="fr-FR" sz="2533" b="1" dirty="0" smtClean="0">
                <a:solidFill>
                  <a:prstClr val="white"/>
                </a:solidFill>
              </a:rPr>
              <a:t>Peter </a:t>
            </a:r>
            <a:r>
              <a:rPr lang="fr-FR" sz="2533" b="1" dirty="0" err="1" smtClean="0">
                <a:solidFill>
                  <a:prstClr val="white"/>
                </a:solidFill>
              </a:rPr>
              <a:t>Hammerschmidt</a:t>
            </a:r>
            <a:r>
              <a:rPr lang="fr-FR" sz="2667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4680888" y="1317629"/>
            <a:ext cx="3913753" cy="363186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MANDAT</a:t>
            </a:r>
          </a:p>
          <a:p>
            <a:r>
              <a:rPr lang="fr-FR" sz="1000" dirty="0"/>
              <a:t>Aider à valider les exigences pour les acquisitions </a:t>
            </a:r>
            <a:r>
              <a:rPr lang="fr-FR" sz="1000" dirty="0" smtClean="0"/>
              <a:t>d’ordre </a:t>
            </a:r>
            <a:r>
              <a:rPr lang="fr-FR" sz="1000" dirty="0"/>
              <a:t>militaire importantes en fournissant </a:t>
            </a:r>
            <a:r>
              <a:rPr lang="fr-FR" sz="1000" dirty="0" smtClean="0"/>
              <a:t>des avis tiers et indépendants </a:t>
            </a:r>
            <a:r>
              <a:rPr lang="fr-FR" sz="1000" dirty="0"/>
              <a:t>au ministre de la Défense nationale et au sous-ministre avant l’approbation des projets. Les critères pour l’engagement de la commission sont les suivants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Les projets de 100 M$ ou plus;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Les projets qui présentent </a:t>
            </a:r>
            <a:r>
              <a:rPr lang="fr-FR" sz="1000" dirty="0" smtClean="0"/>
              <a:t>une complexité </a:t>
            </a:r>
            <a:r>
              <a:rPr lang="fr-FR" sz="1000" dirty="0"/>
              <a:t>ou des risques importants;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Les projets qui nécessitent l’approbation du Conseil du Trésor;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Les projets qui nécessitent un examen indépendant selon le ministre ou le sous-ministre;</a:t>
            </a:r>
          </a:p>
          <a:p>
            <a:endParaRPr lang="en-CA" sz="1000" dirty="0" smtClean="0"/>
          </a:p>
          <a:p>
            <a:r>
              <a:rPr lang="fr-FR" sz="1000" dirty="0"/>
              <a:t>La Commission examine habituellement chaque projet </a:t>
            </a:r>
            <a:r>
              <a:rPr lang="fr-FR" sz="1000" dirty="0" smtClean="0"/>
              <a:t>à deux reprises tôt </a:t>
            </a:r>
            <a:r>
              <a:rPr lang="fr-FR" sz="1000" dirty="0"/>
              <a:t>dans le processus d’approvisionnement, lorsque </a:t>
            </a:r>
            <a:r>
              <a:rPr lang="fr-FR" sz="1000" dirty="0" smtClean="0"/>
              <a:t>les </a:t>
            </a:r>
            <a:r>
              <a:rPr lang="fr-FR" sz="1000" dirty="0"/>
              <a:t>exigences </a:t>
            </a:r>
            <a:r>
              <a:rPr lang="fr-FR" sz="1000" dirty="0" smtClean="0"/>
              <a:t>de </a:t>
            </a:r>
            <a:r>
              <a:rPr lang="fr-FR" sz="1000" dirty="0"/>
              <a:t>haut </a:t>
            </a:r>
            <a:r>
              <a:rPr lang="fr-FR" sz="1000" dirty="0" smtClean="0"/>
              <a:t>niveau et les options </a:t>
            </a:r>
            <a:r>
              <a:rPr lang="fr-FR" sz="1000" dirty="0"/>
              <a:t>sont en cours d’élaboration. L’avis de la Commission est remis au ministre, avant de demander </a:t>
            </a:r>
            <a:r>
              <a:rPr lang="fr-FR" sz="1000" dirty="0" smtClean="0"/>
              <a:t>son approbation </a:t>
            </a:r>
            <a:r>
              <a:rPr lang="fr-FR" sz="1000" dirty="0"/>
              <a:t>pour aller de l’avant dans la phase de définition. </a:t>
            </a:r>
          </a:p>
          <a:p>
            <a:endParaRPr lang="en-CA" sz="1200" dirty="0"/>
          </a:p>
          <a:p>
            <a:r>
              <a:rPr lang="fr-FR" sz="1200" dirty="0"/>
              <a:t/>
            </a:r>
            <a:br>
              <a:rPr lang="fr-FR" sz="1200" dirty="0"/>
            </a:br>
            <a:endParaRPr lang="fr-FR" sz="1200" dirty="0"/>
          </a:p>
          <a:p>
            <a:pPr marL="628650" lvl="1" indent="-171450">
              <a:buFont typeface="Arial" panose="020B0604020202020204" pitchFamily="34" charset="0"/>
              <a:buChar char="−"/>
            </a:pPr>
            <a:endParaRPr lang="en-CA" sz="1200" dirty="0"/>
          </a:p>
        </p:txBody>
      </p:sp>
      <p:sp>
        <p:nvSpPr>
          <p:cNvPr id="28" name="Rounded Rectangle 27"/>
          <p:cNvSpPr/>
          <p:nvPr>
            <p:custDataLst>
              <p:tags r:id="rId3"/>
            </p:custDataLst>
          </p:nvPr>
        </p:nvSpPr>
        <p:spPr>
          <a:xfrm>
            <a:off x="8695333" y="1339843"/>
            <a:ext cx="3419647" cy="3609648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cap="all" dirty="0"/>
              <a:t>Faits saillants</a:t>
            </a:r>
          </a:p>
          <a:p>
            <a:pPr algn="ctr"/>
            <a:endParaRPr lang="en-CA" sz="500" b="1" dirty="0"/>
          </a:p>
          <a:p>
            <a:r>
              <a:rPr lang="fr-FR" sz="1050" b="1" dirty="0"/>
              <a:t>Directeur </a:t>
            </a:r>
            <a:r>
              <a:rPr lang="fr-FR" sz="1050" b="1" dirty="0" smtClean="0"/>
              <a:t>général</a:t>
            </a:r>
            <a:r>
              <a:rPr lang="fr-FR" sz="1050" dirty="0"/>
              <a:t> : Monsieur </a:t>
            </a:r>
            <a:r>
              <a:rPr lang="fr-FR" sz="1050" dirty="0" smtClean="0"/>
              <a:t>Jean-François Morel</a:t>
            </a:r>
            <a:endParaRPr lang="fr-FR" sz="1050" dirty="0"/>
          </a:p>
          <a:p>
            <a:r>
              <a:rPr lang="fr-FR" sz="1050" b="1" dirty="0"/>
              <a:t>Total des employés</a:t>
            </a:r>
            <a:r>
              <a:rPr lang="fr-FR" sz="1050" dirty="0"/>
              <a:t> : </a:t>
            </a:r>
            <a:r>
              <a:rPr lang="fr-FR" sz="1050" dirty="0" smtClean="0"/>
              <a:t>5 membres </a:t>
            </a:r>
            <a:r>
              <a:rPr lang="fr-FR" sz="1050" dirty="0"/>
              <a:t>de la commission nommés par le gouverneur en conseil et </a:t>
            </a:r>
            <a:r>
              <a:rPr lang="fr-FR" sz="1050" dirty="0" smtClean="0"/>
              <a:t>8 employés </a:t>
            </a:r>
            <a:r>
              <a:rPr lang="fr-FR" sz="1050" dirty="0"/>
              <a:t>à temps plein dans le bureau de </a:t>
            </a:r>
            <a:r>
              <a:rPr lang="fr-FR" sz="1050" dirty="0" smtClean="0"/>
              <a:t>soutien</a:t>
            </a:r>
            <a:endParaRPr lang="fr-FR" sz="1050" dirty="0"/>
          </a:p>
          <a:p>
            <a:r>
              <a:rPr lang="fr-FR" sz="1050" b="1" dirty="0"/>
              <a:t>Budget</a:t>
            </a:r>
            <a:r>
              <a:rPr lang="fr-FR" sz="1050" dirty="0"/>
              <a:t> : Le budget est de 1,6 M$ (1,4 M$ en salaire et 200 k$ en fonctionnement et entretien)</a:t>
            </a:r>
          </a:p>
          <a:p>
            <a:r>
              <a:rPr lang="fr-FR" sz="1050" b="1" dirty="0"/>
              <a:t>Emplacement principal : </a:t>
            </a:r>
            <a:r>
              <a:rPr lang="fr-FR" sz="1050" dirty="0"/>
              <a:t>60, rue </a:t>
            </a:r>
            <a:r>
              <a:rPr lang="fr-FR" sz="1050" dirty="0" err="1"/>
              <a:t>Queen</a:t>
            </a:r>
            <a:r>
              <a:rPr lang="fr-FR" sz="1050" dirty="0"/>
              <a:t>, Ottawa</a:t>
            </a:r>
          </a:p>
          <a:p>
            <a:r>
              <a:rPr lang="fr-FR" sz="1050" b="1" dirty="0"/>
              <a:t>Calendrier</a:t>
            </a:r>
            <a:r>
              <a:rPr lang="fr-FR" sz="1050" dirty="0"/>
              <a:t> : En fonction depuis </a:t>
            </a:r>
            <a:r>
              <a:rPr lang="fr-FR" sz="1050" dirty="0" smtClean="0"/>
              <a:t>juin 2015</a:t>
            </a:r>
            <a:r>
              <a:rPr lang="fr-FR" sz="1050" dirty="0"/>
              <a:t>, la Commission se rencontre tous les mois, pour l’examen de 3 à </a:t>
            </a:r>
            <a:r>
              <a:rPr lang="fr-FR" sz="1050" dirty="0" smtClean="0"/>
              <a:t>4 projets </a:t>
            </a:r>
            <a:r>
              <a:rPr lang="fr-FR" sz="1050" dirty="0"/>
              <a:t>à chaque réunion.</a:t>
            </a:r>
          </a:p>
          <a:p>
            <a:r>
              <a:rPr lang="fr-FR" sz="1050" b="1" dirty="0" smtClean="0"/>
              <a:t>58 projets ont </a:t>
            </a:r>
            <a:r>
              <a:rPr lang="fr-FR" sz="1050" b="1" dirty="0"/>
              <a:t>été examinés </a:t>
            </a:r>
            <a:r>
              <a:rPr lang="fr-FR" sz="1050" dirty="0"/>
              <a:t>à ce jour </a:t>
            </a:r>
            <a:r>
              <a:rPr lang="fr-FR" sz="1050" dirty="0" smtClean="0"/>
              <a:t>(incluant </a:t>
            </a:r>
            <a:r>
              <a:rPr lang="fr-FR" sz="1050" dirty="0"/>
              <a:t>un examen particulier de la composition des flottes de la Garde côtière canadienne) et </a:t>
            </a:r>
            <a:r>
              <a:rPr lang="fr-FR" sz="1050" b="1" dirty="0" smtClean="0"/>
              <a:t>33 conseils ont été soumis </a:t>
            </a:r>
            <a:r>
              <a:rPr lang="fr-FR" sz="1050" b="1" dirty="0"/>
              <a:t>par écrit </a:t>
            </a:r>
            <a:r>
              <a:rPr lang="fr-FR" sz="1050" dirty="0"/>
              <a:t>au ministre.</a:t>
            </a:r>
          </a:p>
          <a:p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>
            <p:custDataLst>
              <p:tags r:id="rId4"/>
            </p:custDataLst>
          </p:nvPr>
        </p:nvSpPr>
        <p:spPr>
          <a:xfrm>
            <a:off x="12215672" y="1317629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PRINCIPAUX PARTENAIRES</a:t>
            </a:r>
          </a:p>
          <a:p>
            <a:pPr algn="ctr"/>
            <a:endParaRPr lang="en-CA" sz="500" b="1" dirty="0"/>
          </a:p>
          <a:p>
            <a:r>
              <a:rPr lang="fr-FR" sz="1100" b="1" dirty="0"/>
              <a:t>Internes</a:t>
            </a:r>
            <a:r>
              <a:rPr lang="fr-FR" sz="1100" dirty="0"/>
              <a:t> 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Parrains des projets (c.-à-d. l’Aviation royale canadienne, la Marine royale canadienne, l’Armée canadienne, le Commandement - Forces </a:t>
            </a:r>
            <a:r>
              <a:rPr lang="fr-FR" sz="1100" dirty="0" smtClean="0"/>
              <a:t>d’opérations </a:t>
            </a:r>
            <a:r>
              <a:rPr lang="fr-FR" sz="1100" dirty="0"/>
              <a:t>spéciales du Canada,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Responsables de la mise en œuvre des projets (c.-à-d. le sous-ministre adjoint [Matériel], sous-ministre adjoint [Infrastructure et environnement],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Chef – Développement des Forces</a:t>
            </a:r>
          </a:p>
          <a:p>
            <a:r>
              <a:rPr lang="fr-FR" sz="1100" b="1" dirty="0"/>
              <a:t>Externes</a:t>
            </a:r>
            <a:r>
              <a:rPr lang="fr-FR" sz="1100" dirty="0"/>
              <a:t> 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Conseil du Trésor </a:t>
            </a:r>
            <a:r>
              <a:rPr lang="fr-FR" sz="1100" dirty="0" smtClean="0"/>
              <a:t>– </a:t>
            </a:r>
            <a:r>
              <a:rPr lang="fr-FR" sz="1100" dirty="0"/>
              <a:t>bien qu’il soit hors du mandat de la Commission de donner des avis directement au Conseil du Trésor, le ministre a la discrétion de remettre une copie de l’avis pour tout projet.</a:t>
            </a: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all" dirty="0">
                <a:solidFill>
                  <a:schemeClr val="bg1"/>
                </a:solidFill>
              </a:rPr>
              <a:t>PRINCIPAUX ENJEUX </a:t>
            </a:r>
            <a:r>
              <a:rPr lang="fr-FR" sz="1600" cap="all" dirty="0" smtClean="0">
                <a:solidFill>
                  <a:schemeClr val="bg1"/>
                </a:solidFill>
              </a:rPr>
              <a:t>DE LA COMMISSION IND</a:t>
            </a:r>
            <a:r>
              <a:rPr lang="fr-CA" sz="1600" cap="all" smtClean="0">
                <a:solidFill>
                  <a:schemeClr val="bg1"/>
                </a:solidFill>
              </a:rPr>
              <a:t>ÉPENDANTE D’EXAMEN DES ACQUISITIONS DE LA DÉFENSE</a:t>
            </a:r>
            <a:endParaRPr lang="fr-FR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651" y="134469"/>
            <a:ext cx="13273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sz="1900" b="1" dirty="0">
                <a:solidFill>
                  <a:schemeClr val="bg1"/>
                </a:solidFill>
              </a:rPr>
              <a:t>Commission indépendante </a:t>
            </a:r>
            <a:r>
              <a:rPr lang="fr-FR" sz="1900" b="1" dirty="0" smtClean="0">
                <a:solidFill>
                  <a:schemeClr val="bg1"/>
                </a:solidFill>
              </a:rPr>
              <a:t>d’examen </a:t>
            </a:r>
            <a:r>
              <a:rPr lang="fr-FR" sz="1900" b="1" dirty="0">
                <a:solidFill>
                  <a:schemeClr val="bg1"/>
                </a:solidFill>
              </a:rPr>
              <a:t>des acquisitions de la Défense (CIEAD)</a:t>
            </a:r>
            <a:r>
              <a:rPr lang="fr-FR" sz="2000" b="1" dirty="0">
                <a:solidFill>
                  <a:prstClr val="white"/>
                </a:solidFill>
              </a:rPr>
              <a:t> </a:t>
            </a:r>
            <a:r>
              <a:rPr lang="fr-FR" sz="2000" b="1" dirty="0" smtClean="0">
                <a:solidFill>
                  <a:prstClr val="white"/>
                </a:solidFill>
              </a:rPr>
              <a:t>– </a:t>
            </a:r>
            <a:r>
              <a:rPr lang="fr-FR" sz="2000" b="1" dirty="0">
                <a:solidFill>
                  <a:prstClr val="white"/>
                </a:solidFill>
              </a:rPr>
              <a:t>Monsieur </a:t>
            </a:r>
            <a:r>
              <a:rPr lang="fr-FR" sz="2000" b="1" dirty="0" smtClean="0">
                <a:solidFill>
                  <a:prstClr val="white"/>
                </a:solidFill>
              </a:rPr>
              <a:t>Larry Murray </a:t>
            </a:r>
            <a:r>
              <a:rPr lang="fr-FR" sz="2000" b="1" dirty="0">
                <a:solidFill>
                  <a:prstClr val="white"/>
                </a:solidFill>
              </a:rPr>
              <a:t>(Président)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Image L1</a:t>
            </a:r>
          </a:p>
        </p:txBody>
      </p:sp>
      <p:sp>
        <p:nvSpPr>
          <p:cNvPr id="20" name="Text Box 2"/>
          <p:cNvSpPr txBox="1"/>
          <p:nvPr>
            <p:custDataLst>
              <p:tags r:id="rId10"/>
            </p:custDataLst>
          </p:nvPr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1200" b="1" cap="all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CLASSIFICATION</a:t>
            </a:r>
          </a:p>
        </p:txBody>
      </p:sp>
      <p:sp>
        <p:nvSpPr>
          <p:cNvPr id="22" name="Rounded Rectangle 21"/>
          <p:cNvSpPr/>
          <p:nvPr>
            <p:custDataLst>
              <p:tags r:id="rId11"/>
            </p:custDataLst>
          </p:nvPr>
        </p:nvSpPr>
        <p:spPr>
          <a:xfrm>
            <a:off x="526388" y="5431573"/>
            <a:ext cx="300910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Avis à venir</a:t>
            </a:r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>
              <a:spcAft>
                <a:spcPts val="0"/>
              </a:spcAft>
            </a:pPr>
            <a:r>
              <a:rPr lang="fr-FR" sz="1200" dirty="0"/>
              <a:t>Le ministère de la Défense nationale peut s’attendre </a:t>
            </a:r>
            <a:r>
              <a:rPr lang="fr-FR" sz="1200" dirty="0" smtClean="0"/>
              <a:t>à </a:t>
            </a:r>
            <a:r>
              <a:rPr lang="fr-FR" sz="1200" dirty="0"/>
              <a:t>recevoir très bientôt des avis écrits de la Commission, </a:t>
            </a:r>
            <a:r>
              <a:rPr lang="fr-FR" sz="1200" dirty="0" smtClean="0"/>
              <a:t>notamment </a:t>
            </a:r>
            <a:r>
              <a:rPr lang="fr-FR" sz="1200" dirty="0"/>
              <a:t>au sujet des </a:t>
            </a:r>
            <a:r>
              <a:rPr lang="fr-FR" sz="1200" dirty="0" smtClean="0"/>
              <a:t>projets d’acquisition majeurs </a:t>
            </a:r>
            <a:r>
              <a:rPr lang="fr-FR" sz="1200" dirty="0"/>
              <a:t>suivants :</a:t>
            </a:r>
          </a:p>
          <a:p>
            <a:pPr marL="357188" lvl="1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rgbClr val="FF0000"/>
                </a:solidFill>
              </a:rPr>
              <a:t>[caviardé]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>
            <p:custDataLst>
              <p:tags r:id="rId12"/>
            </p:custDataLst>
          </p:nvPr>
        </p:nvSpPr>
        <p:spPr>
          <a:xfrm>
            <a:off x="9777322" y="540455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Exigences obligatoires de haut </a:t>
            </a:r>
            <a:r>
              <a:rPr lang="fr-FR" sz="1200" b="1" u="sng" dirty="0" smtClean="0"/>
              <a:t>niveau</a:t>
            </a:r>
            <a:endParaRPr lang="fr-FR" sz="1200" b="1" u="sng" dirty="0"/>
          </a:p>
          <a:p>
            <a:pPr algn="ctr">
              <a:spcAft>
                <a:spcPts val="0"/>
              </a:spcAft>
            </a:pPr>
            <a:endParaRPr lang="en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Les </a:t>
            </a:r>
            <a:r>
              <a:rPr lang="fr-FR" sz="1100" dirty="0" smtClean="0"/>
              <a:t>exigences obligatoires de haut niveau </a:t>
            </a:r>
            <a:r>
              <a:rPr lang="fr-FR" sz="1100" dirty="0"/>
              <a:t>sont établies tôt dans le processus d’approvisionnement et </a:t>
            </a:r>
            <a:r>
              <a:rPr lang="fr-FR" sz="1100" dirty="0" smtClean="0"/>
              <a:t>sont </a:t>
            </a:r>
            <a:r>
              <a:rPr lang="fr-FR" sz="1100" dirty="0"/>
              <a:t>essentielles pour l’examen de la Commission.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Elles devraient définir les éléments principaux de capacité qu’un projet d’approvisionnement doit prendre en compte; </a:t>
            </a:r>
            <a:r>
              <a:rPr lang="fr-FR" sz="1100" dirty="0" smtClean="0"/>
              <a:t>être </a:t>
            </a:r>
            <a:r>
              <a:rPr lang="fr-FR" sz="1100" dirty="0"/>
              <a:t>claires, précises et mesurables; et </a:t>
            </a:r>
            <a:r>
              <a:rPr lang="fr-FR" sz="1100" dirty="0" smtClean="0"/>
              <a:t>servir </a:t>
            </a:r>
            <a:r>
              <a:rPr lang="fr-FR" sz="1100" dirty="0"/>
              <a:t>de mesures de succès d’un projet.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Le recours aux </a:t>
            </a:r>
            <a:r>
              <a:rPr lang="fr-FR" sz="1100" dirty="0" smtClean="0"/>
              <a:t>exigences obligatoires de haut niveau </a:t>
            </a:r>
            <a:r>
              <a:rPr lang="fr-FR" sz="1100" dirty="0"/>
              <a:t>manque toutefois d’uniformité et la Commission encourage le ministère à raffiner son approche à cet égard.</a:t>
            </a:r>
          </a:p>
        </p:txBody>
      </p:sp>
      <p:sp>
        <p:nvSpPr>
          <p:cNvPr id="24" name="Rounded Rectangle 23"/>
          <p:cNvSpPr/>
          <p:nvPr>
            <p:custDataLst>
              <p:tags r:id="rId13"/>
            </p:custDataLst>
          </p:nvPr>
        </p:nvSpPr>
        <p:spPr>
          <a:xfrm>
            <a:off x="6731455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Approches novatrices en matière d’approvisionnement</a:t>
            </a:r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Aux yeux de la Commission, l’approche traditionnelle et contraignante de l’approvisionnement en matière de défense est de plus en plus inadaptée </a:t>
            </a:r>
            <a:r>
              <a:rPr lang="fr-FR" sz="1100" dirty="0" smtClean="0"/>
              <a:t>à un </a:t>
            </a:r>
            <a:r>
              <a:rPr lang="fr-FR" sz="1100" dirty="0"/>
              <a:t>monde </a:t>
            </a:r>
            <a:r>
              <a:rPr lang="fr-FR" sz="1100" dirty="0" smtClean="0"/>
              <a:t>où les technologies </a:t>
            </a:r>
            <a:r>
              <a:rPr lang="fr-FR" sz="1100" dirty="0"/>
              <a:t>complexes </a:t>
            </a:r>
            <a:r>
              <a:rPr lang="fr-FR" sz="1100" dirty="0" smtClean="0"/>
              <a:t>évoluent </a:t>
            </a:r>
            <a:r>
              <a:rPr lang="fr-FR" sz="1100" dirty="0"/>
              <a:t>rapidement.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La Commission </a:t>
            </a:r>
            <a:r>
              <a:rPr lang="fr-FR" sz="1100" dirty="0" smtClean="0"/>
              <a:t>est rassurée </a:t>
            </a:r>
            <a:r>
              <a:rPr lang="fr-FR" sz="1100" dirty="0"/>
              <a:t>que le ministère explore </a:t>
            </a:r>
            <a:r>
              <a:rPr lang="fr-FR" sz="1100" dirty="0" smtClean="0"/>
              <a:t>différentes </a:t>
            </a:r>
            <a:r>
              <a:rPr lang="fr-FR" sz="1100" dirty="0"/>
              <a:t>options pour faire l’acquisition de capacités complexes d’une manière plus agile et plus flexible.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La Commission continuera d’appuyer les approches novatrices dans ce domaine.</a:t>
            </a:r>
          </a:p>
          <a:p>
            <a:pPr>
              <a:spcAft>
                <a:spcPts val="0"/>
              </a:spcAft>
            </a:pPr>
            <a:endParaRPr lang="en-CA" sz="1100" b="1" u="sng" dirty="0"/>
          </a:p>
        </p:txBody>
      </p:sp>
      <p:sp>
        <p:nvSpPr>
          <p:cNvPr id="25" name="Rounded Rectangle 24"/>
          <p:cNvSpPr/>
          <p:nvPr>
            <p:custDataLst>
              <p:tags r:id="rId14"/>
            </p:custDataLst>
          </p:nvPr>
        </p:nvSpPr>
        <p:spPr>
          <a:xfrm>
            <a:off x="12858356" y="5383248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Options axées sur les capacités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La Commission a été un ardent promoteur de l’utilisation d’options axées sur les capacités pour la prise de décisions en matière d’approvisionnement.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La Commission juge que les options axées sur les capacités mettent davantage en lumière les risques et les compromis; qu’elles offrent plus d’espaces pour des solutions novatrices et qu’elles mènent à des prises de </a:t>
            </a:r>
            <a:r>
              <a:rPr lang="fr-FR" sz="1100" dirty="0" smtClean="0"/>
              <a:t>décisions mieux </a:t>
            </a:r>
            <a:r>
              <a:rPr lang="fr-FR" sz="1100" dirty="0"/>
              <a:t>éclairées que les options axées sur l’approvisionnement (acheter, louer, etc.).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100" dirty="0" smtClean="0"/>
          </a:p>
        </p:txBody>
      </p:sp>
      <p:sp>
        <p:nvSpPr>
          <p:cNvPr id="26" name="Rounded Rectangle 25"/>
          <p:cNvSpPr/>
          <p:nvPr>
            <p:custDataLst>
              <p:tags r:id="rId15"/>
            </p:custDataLst>
          </p:nvPr>
        </p:nvSpPr>
        <p:spPr>
          <a:xfrm>
            <a:off x="3685588" y="5408580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Ordre du jour des prochaines réunions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1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 smtClean="0"/>
              <a:t>Le mandat </a:t>
            </a:r>
            <a:r>
              <a:rPr lang="fr-FR" sz="1100" dirty="0"/>
              <a:t>de la Commission </a:t>
            </a:r>
            <a:r>
              <a:rPr lang="fr-FR" sz="1100" dirty="0" smtClean="0"/>
              <a:t>est </a:t>
            </a:r>
            <a:r>
              <a:rPr lang="fr-FR" sz="1100" dirty="0"/>
              <a:t>suffisamment </a:t>
            </a:r>
            <a:r>
              <a:rPr lang="fr-FR" sz="1100" dirty="0" smtClean="0"/>
              <a:t>flexible </a:t>
            </a:r>
            <a:r>
              <a:rPr lang="fr-FR" sz="1100" dirty="0"/>
              <a:t>pour permettre un engagement pertinent et en temps opportun pour les projets prioritaires, </a:t>
            </a:r>
            <a:r>
              <a:rPr lang="fr-FR" sz="1100" dirty="0" smtClean="0"/>
              <a:t>y compris ceux </a:t>
            </a:r>
            <a:r>
              <a:rPr lang="fr-FR" sz="1100" dirty="0"/>
              <a:t>qui doivent respecter des délais serrés.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La Commission harmonise soigneusement son ordre du jour selon les priorités du ministère, afin de livrer des avis fiables et en temps opportun au ministre.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La Commission continue de </a:t>
            </a:r>
            <a:r>
              <a:rPr lang="fr-FR" sz="1100" dirty="0" smtClean="0"/>
              <a:t>peaufiner </a:t>
            </a:r>
            <a:r>
              <a:rPr lang="fr-FR" sz="1100" dirty="0"/>
              <a:t>son processus d’examen pour assurer la meilleure prise de décision et le meilleur soutien à la haute direction.</a:t>
            </a:r>
          </a:p>
        </p:txBody>
      </p:sp>
      <p:sp>
        <p:nvSpPr>
          <p:cNvPr id="21" name="Rounded Rectangle 20"/>
          <p:cNvSpPr/>
          <p:nvPr>
            <p:custDataLst>
              <p:tags r:id="rId16"/>
            </p:custDataLst>
          </p:nvPr>
        </p:nvSpPr>
        <p:spPr>
          <a:xfrm>
            <a:off x="328936" y="1317629"/>
            <a:ext cx="425126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 smtClean="0"/>
          </a:p>
          <a:p>
            <a:pPr algn="ctr"/>
            <a:r>
              <a:rPr lang="fr-FR" b="1" dirty="0"/>
              <a:t>MEMBRES DE LA COMMISSION</a:t>
            </a:r>
          </a:p>
          <a:p>
            <a:endParaRPr lang="en-CA" sz="500" b="1" dirty="0" smtClean="0"/>
          </a:p>
          <a:p>
            <a:r>
              <a:rPr lang="fr-FR" sz="1050" b="1" dirty="0"/>
              <a:t>Monsieur </a:t>
            </a:r>
            <a:r>
              <a:rPr lang="fr-FR" sz="1050" b="1" dirty="0" smtClean="0"/>
              <a:t>Larry Murray </a:t>
            </a:r>
            <a:r>
              <a:rPr lang="fr-FR" sz="1050" b="1" dirty="0"/>
              <a:t>(Président) </a:t>
            </a:r>
            <a:r>
              <a:rPr lang="fr-FR" sz="1050" b="1" dirty="0" smtClean="0"/>
              <a:t>– </a:t>
            </a:r>
            <a:r>
              <a:rPr lang="fr-FR" sz="1050" dirty="0" smtClean="0"/>
              <a:t>ancien </a:t>
            </a:r>
            <a:r>
              <a:rPr lang="fr-FR" sz="1050" dirty="0"/>
              <a:t>vice-chef d’état-major de la </a:t>
            </a:r>
            <a:r>
              <a:rPr lang="fr-FR" sz="1050" dirty="0" smtClean="0"/>
              <a:t>défense </a:t>
            </a:r>
            <a:r>
              <a:rPr lang="fr-FR" sz="1050" dirty="0"/>
              <a:t>et chef d’état-major de la défense par intérim; ancien sous-ministre </a:t>
            </a:r>
            <a:r>
              <a:rPr lang="fr-FR" sz="1050" dirty="0" smtClean="0"/>
              <a:t>des </a:t>
            </a:r>
            <a:r>
              <a:rPr lang="fr-FR" sz="1050" dirty="0"/>
              <a:t>Anciens Combattants et </a:t>
            </a:r>
            <a:r>
              <a:rPr lang="fr-FR" sz="1050" dirty="0" smtClean="0"/>
              <a:t>de </a:t>
            </a:r>
            <a:r>
              <a:rPr lang="fr-FR" sz="1050" dirty="0"/>
              <a:t>Pêches et Océans Canada.</a:t>
            </a:r>
          </a:p>
          <a:p>
            <a:r>
              <a:rPr lang="fr-FR" sz="1050" b="1" dirty="0"/>
              <a:t>Monsieur </a:t>
            </a:r>
            <a:r>
              <a:rPr lang="fr-FR" sz="1050" b="1" dirty="0" smtClean="0"/>
              <a:t>Martin Gagné </a:t>
            </a:r>
            <a:r>
              <a:rPr lang="fr-FR" sz="1050" b="1" dirty="0"/>
              <a:t>–</a:t>
            </a:r>
            <a:r>
              <a:rPr lang="fr-FR" sz="1050" dirty="0" smtClean="0"/>
              <a:t> </a:t>
            </a:r>
            <a:r>
              <a:rPr lang="fr-FR" sz="1050"/>
              <a:t>ancien </a:t>
            </a:r>
            <a:r>
              <a:rPr lang="fr-FR" sz="1050" dirty="0"/>
              <a:t>p</a:t>
            </a:r>
            <a:r>
              <a:rPr lang="fr-FR" sz="1050" smtClean="0"/>
              <a:t>résident </a:t>
            </a:r>
            <a:r>
              <a:rPr lang="fr-FR" sz="1050" dirty="0" smtClean="0"/>
              <a:t>de groupe (Défense et sécurité) pour </a:t>
            </a:r>
            <a:r>
              <a:rPr lang="fr-FR" sz="1050" dirty="0"/>
              <a:t>la </a:t>
            </a:r>
            <a:r>
              <a:rPr lang="fr-FR" sz="1050" dirty="0" smtClean="0"/>
              <a:t>firme canadienne </a:t>
            </a:r>
            <a:r>
              <a:rPr lang="fr-FR" sz="1050" dirty="0"/>
              <a:t>CAE; ancien officier de l’Aviation royale canadienne.</a:t>
            </a:r>
          </a:p>
          <a:p>
            <a:r>
              <a:rPr lang="fr-FR" sz="1050" b="1" dirty="0"/>
              <a:t>Monsieur </a:t>
            </a:r>
            <a:r>
              <a:rPr lang="fr-FR" sz="1050" b="1" dirty="0" smtClean="0"/>
              <a:t>Philippe </a:t>
            </a:r>
            <a:r>
              <a:rPr lang="fr-FR" sz="1050" b="1" dirty="0" err="1" smtClean="0"/>
              <a:t>Lagassé</a:t>
            </a:r>
            <a:r>
              <a:rPr lang="fr-FR" sz="1050" b="1" dirty="0" smtClean="0"/>
              <a:t> – </a:t>
            </a:r>
            <a:r>
              <a:rPr lang="fr-FR" sz="1050" dirty="0" smtClean="0"/>
              <a:t>professeur </a:t>
            </a:r>
            <a:r>
              <a:rPr lang="fr-FR" sz="1050" dirty="0"/>
              <a:t>agrégé, École d’affaires internationales Norman-Paterson; examinateur indépendant de l’évaluation </a:t>
            </a:r>
            <a:r>
              <a:rPr lang="fr-FR" sz="1050" dirty="0" smtClean="0"/>
              <a:t>sur les options de remplacement du </a:t>
            </a:r>
            <a:r>
              <a:rPr lang="fr-FR" sz="1050" dirty="0"/>
              <a:t>CF18 entre </a:t>
            </a:r>
            <a:r>
              <a:rPr lang="fr-FR" sz="1050" dirty="0" smtClean="0"/>
              <a:t>2012 et </a:t>
            </a:r>
            <a:r>
              <a:rPr lang="fr-FR" sz="1050" dirty="0"/>
              <a:t>2014.</a:t>
            </a:r>
          </a:p>
          <a:p>
            <a:r>
              <a:rPr lang="fr-FR" sz="1050" b="1" dirty="0"/>
              <a:t>Madame </a:t>
            </a:r>
            <a:r>
              <a:rPr lang="fr-FR" sz="1050" b="1" dirty="0" smtClean="0"/>
              <a:t>Margaret </a:t>
            </a:r>
            <a:r>
              <a:rPr lang="fr-FR" sz="1050" b="1" dirty="0" err="1" smtClean="0"/>
              <a:t>Purdy</a:t>
            </a:r>
            <a:r>
              <a:rPr lang="fr-FR" sz="1050" b="1" dirty="0" smtClean="0"/>
              <a:t> </a:t>
            </a:r>
            <a:r>
              <a:rPr lang="fr-FR" sz="1050" b="1" dirty="0"/>
              <a:t>–</a:t>
            </a:r>
            <a:r>
              <a:rPr lang="fr-FR" sz="1050" dirty="0" smtClean="0"/>
              <a:t> </a:t>
            </a:r>
            <a:r>
              <a:rPr lang="fr-FR" sz="1050" dirty="0"/>
              <a:t>ancienne sous-ministre déléguée de la Défense nationale; ancienne membre du Groupe consultatif ministériel sur </a:t>
            </a:r>
            <a:r>
              <a:rPr lang="fr-FR" sz="1050" dirty="0" smtClean="0"/>
              <a:t>l’examen </a:t>
            </a:r>
            <a:r>
              <a:rPr lang="fr-FR" sz="1050" dirty="0"/>
              <a:t>de la politique de </a:t>
            </a:r>
            <a:r>
              <a:rPr lang="fr-FR" sz="1050" dirty="0" smtClean="0"/>
              <a:t>défense </a:t>
            </a:r>
            <a:r>
              <a:rPr lang="fr-FR" sz="1050" dirty="0"/>
              <a:t>du Canada.</a:t>
            </a:r>
          </a:p>
          <a:p>
            <a:r>
              <a:rPr lang="fr-FR" sz="1050" b="1" dirty="0"/>
              <a:t>Madame </a:t>
            </a:r>
            <a:r>
              <a:rPr lang="fr-FR" sz="1050" b="1" dirty="0" smtClean="0"/>
              <a:t>Christine </a:t>
            </a:r>
            <a:r>
              <a:rPr lang="fr-FR" sz="1050" b="1" dirty="0" err="1" smtClean="0"/>
              <a:t>Tovee</a:t>
            </a:r>
            <a:r>
              <a:rPr lang="fr-FR" sz="1050" b="1" dirty="0" smtClean="0"/>
              <a:t> –</a:t>
            </a:r>
            <a:r>
              <a:rPr lang="fr-FR" sz="1050" dirty="0" smtClean="0"/>
              <a:t> </a:t>
            </a:r>
            <a:r>
              <a:rPr lang="fr-FR" sz="1050" dirty="0"/>
              <a:t>ingénieure en aérospatiale; ancienne vice-présidente et dirigeante principale de la technologie pour le groupe Airbus.</a:t>
            </a:r>
          </a:p>
          <a:p>
            <a:endParaRPr lang="en-CA" sz="1050" dirty="0"/>
          </a:p>
        </p:txBody>
      </p:sp>
      <p:sp>
        <p:nvSpPr>
          <p:cNvPr id="2" name="ZoneTexte 1"/>
          <p:cNvSpPr txBox="1"/>
          <p:nvPr>
            <p:custDataLst>
              <p:tags r:id="rId17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76773631384403d01647e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19048</TotalTime>
  <Words>446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685</cp:revision>
  <cp:lastPrinted>2019-10-15T14:33:32Z</cp:lastPrinted>
  <dcterms:created xsi:type="dcterms:W3CDTF">2017-05-18T23:50:12Z</dcterms:created>
  <dcterms:modified xsi:type="dcterms:W3CDTF">2020-02-14T20:28:10Z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