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9296400" cy="7010400"/>
  <p:custDataLst>
    <p:tags r:id="rId5"/>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86" autoAdjust="0"/>
    <p:restoredTop sz="93825" autoAdjust="0"/>
  </p:normalViewPr>
  <p:slideViewPr>
    <p:cSldViewPr>
      <p:cViewPr varScale="1">
        <p:scale>
          <a:sx n="77" d="100"/>
          <a:sy n="77" d="100"/>
        </p:scale>
        <p:origin x="1092" y="9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359" tIns="45678" rIns="91359" bIns="45678" rtlCol="0"/>
          <a:lstStyle>
            <a:lvl1pPr algn="l" eaLnBrk="1" hangingPunct="1">
              <a:defRPr sz="12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5264150" y="0"/>
            <a:ext cx="4029075" cy="350838"/>
          </a:xfrm>
          <a:prstGeom prst="rect">
            <a:avLst/>
          </a:prstGeom>
        </p:spPr>
        <p:txBody>
          <a:bodyPr vert="horz" lIns="91359" tIns="45678" rIns="91359" bIns="45678" rtlCol="0"/>
          <a:lstStyle>
            <a:lvl1pPr algn="r" eaLnBrk="1" hangingPunct="1">
              <a:defRPr sz="1200">
                <a:latin typeface="Arial" panose="020B0604020202020204" pitchFamily="34" charset="0"/>
              </a:defRPr>
            </a:lvl1pPr>
          </a:lstStyle>
          <a:p>
            <a:pPr>
              <a:defRPr/>
            </a:pPr>
            <a:fld id="{7DDE2094-3AE0-43CE-9936-348CA5C44CDD}" type="datetimeFigureOut">
              <a:rPr lang="en-CA"/>
              <a:pPr>
                <a:defRPr/>
              </a:pPr>
              <a:t>2020-02-14</a:t>
            </a:fld>
            <a:endParaRPr lang="en-CA"/>
          </a:p>
        </p:txBody>
      </p:sp>
      <p:sp>
        <p:nvSpPr>
          <p:cNvPr id="4" name="Footer Placeholder 3"/>
          <p:cNvSpPr>
            <a:spLocks noGrp="1"/>
          </p:cNvSpPr>
          <p:nvPr>
            <p:ph type="ftr" sz="quarter" idx="2"/>
          </p:nvPr>
        </p:nvSpPr>
        <p:spPr>
          <a:xfrm>
            <a:off x="0" y="6659563"/>
            <a:ext cx="4029075" cy="350837"/>
          </a:xfrm>
          <a:prstGeom prst="rect">
            <a:avLst/>
          </a:prstGeom>
        </p:spPr>
        <p:txBody>
          <a:bodyPr vert="horz" lIns="91359" tIns="45678" rIns="91359" bIns="45678" rtlCol="0" anchor="b"/>
          <a:lstStyle>
            <a:lvl1pPr algn="l" eaLnBrk="1" hangingPunct="1">
              <a:defRPr sz="12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5264150" y="6659563"/>
            <a:ext cx="4029075" cy="350837"/>
          </a:xfrm>
          <a:prstGeom prst="rect">
            <a:avLst/>
          </a:prstGeom>
        </p:spPr>
        <p:txBody>
          <a:bodyPr vert="horz" wrap="square" lIns="91359" tIns="45678" rIns="91359" bIns="45678" numCol="1" anchor="b" anchorCtr="0" compatLnSpc="1">
            <a:prstTxWarp prst="textNoShape">
              <a:avLst/>
            </a:prstTxWarp>
          </a:bodyPr>
          <a:lstStyle>
            <a:lvl1pPr algn="r" eaLnBrk="1" hangingPunct="1">
              <a:defRPr sz="1200"/>
            </a:lvl1pPr>
          </a:lstStyle>
          <a:p>
            <a:fld id="{00A3CF38-C728-4742-B8A1-BCAC8A5D84FE}" type="slidenum">
              <a:rPr lang="en-CA" altLang="en-US"/>
              <a:pPr/>
              <a:t>‹#›</a:t>
            </a:fld>
            <a:endParaRPr lang="en-CA" altLang="en-US"/>
          </a:p>
        </p:txBody>
      </p:sp>
    </p:spTree>
    <p:extLst>
      <p:ext uri="{BB962C8B-B14F-4D97-AF65-F5344CB8AC3E}">
        <p14:creationId xmlns:p14="http://schemas.microsoft.com/office/powerpoint/2010/main" val="282357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50838"/>
          </a:xfrm>
          <a:prstGeom prst="rect">
            <a:avLst/>
          </a:prstGeom>
        </p:spPr>
        <p:txBody>
          <a:bodyPr vert="horz" lIns="93097" tIns="46547" rIns="93097" bIns="46547" rtlCol="0"/>
          <a:lstStyle>
            <a:lvl1pPr algn="l" eaLnBrk="1" fontAlgn="auto" hangingPunct="1">
              <a:spcBef>
                <a:spcPts val="0"/>
              </a:spcBef>
              <a:spcAft>
                <a:spcPts val="0"/>
              </a:spcAft>
              <a:defRPr sz="12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738" y="0"/>
            <a:ext cx="4027487" cy="350838"/>
          </a:xfrm>
          <a:prstGeom prst="rect">
            <a:avLst/>
          </a:prstGeom>
        </p:spPr>
        <p:txBody>
          <a:bodyPr vert="horz" wrap="square" lIns="93097" tIns="46547" rIns="93097" bIns="46547"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C9BE75C0-8A23-4735-B5DD-92746EA8E1CE}"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93097" tIns="46547" rIns="93097" bIns="46547" rtlCol="0" anchor="ctr"/>
          <a:lstStyle/>
          <a:p>
            <a:pPr lvl="0"/>
            <a:endParaRPr lang="en-CA" noProof="0" dirty="0"/>
          </a:p>
        </p:txBody>
      </p:sp>
      <p:sp>
        <p:nvSpPr>
          <p:cNvPr id="5" name="Notes Placeholder 4"/>
          <p:cNvSpPr>
            <a:spLocks noGrp="1"/>
          </p:cNvSpPr>
          <p:nvPr>
            <p:ph type="body" sz="quarter" idx="3"/>
          </p:nvPr>
        </p:nvSpPr>
        <p:spPr>
          <a:xfrm>
            <a:off x="928688" y="3330575"/>
            <a:ext cx="7439025" cy="3154363"/>
          </a:xfrm>
          <a:prstGeom prst="rect">
            <a:avLst/>
          </a:prstGeom>
        </p:spPr>
        <p:txBody>
          <a:bodyPr vert="horz" wrap="square" lIns="93097" tIns="46547" rIns="93097" bIns="46547"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7975"/>
            <a:ext cx="4027488" cy="350838"/>
          </a:xfrm>
          <a:prstGeom prst="rect">
            <a:avLst/>
          </a:prstGeom>
        </p:spPr>
        <p:txBody>
          <a:bodyPr vert="horz" lIns="93097" tIns="46547" rIns="93097" bIns="46547" rtlCol="0" anchor="b"/>
          <a:lstStyle>
            <a:lvl1pPr algn="l" eaLnBrk="1" fontAlgn="auto" hangingPunct="1">
              <a:spcBef>
                <a:spcPts val="0"/>
              </a:spcBef>
              <a:spcAft>
                <a:spcPts val="0"/>
              </a:spcAft>
              <a:defRPr sz="12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738" y="6657975"/>
            <a:ext cx="4027487" cy="350838"/>
          </a:xfrm>
          <a:prstGeom prst="rect">
            <a:avLst/>
          </a:prstGeom>
        </p:spPr>
        <p:txBody>
          <a:bodyPr vert="horz" wrap="square" lIns="93097" tIns="46547" rIns="93097" bIns="46547" numCol="1" anchor="b" anchorCtr="0" compatLnSpc="1">
            <a:prstTxWarp prst="textNoShape">
              <a:avLst/>
            </a:prstTxWarp>
          </a:bodyPr>
          <a:lstStyle>
            <a:lvl1pPr algn="r" eaLnBrk="1" hangingPunct="1">
              <a:defRPr sz="1200"/>
            </a:lvl1pPr>
          </a:lstStyle>
          <a:p>
            <a:fld id="{CAA03368-E37F-45B6-9EB9-F1E51247549F}" type="slidenum">
              <a:rPr lang="en-CA" altLang="en-US"/>
              <a:pPr/>
              <a:t>‹#›</a:t>
            </a:fld>
            <a:endParaRPr lang="en-CA" altLang="en-US"/>
          </a:p>
        </p:txBody>
      </p:sp>
    </p:spTree>
    <p:extLst>
      <p:ext uri="{BB962C8B-B14F-4D97-AF65-F5344CB8AC3E}">
        <p14:creationId xmlns:p14="http://schemas.microsoft.com/office/powerpoint/2010/main" val="3473393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ACF400-A552-4BFE-BC93-01C8894E7B88}"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3442757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243207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A7CCF768-22F8-4EB5-89EB-91A0E254089A}"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56839492-C684-4696-9ED6-B538C81BC49A}" type="slidenum">
              <a:rPr lang="en-CA" altLang="en-US"/>
              <a:pPr/>
              <a:t>‹#›</a:t>
            </a:fld>
            <a:endParaRPr lang="en-CA" altLang="en-US"/>
          </a:p>
        </p:txBody>
      </p:sp>
    </p:spTree>
    <p:extLst>
      <p:ext uri="{BB962C8B-B14F-4D97-AF65-F5344CB8AC3E}">
        <p14:creationId xmlns:p14="http://schemas.microsoft.com/office/powerpoint/2010/main" val="1814717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cs typeface="Arial" pitchFamily="34" charset="0"/>
              </a:defRPr>
            </a:lvl1pPr>
          </a:lstStyle>
          <a:p>
            <a:pPr>
              <a:defRPr/>
            </a:pPr>
            <a:fld id="{AFD5747A-586B-4462-B358-21AA2ACD26EF}" type="datetime1">
              <a:rPr lang="en-CA" altLang="en-US"/>
              <a:pPr>
                <a:defRPr/>
              </a:pPr>
              <a:t>2020-02-14</a:t>
            </a:fld>
            <a:endParaRPr lang="en-CA" altLang="en-US"/>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AD7F52BE-0F3D-4DE5-A5F7-39C1575C5F3E}"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52" r:id="rId1"/>
    <p:sldLayoutId id="2147483751"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charset="0"/>
          <a:cs typeface="Arial"/>
        </a:defRPr>
      </a:lvl1pPr>
      <a:lvl2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charset="0"/>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charset="0"/>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charset="0"/>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custDataLst>
              <p:tags r:id="rId1"/>
            </p:custDataLst>
          </p:nvPr>
        </p:nvSpPr>
        <p:spPr>
          <a:xfrm>
            <a:off x="4749968" y="1374414"/>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fr-CA" b="1" dirty="0">
                <a:solidFill>
                  <a:srgbClr val="000000"/>
                </a:solidFill>
                <a:ea typeface="ＭＳ Ｐゴシック" panose="020B0600070205080204" pitchFamily="34" charset="-128"/>
              </a:rPr>
              <a:t>MANDAT</a:t>
            </a:r>
          </a:p>
          <a:p>
            <a:pPr marL="171450" indent="-171450" eaLnBrk="1" hangingPunct="1">
              <a:buFont typeface="Arial" panose="020B0604020202020204" pitchFamily="34" charset="0"/>
              <a:buChar char="•"/>
              <a:defRPr/>
            </a:pPr>
            <a:endParaRPr lang="fr-CA" sz="1100" dirty="0">
              <a:solidFill>
                <a:srgbClr val="000000"/>
              </a:solidFill>
              <a:ea typeface="ＭＳ Ｐゴシック" panose="020B0600070205080204" pitchFamily="34" charset="-128"/>
            </a:endParaRPr>
          </a:p>
          <a:p>
            <a:pPr marL="171450" indent="-171450" eaLnBrk="1" hangingPunct="1">
              <a:buFont typeface="Arial" panose="020B0604020202020204" pitchFamily="34" charset="0"/>
              <a:buChar char="•"/>
              <a:defRPr/>
            </a:pPr>
            <a:r>
              <a:rPr lang="fr-CA" sz="1100" dirty="0">
                <a:solidFill>
                  <a:srgbClr val="000000"/>
                </a:solidFill>
                <a:ea typeface="ＭＳ Ｐゴシック" panose="020B0600070205080204" pitchFamily="34" charset="-128"/>
              </a:rPr>
              <a:t>Le Centre offre de l’aide aux membres des Forces armées canadiennes qui sont affectés par une inconduite sexuelle, ou aiguille ces derniers vers des services d’aide (depuis 2015).</a:t>
            </a:r>
          </a:p>
          <a:p>
            <a:pPr marL="171450" indent="-171450" eaLnBrk="1" hangingPunct="1">
              <a:buFont typeface="Arial" panose="020B0604020202020204" pitchFamily="34" charset="0"/>
              <a:buChar char="•"/>
              <a:defRPr/>
            </a:pPr>
            <a:r>
              <a:rPr lang="fr-CA" sz="1100" dirty="0">
                <a:solidFill>
                  <a:srgbClr val="000000"/>
                </a:solidFill>
                <a:ea typeface="ＭＳ Ｐゴシック" panose="020B0600070205080204" pitchFamily="34" charset="-128"/>
              </a:rPr>
              <a:t>Le Centre fournit des conseils et des recommandations aux militaires qui façonnent l’élaboration et la mise en œuvre de politiques et de programmes visant à éliminer l’inconduite sexuelle dans les forces armées (FAC) (nouveau </a:t>
            </a:r>
            <a:r>
              <a:rPr lang="fr-CA" sz="1100" dirty="0">
                <a:solidFill>
                  <a:schemeClr val="tx1"/>
                </a:solidFill>
                <a:ea typeface="ＭＳ Ｐゴシック" panose="020B0600070205080204" pitchFamily="34" charset="-128"/>
              </a:rPr>
              <a:t>depuis avril 2019).</a:t>
            </a:r>
          </a:p>
          <a:p>
            <a:pPr marL="171450" indent="-171450" eaLnBrk="1" hangingPunct="1">
              <a:buFont typeface="Arial" panose="020B0604020202020204" pitchFamily="34" charset="0"/>
              <a:buChar char="•"/>
              <a:defRPr/>
            </a:pPr>
            <a:r>
              <a:rPr lang="fr-CA" sz="1100" dirty="0">
                <a:solidFill>
                  <a:schemeClr val="tx1"/>
                </a:solidFill>
                <a:ea typeface="ＭＳ Ｐゴシック" panose="020B0600070205080204" pitchFamily="34" charset="-128"/>
              </a:rPr>
              <a:t>Le Centre surveille l’évolution des politiques et des programmes militaires en fournissant une analyse indépendante et externe de leur efficacité et des recommandations pour leur amélioration (nouveau depuis avril </a:t>
            </a:r>
            <a:r>
              <a:rPr lang="fr-CA" sz="1100" dirty="0">
                <a:solidFill>
                  <a:srgbClr val="000000"/>
                </a:solidFill>
                <a:ea typeface="ＭＳ Ｐゴシック" panose="020B0600070205080204" pitchFamily="34" charset="-128"/>
              </a:rPr>
              <a:t>2019).</a:t>
            </a:r>
          </a:p>
        </p:txBody>
      </p:sp>
      <p:sp>
        <p:nvSpPr>
          <p:cNvPr id="28" name="Rounded Rectangle 27"/>
          <p:cNvSpPr/>
          <p:nvPr>
            <p:custDataLst>
              <p:tags r:id="rId2"/>
            </p:custDataLst>
          </p:nvPr>
        </p:nvSpPr>
        <p:spPr>
          <a:xfrm>
            <a:off x="8474740" y="1374414"/>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CA" altLang="en-US" b="1" dirty="0" smtClean="0">
                <a:solidFill>
                  <a:srgbClr val="000000"/>
                </a:solidFill>
              </a:rPr>
              <a:t>FAITS SAILLANTS</a:t>
            </a:r>
          </a:p>
          <a:p>
            <a:pPr algn="ctr" eaLnBrk="1" hangingPunct="1">
              <a:defRPr/>
            </a:pPr>
            <a:endParaRPr lang="fr-CA" altLang="en-US" sz="1200" b="1" dirty="0" smtClean="0">
              <a:solidFill>
                <a:srgbClr val="000000"/>
              </a:solidFill>
            </a:endParaRPr>
          </a:p>
          <a:p>
            <a:pPr eaLnBrk="1" hangingPunct="1">
              <a:defRPr/>
            </a:pPr>
            <a:r>
              <a:rPr lang="fr-CA" altLang="en-US" sz="1200" b="1" dirty="0" err="1" smtClean="0">
                <a:solidFill>
                  <a:srgbClr val="000000"/>
                </a:solidFill>
              </a:rPr>
              <a:t>Nbre</a:t>
            </a:r>
            <a:r>
              <a:rPr lang="fr-CA" altLang="en-US" sz="1200" b="1" dirty="0" smtClean="0">
                <a:solidFill>
                  <a:srgbClr val="000000"/>
                </a:solidFill>
              </a:rPr>
              <a:t> total d’employés </a:t>
            </a:r>
            <a:r>
              <a:rPr lang="fr-CA" altLang="en-US" sz="1200" dirty="0" smtClean="0">
                <a:solidFill>
                  <a:srgbClr val="000000"/>
                </a:solidFill>
              </a:rPr>
              <a:t>: 58 (permanents, occasionnels, étudiants et militaires)</a:t>
            </a:r>
          </a:p>
          <a:p>
            <a:pPr eaLnBrk="1" hangingPunct="1">
              <a:defRPr/>
            </a:pPr>
            <a:endParaRPr lang="fr-CA" altLang="en-US" sz="1200" dirty="0" smtClean="0">
              <a:solidFill>
                <a:srgbClr val="000000"/>
              </a:solidFill>
            </a:endParaRPr>
          </a:p>
          <a:p>
            <a:pPr eaLnBrk="1" hangingPunct="1">
              <a:defRPr/>
            </a:pPr>
            <a:r>
              <a:rPr lang="fr-CA" altLang="en-US" sz="1200" b="1" dirty="0" smtClean="0">
                <a:solidFill>
                  <a:srgbClr val="000000"/>
                </a:solidFill>
              </a:rPr>
              <a:t>Budget </a:t>
            </a:r>
            <a:r>
              <a:rPr lang="fr-CA" altLang="en-US" sz="1200" dirty="0" smtClean="0">
                <a:solidFill>
                  <a:srgbClr val="000000"/>
                </a:solidFill>
              </a:rPr>
              <a:t>: </a:t>
            </a:r>
          </a:p>
          <a:p>
            <a:pPr eaLnBrk="1" hangingPunct="1">
              <a:defRPr/>
            </a:pPr>
            <a:r>
              <a:rPr lang="fr-CA" altLang="en-US" sz="1100" smtClean="0">
                <a:solidFill>
                  <a:srgbClr val="000000"/>
                </a:solidFill>
              </a:rPr>
              <a:t>Année financière </a:t>
            </a:r>
            <a:r>
              <a:rPr lang="fr-CA" altLang="en-US" sz="1100" dirty="0" smtClean="0">
                <a:solidFill>
                  <a:srgbClr val="000000"/>
                </a:solidFill>
              </a:rPr>
              <a:t>2019-2020	       5 014 525 $</a:t>
            </a:r>
          </a:p>
          <a:p>
            <a:pPr eaLnBrk="1" hangingPunct="1">
              <a:defRPr/>
            </a:pPr>
            <a:r>
              <a:rPr lang="fr-CA" altLang="en-US" sz="1100" dirty="0" smtClean="0">
                <a:solidFill>
                  <a:srgbClr val="000000"/>
                </a:solidFill>
              </a:rPr>
              <a:t>Fonctionnement &amp; Entretien          1 195 317 $</a:t>
            </a:r>
          </a:p>
          <a:p>
            <a:pPr eaLnBrk="1" hangingPunct="1">
              <a:defRPr/>
            </a:pPr>
            <a:r>
              <a:rPr lang="fr-CA" altLang="en-US" sz="1100" dirty="0" smtClean="0">
                <a:solidFill>
                  <a:srgbClr val="000000"/>
                </a:solidFill>
              </a:rPr>
              <a:t>Salaire des civils	       3 077 685 $</a:t>
            </a:r>
          </a:p>
          <a:p>
            <a:pPr eaLnBrk="1" hangingPunct="1">
              <a:defRPr/>
            </a:pPr>
            <a:r>
              <a:rPr lang="fr-CA" altLang="en-US" sz="1100" dirty="0" smtClean="0">
                <a:solidFill>
                  <a:srgbClr val="000000"/>
                </a:solidFill>
              </a:rPr>
              <a:t>Système de gestion des cas             151 855 $</a:t>
            </a:r>
          </a:p>
          <a:p>
            <a:pPr eaLnBrk="1" hangingPunct="1">
              <a:defRPr/>
            </a:pPr>
            <a:r>
              <a:rPr lang="fr-CA" altLang="en-US" sz="1100" dirty="0" smtClean="0">
                <a:solidFill>
                  <a:srgbClr val="000000"/>
                </a:solidFill>
              </a:rPr>
              <a:t>Subventions et contributions             500 000 $</a:t>
            </a:r>
          </a:p>
          <a:p>
            <a:pPr eaLnBrk="1" hangingPunct="1">
              <a:defRPr/>
            </a:pPr>
            <a:r>
              <a:rPr lang="fr-CA" altLang="en-US" sz="1100" dirty="0" smtClean="0">
                <a:solidFill>
                  <a:srgbClr val="000000"/>
                </a:solidFill>
              </a:rPr>
              <a:t>Solde de la Réserve                          189 668 $</a:t>
            </a:r>
          </a:p>
          <a:p>
            <a:pPr eaLnBrk="1" hangingPunct="1">
              <a:defRPr/>
            </a:pPr>
            <a:endParaRPr lang="fr-CA" altLang="en-US" sz="1200" dirty="0" smtClean="0">
              <a:solidFill>
                <a:srgbClr val="000000"/>
              </a:solidFill>
            </a:endParaRPr>
          </a:p>
          <a:p>
            <a:pPr eaLnBrk="1" hangingPunct="1">
              <a:defRPr/>
            </a:pPr>
            <a:r>
              <a:rPr lang="fr-CA" altLang="en-US" sz="1200" b="1" dirty="0" smtClean="0">
                <a:solidFill>
                  <a:srgbClr val="000000"/>
                </a:solidFill>
              </a:rPr>
              <a:t>Emplacement principal : </a:t>
            </a:r>
            <a:r>
              <a:rPr lang="fr-CA" altLang="en-US" sz="1200" dirty="0" smtClean="0">
                <a:solidFill>
                  <a:srgbClr val="000000"/>
                </a:solidFill>
              </a:rPr>
              <a:t>Ottawa. Il faut planifier la représentation dans les régions.</a:t>
            </a:r>
          </a:p>
          <a:p>
            <a:pPr eaLnBrk="1" hangingPunct="1">
              <a:defRPr/>
            </a:pPr>
            <a:endParaRPr lang="fr-CA" altLang="en-US" sz="1600" dirty="0" smtClean="0">
              <a:solidFill>
                <a:srgbClr val="000000"/>
              </a:solidFill>
            </a:endParaRPr>
          </a:p>
          <a:p>
            <a:pPr eaLnBrk="1" hangingPunct="1">
              <a:buFont typeface="Arial" panose="020B0604020202020204" pitchFamily="34" charset="0"/>
              <a:buChar char="•"/>
              <a:defRPr/>
            </a:pPr>
            <a:endParaRPr lang="fr-CA" altLang="en-US" sz="1600" dirty="0" smtClean="0">
              <a:solidFill>
                <a:srgbClr val="000000"/>
              </a:solidFill>
            </a:endParaRPr>
          </a:p>
          <a:p>
            <a:pPr eaLnBrk="1" hangingPunct="1">
              <a:defRPr/>
            </a:pPr>
            <a:endParaRPr lang="fr-CA" altLang="en-US" sz="1600" dirty="0" smtClean="0">
              <a:solidFill>
                <a:srgbClr val="000000"/>
              </a:solidFill>
            </a:endParaRPr>
          </a:p>
        </p:txBody>
      </p:sp>
      <p:sp>
        <p:nvSpPr>
          <p:cNvPr id="29" name="Rounded Rectangle 28"/>
          <p:cNvSpPr/>
          <p:nvPr>
            <p:custDataLst>
              <p:tags r:id="rId3"/>
            </p:custDataLst>
          </p:nvPr>
        </p:nvSpPr>
        <p:spPr>
          <a:xfrm>
            <a:off x="12040713" y="1326875"/>
            <a:ext cx="3900962" cy="3629299"/>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0" t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CA" altLang="en-US" b="1" dirty="0" smtClean="0">
                <a:solidFill>
                  <a:srgbClr val="000000"/>
                </a:solidFill>
              </a:rPr>
              <a:t>PARTENAIRES CLÉS</a:t>
            </a:r>
          </a:p>
          <a:p>
            <a:pPr eaLnBrk="1" hangingPunct="1">
              <a:defRPr/>
            </a:pPr>
            <a:r>
              <a:rPr lang="en-CA" altLang="en-US" sz="1000" b="1" dirty="0" smtClean="0">
                <a:solidFill>
                  <a:srgbClr val="000000"/>
                </a:solidFill>
              </a:rPr>
              <a:t>Interne :</a:t>
            </a:r>
            <a:r>
              <a:rPr lang="en-CA" altLang="en-US" sz="1000" dirty="0" smtClean="0">
                <a:solidFill>
                  <a:srgbClr val="000000"/>
                </a:solidFill>
              </a:rPr>
              <a:t> </a:t>
            </a:r>
          </a:p>
          <a:p>
            <a:pPr marL="180975" indent="-90488" eaLnBrk="1" hangingPunct="1">
              <a:buFont typeface="Arial" panose="020B0604020202020204" pitchFamily="34" charset="0"/>
              <a:buChar char="•"/>
              <a:defRPr/>
            </a:pPr>
            <a:r>
              <a:rPr lang="fr-CA" altLang="en-US" sz="1000" dirty="0" smtClean="0">
                <a:solidFill>
                  <a:srgbClr val="000000"/>
                </a:solidFill>
              </a:rPr>
              <a:t>Vice-Chef d’état-major de la défense</a:t>
            </a:r>
          </a:p>
          <a:p>
            <a:pPr marL="180975" indent="-90488" eaLnBrk="1" hangingPunct="1">
              <a:buFont typeface="Arial" panose="020B0604020202020204" pitchFamily="34" charset="0"/>
              <a:buChar char="•"/>
              <a:defRPr/>
            </a:pPr>
            <a:r>
              <a:rPr lang="fr-CA" altLang="en-US" sz="1000" dirty="0" smtClean="0">
                <a:solidFill>
                  <a:srgbClr val="000000"/>
                </a:solidFill>
              </a:rPr>
              <a:t>Tous les Niveau 1 (chefs de branches et de services)</a:t>
            </a:r>
          </a:p>
          <a:p>
            <a:pPr marL="180975" indent="-90488" eaLnBrk="1" hangingPunct="1">
              <a:buFont typeface="Arial" panose="020B0604020202020204" pitchFamily="34" charset="0"/>
              <a:buChar char="•"/>
              <a:defRPr/>
            </a:pPr>
            <a:r>
              <a:rPr lang="fr-CA" altLang="en-US" sz="1000" dirty="0" smtClean="0">
                <a:solidFill>
                  <a:srgbClr val="000000"/>
                </a:solidFill>
              </a:rPr>
              <a:t>Direction - Conduite militaire professionnelle, opération HONOUR</a:t>
            </a:r>
          </a:p>
          <a:p>
            <a:pPr marL="180975" indent="-90488" eaLnBrk="1" hangingPunct="1">
              <a:buFont typeface="Arial" panose="020B0604020202020204" pitchFamily="34" charset="0"/>
              <a:buChar char="•"/>
              <a:defRPr/>
            </a:pPr>
            <a:r>
              <a:rPr lang="fr-CA" altLang="en-US" sz="1000" dirty="0" smtClean="0">
                <a:solidFill>
                  <a:srgbClr val="000000"/>
                </a:solidFill>
              </a:rPr>
              <a:t>Juge-avocat général</a:t>
            </a:r>
          </a:p>
          <a:p>
            <a:pPr marL="180975" indent="-90488" eaLnBrk="1" hangingPunct="1">
              <a:buFont typeface="Arial" panose="020B0604020202020204" pitchFamily="34" charset="0"/>
              <a:buChar char="•"/>
              <a:defRPr/>
            </a:pPr>
            <a:r>
              <a:rPr lang="fr-CA" altLang="en-US" sz="1000" dirty="0" smtClean="0">
                <a:solidFill>
                  <a:srgbClr val="000000"/>
                </a:solidFill>
              </a:rPr>
              <a:t>Services de santé des Forces canadiennes</a:t>
            </a:r>
          </a:p>
          <a:p>
            <a:pPr marL="180975" indent="-90488" eaLnBrk="1" hangingPunct="1">
              <a:buFont typeface="Arial" panose="020B0604020202020204" pitchFamily="34" charset="0"/>
              <a:buChar char="•"/>
              <a:defRPr/>
            </a:pPr>
            <a:r>
              <a:rPr lang="fr-CA" altLang="en-US" sz="1000" dirty="0" smtClean="0">
                <a:solidFill>
                  <a:srgbClr val="000000"/>
                </a:solidFill>
              </a:rPr>
              <a:t>Police militaire/Service national des enquêtes des Forces canadiennes</a:t>
            </a:r>
          </a:p>
          <a:p>
            <a:pPr marL="180975" indent="-90488" eaLnBrk="1" hangingPunct="1">
              <a:buFont typeface="Arial" panose="020B0604020202020204" pitchFamily="34" charset="0"/>
              <a:buChar char="•"/>
              <a:defRPr/>
            </a:pPr>
            <a:r>
              <a:rPr lang="fr-CA" altLang="en-US" sz="1000" dirty="0" smtClean="0">
                <a:solidFill>
                  <a:srgbClr val="000000"/>
                </a:solidFill>
              </a:rPr>
              <a:t>Gestion intégrée des conflits et des plaintes (y compris les enquêtes sur le harcèlement)</a:t>
            </a:r>
          </a:p>
          <a:p>
            <a:pPr marL="180975" indent="-90488" eaLnBrk="1" hangingPunct="1">
              <a:buFont typeface="Arial" panose="020B0604020202020204" pitchFamily="34" charset="0"/>
              <a:buChar char="•"/>
              <a:defRPr/>
            </a:pPr>
            <a:r>
              <a:rPr lang="fr-CA" altLang="en-US" sz="1000" dirty="0" smtClean="0">
                <a:solidFill>
                  <a:srgbClr val="000000"/>
                </a:solidFill>
              </a:rPr>
              <a:t>Aumônier général</a:t>
            </a:r>
          </a:p>
          <a:p>
            <a:pPr marL="180975" indent="-90488" eaLnBrk="1" hangingPunct="1">
              <a:buFont typeface="Arial" panose="020B0604020202020204" pitchFamily="34" charset="0"/>
              <a:buChar char="•"/>
              <a:defRPr/>
            </a:pPr>
            <a:r>
              <a:rPr lang="fr-CA" altLang="en-US" sz="1000" dirty="0" smtClean="0">
                <a:solidFill>
                  <a:srgbClr val="000000"/>
                </a:solidFill>
              </a:rPr>
              <a:t>Ombudsman de la Défense nationale et des Forces canadiennes</a:t>
            </a:r>
          </a:p>
          <a:p>
            <a:pPr eaLnBrk="1" hangingPunct="1">
              <a:defRPr/>
            </a:pPr>
            <a:r>
              <a:rPr lang="fr-CA" altLang="en-US" sz="1000" b="1" dirty="0" smtClean="0">
                <a:solidFill>
                  <a:srgbClr val="000000"/>
                </a:solidFill>
              </a:rPr>
              <a:t>Externe (y compris les autres ministères) :</a:t>
            </a:r>
          </a:p>
          <a:p>
            <a:pPr marL="180975" indent="-90488" eaLnBrk="1" hangingPunct="1">
              <a:buFont typeface="Arial" panose="020B0604020202020204" pitchFamily="34" charset="0"/>
              <a:buChar char="•"/>
              <a:defRPr/>
            </a:pPr>
            <a:r>
              <a:rPr lang="fr-CA" altLang="en-US" sz="1000" dirty="0" smtClean="0">
                <a:solidFill>
                  <a:srgbClr val="000000"/>
                </a:solidFill>
              </a:rPr>
              <a:t>Conseil consultatif externe du Centre</a:t>
            </a:r>
          </a:p>
          <a:p>
            <a:pPr marL="180975" indent="-90488" eaLnBrk="1" hangingPunct="1">
              <a:buFont typeface="Arial" panose="020B0604020202020204" pitchFamily="34" charset="0"/>
              <a:buChar char="•"/>
              <a:defRPr/>
            </a:pPr>
            <a:r>
              <a:rPr lang="fr-CA" altLang="en-US" sz="1000" dirty="0" smtClean="0">
                <a:solidFill>
                  <a:srgbClr val="000000"/>
                </a:solidFill>
              </a:rPr>
              <a:t>Ministère de la Justice</a:t>
            </a:r>
          </a:p>
          <a:p>
            <a:pPr marL="180975" indent="-90488" eaLnBrk="1" hangingPunct="1">
              <a:buFont typeface="Arial" panose="020B0604020202020204" pitchFamily="34" charset="0"/>
              <a:buChar char="•"/>
              <a:defRPr/>
            </a:pPr>
            <a:r>
              <a:rPr lang="fr-CA" altLang="en-US" sz="1000" dirty="0" smtClean="0">
                <a:solidFill>
                  <a:srgbClr val="000000"/>
                </a:solidFill>
              </a:rPr>
              <a:t>Femmes et égalité des genres Canada</a:t>
            </a:r>
          </a:p>
          <a:p>
            <a:pPr marL="180975" indent="-90488" eaLnBrk="1" hangingPunct="1">
              <a:buFont typeface="Arial" panose="020B0604020202020204" pitchFamily="34" charset="0"/>
              <a:buChar char="•"/>
              <a:defRPr/>
            </a:pPr>
            <a:r>
              <a:rPr lang="fr-CA" altLang="en-US" sz="1000" dirty="0" smtClean="0">
                <a:solidFill>
                  <a:srgbClr val="000000"/>
                </a:solidFill>
              </a:rPr>
              <a:t>Partenaires du Groupe des cinq (États-Unis, Royaume-Uni, Australie, Nouvelle-Zélande)</a:t>
            </a:r>
          </a:p>
        </p:txBody>
      </p:sp>
      <p:sp>
        <p:nvSpPr>
          <p:cNvPr id="33" name="Rectangle 32"/>
          <p:cNvSpPr/>
          <p:nvPr>
            <p:custDataLst>
              <p:tags r:id="rId4"/>
            </p:custDataLst>
          </p:nvPr>
        </p:nvSpPr>
        <p:spPr>
          <a:xfrm>
            <a:off x="342900" y="5016500"/>
            <a:ext cx="15552738"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custDataLst>
              <p:tags r:id="rId5"/>
            </p:custDataLst>
          </p:nvPr>
        </p:nvSpPr>
        <p:spPr>
          <a:xfrm>
            <a:off x="206375" y="5045075"/>
            <a:ext cx="15735300" cy="338138"/>
          </a:xfrm>
          <a:prstGeom prst="rect">
            <a:avLst/>
          </a:prstGeom>
          <a:noFill/>
        </p:spPr>
        <p:txBody>
          <a:bodyPr>
            <a:spAutoFit/>
          </a:bodyPr>
          <a:lstStyle/>
          <a:p>
            <a:pPr algn="ctr" eaLnBrk="1" hangingPunct="1">
              <a:defRPr/>
            </a:pPr>
            <a:r>
              <a:rPr lang="en-CA" sz="1600" cap="all" dirty="0" err="1">
                <a:solidFill>
                  <a:schemeClr val="bg1"/>
                </a:solidFill>
              </a:rPr>
              <a:t>Principaux</a:t>
            </a:r>
            <a:r>
              <a:rPr lang="en-CA" sz="1600" cap="all" dirty="0">
                <a:solidFill>
                  <a:schemeClr val="bg1"/>
                </a:solidFill>
              </a:rPr>
              <a:t> </a:t>
            </a:r>
            <a:r>
              <a:rPr lang="en-CA" sz="1600" cap="all" dirty="0" err="1">
                <a:solidFill>
                  <a:schemeClr val="bg1"/>
                </a:solidFill>
              </a:rPr>
              <a:t>Enjeux</a:t>
            </a:r>
            <a:r>
              <a:rPr lang="en-CA" sz="1600" cap="all" dirty="0">
                <a:solidFill>
                  <a:schemeClr val="bg1"/>
                </a:solidFill>
              </a:rPr>
              <a:t> pour le Centre </a:t>
            </a:r>
            <a:r>
              <a:rPr lang="en-CA" sz="1600" cap="all" dirty="0" err="1">
                <a:solidFill>
                  <a:schemeClr val="bg1"/>
                </a:solidFill>
              </a:rPr>
              <a:t>d’intervention</a:t>
            </a:r>
            <a:r>
              <a:rPr lang="en-CA" sz="1600" cap="all" dirty="0">
                <a:solidFill>
                  <a:schemeClr val="bg1"/>
                </a:solidFill>
              </a:rPr>
              <a:t> </a:t>
            </a:r>
            <a:r>
              <a:rPr lang="en-CA" sz="1600" cap="all" dirty="0" err="1">
                <a:solidFill>
                  <a:schemeClr val="bg1"/>
                </a:solidFill>
              </a:rPr>
              <a:t>sur</a:t>
            </a:r>
            <a:r>
              <a:rPr lang="en-CA" sz="1600" cap="all" dirty="0">
                <a:solidFill>
                  <a:schemeClr val="bg1"/>
                </a:solidFill>
              </a:rPr>
              <a:t> </a:t>
            </a:r>
            <a:r>
              <a:rPr lang="en-CA" sz="1600" cap="all" dirty="0" err="1">
                <a:solidFill>
                  <a:schemeClr val="bg1"/>
                </a:solidFill>
              </a:rPr>
              <a:t>l’inconduite</a:t>
            </a:r>
            <a:r>
              <a:rPr lang="en-CA" sz="1600" cap="all" dirty="0">
                <a:solidFill>
                  <a:schemeClr val="bg1"/>
                </a:solidFill>
              </a:rPr>
              <a:t> </a:t>
            </a:r>
            <a:r>
              <a:rPr lang="en-CA" sz="1600" cap="all" dirty="0" err="1">
                <a:solidFill>
                  <a:schemeClr val="bg1"/>
                </a:solidFill>
              </a:rPr>
              <a:t>sexuelle</a:t>
            </a:r>
            <a:r>
              <a:rPr lang="en-CA" sz="1600" cap="all" dirty="0">
                <a:solidFill>
                  <a:schemeClr val="bg1"/>
                </a:solidFill>
              </a:rPr>
              <a:t> </a:t>
            </a:r>
          </a:p>
        </p:txBody>
      </p:sp>
      <p:sp>
        <p:nvSpPr>
          <p:cNvPr id="3085" name="TextBox 4"/>
          <p:cNvSpPr txBox="1">
            <a:spLocks noChangeArrowheads="1"/>
          </p:cNvSpPr>
          <p:nvPr>
            <p:custDataLst>
              <p:tags r:id="rId6"/>
            </p:custDataLst>
          </p:nvPr>
        </p:nvSpPr>
        <p:spPr bwMode="auto">
          <a:xfrm>
            <a:off x="246063" y="193675"/>
            <a:ext cx="1032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fr-CA" altLang="en-US" sz="1900" b="1">
                <a:solidFill>
                  <a:schemeClr val="bg1"/>
                </a:solidFill>
                <a:cs typeface="Arial" panose="020B0604020202020204" pitchFamily="34" charset="0"/>
              </a:rPr>
              <a:t>Centre d’intervention sur l’inconduite sexuelle – Dre Denise Preston, directrice exécutive</a:t>
            </a:r>
            <a:endParaRPr lang="fr-CA" altLang="en-US" sz="1900" b="1">
              <a:solidFill>
                <a:srgbClr val="FFFFFF"/>
              </a:solidFill>
              <a:cs typeface="Arial" panose="020B0604020202020204" pitchFamily="34" charset="0"/>
            </a:endParaRPr>
          </a:p>
        </p:txBody>
      </p:sp>
      <p:sp>
        <p:nvSpPr>
          <p:cNvPr id="16" name="Rectangle 15"/>
          <p:cNvSpPr/>
          <p:nvPr>
            <p:custDataLst>
              <p:tags r:id="rId7"/>
            </p:custDataLst>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87" name="TextBox 17"/>
          <p:cNvSpPr txBox="1">
            <a:spLocks noChangeArrowheads="1"/>
          </p:cNvSpPr>
          <p:nvPr>
            <p:custDataLst>
              <p:tags r:id="rId8"/>
            </p:custDataLst>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200" i="1"/>
              <a:t>L1 picture</a:t>
            </a:r>
          </a:p>
        </p:txBody>
      </p:sp>
      <p:sp>
        <p:nvSpPr>
          <p:cNvPr id="20" name="Text Box 2"/>
          <p:cNvSpPr txBox="1"/>
          <p:nvPr>
            <p:custDataLst>
              <p:tags r:id="rId9"/>
            </p:custDataLst>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en-CA" sz="1200" b="1" cap="all">
                <a:solidFill>
                  <a:srgbClr val="FFFFFF"/>
                </a:solidFill>
                <a:ea typeface="Calibri" panose="020F0502020204030204" pitchFamily="34" charset="0"/>
                <a:cs typeface="Times New Roman" panose="02020603050405020304" pitchFamily="18" charset="0"/>
              </a:rPr>
              <a:t>Sans classification</a:t>
            </a:r>
            <a:endParaRPr lang="en-CA" sz="1200" dirty="0">
              <a:latin typeface="Times New Roman" panose="02020603050405020304" pitchFamily="18" charset="0"/>
              <a:ea typeface="Times New Roman" panose="02020603050405020304" pitchFamily="18" charset="0"/>
            </a:endParaRPr>
          </a:p>
        </p:txBody>
      </p:sp>
      <p:sp>
        <p:nvSpPr>
          <p:cNvPr id="22" name="Rounded Rectangle 21"/>
          <p:cNvSpPr/>
          <p:nvPr>
            <p:custDataLst>
              <p:tags r:id="rId10"/>
            </p:custDataLst>
          </p:nvPr>
        </p:nvSpPr>
        <p:spPr>
          <a:xfrm>
            <a:off x="527050" y="5430838"/>
            <a:ext cx="3008313" cy="3468687"/>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en-CA" sz="1200" b="1" u="sng" dirty="0" err="1"/>
              <a:t>Capacité</a:t>
            </a:r>
            <a:r>
              <a:rPr lang="en-CA" sz="1200" b="1" u="sng" dirty="0"/>
              <a:t> des </a:t>
            </a:r>
            <a:r>
              <a:rPr lang="en-CA" sz="1200" b="1" u="sng" dirty="0" err="1"/>
              <a:t>ressources</a:t>
            </a:r>
            <a:endParaRPr lang="en-CA" sz="1200" b="1" u="sng" dirty="0"/>
          </a:p>
          <a:p>
            <a:pPr eaLnBrk="1" hangingPunct="1">
              <a:spcAft>
                <a:spcPts val="0"/>
              </a:spcAft>
              <a:defRPr/>
            </a:pPr>
            <a:endParaRPr lang="fr-CA" sz="1100" b="1" dirty="0"/>
          </a:p>
          <a:p>
            <a:pPr marL="171450" indent="-171450" eaLnBrk="1" hangingPunct="1">
              <a:spcAft>
                <a:spcPts val="0"/>
              </a:spcAft>
              <a:buFont typeface="Arial" panose="020B0604020202020204" pitchFamily="34" charset="0"/>
              <a:buChar char="•"/>
              <a:defRPr/>
            </a:pPr>
            <a:r>
              <a:rPr lang="fr-CA" sz="1100" b="1" dirty="0"/>
              <a:t>Répercussions de l’élargissement du mandat (approuvé en avril 2019):</a:t>
            </a:r>
            <a:r>
              <a:rPr lang="fr-CA" sz="1100" dirty="0"/>
              <a:t>  Plus d’exigences envers notre personnel et plus de visibilité</a:t>
            </a:r>
          </a:p>
          <a:p>
            <a:pPr marL="171450" indent="-171450" eaLnBrk="1" hangingPunct="1">
              <a:spcAft>
                <a:spcPts val="0"/>
              </a:spcAft>
              <a:buFont typeface="Arial" panose="020B0604020202020204" pitchFamily="34" charset="0"/>
              <a:buChar char="•"/>
              <a:defRPr/>
            </a:pPr>
            <a:r>
              <a:rPr lang="fr-CA" sz="1100" b="1" dirty="0">
                <a:solidFill>
                  <a:schemeClr val="tx1"/>
                </a:solidFill>
              </a:rPr>
              <a:t>Budget : </a:t>
            </a:r>
            <a:r>
              <a:rPr lang="fr-CA" sz="1100" dirty="0">
                <a:solidFill>
                  <a:schemeClr val="tx1"/>
                </a:solidFill>
              </a:rPr>
              <a:t>Approbation r</a:t>
            </a:r>
            <a:r>
              <a:rPr lang="en-CA" sz="1100" dirty="0" err="1">
                <a:solidFill>
                  <a:schemeClr val="tx1"/>
                </a:solidFill>
              </a:rPr>
              <a:t>écente</a:t>
            </a:r>
            <a:r>
              <a:rPr lang="fr-CA" sz="1100" dirty="0">
                <a:solidFill>
                  <a:schemeClr val="tx1"/>
                </a:solidFill>
              </a:rPr>
              <a:t> d’une augmentation importante par le Comité de gestion des investissements et des ressources (2 738 786 $ en deux phases pour 21 postes supplémentaires)</a:t>
            </a:r>
          </a:p>
          <a:p>
            <a:pPr marL="171450" indent="-171450" eaLnBrk="1" hangingPunct="1">
              <a:spcAft>
                <a:spcPts val="0"/>
              </a:spcAft>
              <a:buFont typeface="Arial" panose="020B0604020202020204" pitchFamily="34" charset="0"/>
              <a:buChar char="•"/>
              <a:defRPr/>
            </a:pPr>
            <a:r>
              <a:rPr lang="fr-CA" sz="1100" b="1" dirty="0"/>
              <a:t>Compétences spécialisées :</a:t>
            </a:r>
            <a:r>
              <a:rPr lang="fr-CA" sz="1100" dirty="0"/>
              <a:t> Les nouveaux postes exigent des compétences particulières qui peuvent être difficiles à trouver, particulièrement au sein du gouvernement.</a:t>
            </a:r>
          </a:p>
        </p:txBody>
      </p:sp>
      <p:sp>
        <p:nvSpPr>
          <p:cNvPr id="23" name="Rounded Rectangle 22"/>
          <p:cNvSpPr/>
          <p:nvPr>
            <p:custDataLst>
              <p:tags r:id="rId11"/>
            </p:custDataLst>
          </p:nvPr>
        </p:nvSpPr>
        <p:spPr>
          <a:xfrm>
            <a:off x="3678238" y="5419725"/>
            <a:ext cx="2913062" cy="3468688"/>
          </a:xfrm>
          <a:prstGeom prst="roundRect">
            <a:avLst/>
          </a:prstGeom>
        </p:spPr>
        <p:style>
          <a:lnRef idx="1">
            <a:schemeClr val="accent1"/>
          </a:lnRef>
          <a:fillRef idx="2">
            <a:schemeClr val="accent1"/>
          </a:fillRef>
          <a:effectRef idx="1">
            <a:schemeClr val="accent1"/>
          </a:effectRef>
          <a:fontRef idx="minor">
            <a:schemeClr val="dk1"/>
          </a:fontRef>
        </p:style>
        <p:txBody>
          <a:bodyPr lIns="72000" tIns="0" rIns="36000"/>
          <a:lstStyle/>
          <a:p>
            <a:pPr algn="ctr" eaLnBrk="1" hangingPunct="1">
              <a:spcAft>
                <a:spcPts val="0"/>
              </a:spcAft>
              <a:defRPr/>
            </a:pPr>
            <a:r>
              <a:rPr lang="en-CA" sz="1100" b="1" u="sng" dirty="0" err="1"/>
              <a:t>Réalisation</a:t>
            </a:r>
            <a:r>
              <a:rPr lang="en-CA" sz="1100" b="1" u="sng" dirty="0"/>
              <a:t> de programmes/</a:t>
            </a:r>
            <a:r>
              <a:rPr lang="en-CA" sz="1100" b="1" u="sng" dirty="0" err="1"/>
              <a:t>projets</a:t>
            </a:r>
            <a:endParaRPr lang="en-CA" sz="1100" b="1" u="sng" dirty="0"/>
          </a:p>
          <a:p>
            <a:pPr marL="171450" indent="-171450" eaLnBrk="1" hangingPunct="1">
              <a:spcAft>
                <a:spcPts val="0"/>
              </a:spcAft>
              <a:buFont typeface="Arial" panose="020B0604020202020204" pitchFamily="34" charset="0"/>
              <a:buChar char="•"/>
              <a:defRPr/>
            </a:pPr>
            <a:endParaRPr lang="fr-CA" sz="1050" b="1" dirty="0"/>
          </a:p>
          <a:p>
            <a:pPr marL="171450" indent="-171450" eaLnBrk="1" hangingPunct="1">
              <a:spcAft>
                <a:spcPts val="0"/>
              </a:spcAft>
              <a:buFont typeface="Arial" panose="020B0604020202020204" pitchFamily="34" charset="0"/>
              <a:buChar char="•"/>
              <a:defRPr/>
            </a:pPr>
            <a:r>
              <a:rPr lang="fr-CA" sz="1050" b="1" dirty="0"/>
              <a:t>Programme de contributions :</a:t>
            </a:r>
            <a:r>
              <a:rPr lang="fr-CA" sz="1050" dirty="0"/>
              <a:t> Approuvé en décembre 2018, il accorde un financement de 4 ans aux centres d’aide aux victimes d’agression sexuelle dans les collectivités situées près des 10 bases les plus peuplées. Lancé en août 2019.</a:t>
            </a:r>
          </a:p>
          <a:p>
            <a:pPr marL="171450" indent="-171450" eaLnBrk="1" hangingPunct="1">
              <a:spcAft>
                <a:spcPts val="0"/>
              </a:spcAft>
              <a:buFont typeface="Arial" panose="020B0604020202020204" pitchFamily="34" charset="0"/>
              <a:buChar char="•"/>
              <a:defRPr/>
            </a:pPr>
            <a:r>
              <a:rPr lang="fr-CA" sz="1050" b="1" dirty="0"/>
              <a:t>Conseils juridiques indépendants :</a:t>
            </a:r>
            <a:r>
              <a:rPr lang="fr-CA" sz="1050" dirty="0"/>
              <a:t> Financement accordé en 2019-2020 pour l’établissement d’un programme visant à fournir des conseils juridiques (et non la représentation) aux victimes; à modeler sur des exemples provinciaux. </a:t>
            </a:r>
          </a:p>
          <a:p>
            <a:pPr marL="171450" indent="-171450" eaLnBrk="1" hangingPunct="1">
              <a:spcAft>
                <a:spcPts val="0"/>
              </a:spcAft>
              <a:buFont typeface="Arial" panose="020B0604020202020204" pitchFamily="34" charset="0"/>
              <a:buChar char="•"/>
              <a:defRPr/>
            </a:pPr>
            <a:r>
              <a:rPr lang="fr-CA" sz="1050" b="1" dirty="0"/>
              <a:t>Prévention et formation :</a:t>
            </a:r>
            <a:r>
              <a:rPr lang="fr-CA" sz="1050" dirty="0"/>
              <a:t> Élaborer un plan de prévention complet pour appuyer la stratégie de changement de culture des FAC.</a:t>
            </a:r>
          </a:p>
        </p:txBody>
      </p:sp>
      <p:sp>
        <p:nvSpPr>
          <p:cNvPr id="24" name="Rounded Rectangle 23"/>
          <p:cNvSpPr/>
          <p:nvPr>
            <p:custDataLst>
              <p:tags r:id="rId12"/>
            </p:custDataLst>
          </p:nvPr>
        </p:nvSpPr>
        <p:spPr>
          <a:xfrm>
            <a:off x="6731000" y="5430838"/>
            <a:ext cx="2913063" cy="3468687"/>
          </a:xfrm>
          <a:prstGeom prst="roundRect">
            <a:avLst/>
          </a:prstGeom>
        </p:spPr>
        <p:style>
          <a:lnRef idx="1">
            <a:schemeClr val="accent1"/>
          </a:lnRef>
          <a:fillRef idx="2">
            <a:schemeClr val="accent1"/>
          </a:fillRef>
          <a:effectRef idx="1">
            <a:schemeClr val="accent1"/>
          </a:effectRef>
          <a:fontRef idx="minor">
            <a:schemeClr val="dk1"/>
          </a:fontRef>
        </p:style>
        <p:txBody>
          <a:bodyPr rIns="36000"/>
          <a:lstStyle/>
          <a:p>
            <a:pPr algn="ctr" eaLnBrk="1" hangingPunct="1">
              <a:spcAft>
                <a:spcPts val="0"/>
              </a:spcAft>
              <a:defRPr/>
            </a:pPr>
            <a:r>
              <a:rPr lang="en-CA" sz="1100" b="1" u="sng" dirty="0"/>
              <a:t>Rapport du </a:t>
            </a:r>
            <a:r>
              <a:rPr lang="en-CA" sz="1100" b="1" u="sng" dirty="0" err="1"/>
              <a:t>Vérificateur</a:t>
            </a:r>
            <a:r>
              <a:rPr lang="en-CA" sz="1100" b="1" u="sng" dirty="0"/>
              <a:t> </a:t>
            </a:r>
            <a:r>
              <a:rPr lang="en-CA" sz="1100" b="1" u="sng" dirty="0" err="1"/>
              <a:t>Général</a:t>
            </a:r>
            <a:r>
              <a:rPr lang="en-CA" sz="1100" b="1" u="sng" dirty="0"/>
              <a:t> de </a:t>
            </a:r>
            <a:r>
              <a:rPr lang="en-CA" sz="1100" b="1" u="sng" dirty="0" err="1"/>
              <a:t>l’automne</a:t>
            </a:r>
            <a:r>
              <a:rPr lang="en-CA" sz="1100" b="1" u="sng" dirty="0"/>
              <a:t> 2018: Plan </a:t>
            </a:r>
            <a:r>
              <a:rPr lang="en-CA" sz="1100" b="1" u="sng" dirty="0" err="1"/>
              <a:t>d’action</a:t>
            </a:r>
            <a:endParaRPr lang="en-CA" sz="1100" u="sng" dirty="0"/>
          </a:p>
          <a:p>
            <a:pPr eaLnBrk="1" hangingPunct="1">
              <a:spcAft>
                <a:spcPts val="0"/>
              </a:spcAft>
              <a:defRPr/>
            </a:pPr>
            <a:endParaRPr lang="fr-CA" sz="1050" b="1" dirty="0"/>
          </a:p>
          <a:p>
            <a:pPr marL="171450" indent="-171450" eaLnBrk="1" hangingPunct="1">
              <a:spcAft>
                <a:spcPts val="0"/>
              </a:spcAft>
              <a:buFont typeface="Arial" panose="020B0604020202020204" pitchFamily="34" charset="0"/>
              <a:buChar char="•"/>
              <a:defRPr/>
            </a:pPr>
            <a:r>
              <a:rPr lang="fr-CA" sz="1050" b="1" dirty="0"/>
              <a:t>Stratégie nationale d’aide aux victimes :</a:t>
            </a:r>
            <a:r>
              <a:rPr lang="fr-CA" sz="1050" dirty="0"/>
              <a:t> Fixera des normes et des objectifs pour le soutien aux victimes dans l’ensemble des partenaires militaires et des intervenants. Plan de mise en œuvre à terminer cet automne-hiver</a:t>
            </a:r>
          </a:p>
          <a:p>
            <a:pPr marL="171450" indent="-171450" eaLnBrk="1" hangingPunct="1">
              <a:spcAft>
                <a:spcPts val="0"/>
              </a:spcAft>
              <a:buFont typeface="Arial" panose="020B0604020202020204" pitchFamily="34" charset="0"/>
              <a:buChar char="•"/>
              <a:defRPr/>
            </a:pPr>
            <a:r>
              <a:rPr lang="fr-CA" sz="1050" b="1" dirty="0"/>
              <a:t>Coordination de l’intervention et du soutien :</a:t>
            </a:r>
            <a:r>
              <a:rPr lang="fr-CA" sz="1050" dirty="0"/>
              <a:t> Nouveau programme de coordination de cas, d’accompagnement, de défense des droits et de soutien en personne aux victimes (en plus des autres services de soutien déjà offerts). Première phase lancée en août 2019. Implémentation au cours des 18 à 24 prochains mois</a:t>
            </a:r>
          </a:p>
          <a:p>
            <a:pPr eaLnBrk="1" hangingPunct="1">
              <a:spcAft>
                <a:spcPts val="0"/>
              </a:spcAft>
              <a:defRPr/>
            </a:pPr>
            <a:endParaRPr lang="fr-CA" sz="1100" dirty="0"/>
          </a:p>
        </p:txBody>
      </p:sp>
      <p:sp>
        <p:nvSpPr>
          <p:cNvPr id="25" name="Rounded Rectangle 24"/>
          <p:cNvSpPr/>
          <p:nvPr>
            <p:custDataLst>
              <p:tags r:id="rId13"/>
            </p:custDataLst>
          </p:nvPr>
        </p:nvSpPr>
        <p:spPr>
          <a:xfrm>
            <a:off x="9777413" y="5430838"/>
            <a:ext cx="2913062" cy="3468687"/>
          </a:xfrm>
          <a:prstGeom prst="roundRect">
            <a:avLst/>
          </a:prstGeom>
        </p:spPr>
        <p:style>
          <a:lnRef idx="1">
            <a:schemeClr val="accent1"/>
          </a:lnRef>
          <a:fillRef idx="2">
            <a:schemeClr val="accent1"/>
          </a:fillRef>
          <a:effectRef idx="1">
            <a:schemeClr val="accent1"/>
          </a:effectRef>
          <a:fontRef idx="minor">
            <a:schemeClr val="dk1"/>
          </a:fontRef>
        </p:style>
        <p:txBody>
          <a:bodyPr lIns="36000" rIns="36000"/>
          <a:lstStyle/>
          <a:p>
            <a:pPr algn="ctr" eaLnBrk="1" hangingPunct="1">
              <a:spcAft>
                <a:spcPts val="0"/>
              </a:spcAft>
              <a:defRPr/>
            </a:pPr>
            <a:r>
              <a:rPr lang="fr-CA" sz="1050" b="1" u="sng" dirty="0"/>
              <a:t>Règlement du recours collectif </a:t>
            </a:r>
            <a:r>
              <a:rPr lang="en-CA" sz="1050" b="1" u="sng" dirty="0" err="1"/>
              <a:t>Heyder</a:t>
            </a:r>
            <a:r>
              <a:rPr lang="en-CA" sz="1050" b="1" u="sng" dirty="0"/>
              <a:t>-Beattie </a:t>
            </a:r>
            <a:r>
              <a:rPr lang="fr-CA" sz="1050" b="1" u="sng" dirty="0"/>
              <a:t>relatif à l’inconduite sexuelle </a:t>
            </a:r>
          </a:p>
          <a:p>
            <a:pPr algn="ctr" eaLnBrk="1" hangingPunct="1">
              <a:spcAft>
                <a:spcPts val="0"/>
              </a:spcAft>
              <a:defRPr/>
            </a:pPr>
            <a:endParaRPr lang="fr-CA" sz="1000" b="1" u="sng" dirty="0"/>
          </a:p>
          <a:p>
            <a:pPr marL="171450" indent="-171450" eaLnBrk="1" hangingPunct="1">
              <a:spcAft>
                <a:spcPts val="0"/>
              </a:spcAft>
              <a:buFont typeface="Arial" panose="020B0604020202020204" pitchFamily="34" charset="0"/>
              <a:buChar char="•"/>
              <a:defRPr/>
            </a:pPr>
            <a:r>
              <a:rPr lang="fr-CA" sz="1000" b="1" dirty="0"/>
              <a:t>Programme d’engagement réparateur :</a:t>
            </a:r>
            <a:r>
              <a:rPr lang="fr-CA" sz="1000" dirty="0"/>
              <a:t> Permettre aux membres du groupe de partager leur expérience d’inconduite sexuelle avec les hauts représentants de la Défense avec l’aide de praticiens de la justice réparatrice.</a:t>
            </a:r>
          </a:p>
          <a:p>
            <a:pPr marL="171450" indent="-171450" eaLnBrk="1" hangingPunct="1">
              <a:spcAft>
                <a:spcPts val="0"/>
              </a:spcAft>
              <a:buFont typeface="Arial" panose="020B0604020202020204" pitchFamily="34" charset="0"/>
              <a:buChar char="•"/>
              <a:defRPr/>
            </a:pPr>
            <a:r>
              <a:rPr lang="fr-CA" sz="1000" b="1" dirty="0"/>
              <a:t>Consultations sur le soutien aux victimes/survivants :</a:t>
            </a:r>
            <a:r>
              <a:rPr lang="fr-CA" sz="1000" dirty="0"/>
              <a:t> Le CIIS, de concert avec certaines parties des FAC, rencontrera des représentants des participants au recours collectif afin d’obtenir des commentaires sur l’amélioration des ressources et des programmes de soutien de l’Équipe de la Défense.</a:t>
            </a:r>
          </a:p>
          <a:p>
            <a:pPr marL="171450" indent="-171450" eaLnBrk="1" hangingPunct="1">
              <a:spcAft>
                <a:spcPts val="0"/>
              </a:spcAft>
              <a:buFont typeface="Arial" panose="020B0604020202020204" pitchFamily="34" charset="0"/>
              <a:buChar char="•"/>
              <a:defRPr/>
            </a:pPr>
            <a:r>
              <a:rPr lang="fr-CA" sz="1000" b="1" dirty="0"/>
              <a:t>Examen </a:t>
            </a:r>
            <a:r>
              <a:rPr lang="fr-CA" sz="1000" dirty="0"/>
              <a:t>externe, dans cinq ans, des progrès réalisés en matière d’inconduite sexuelle</a:t>
            </a:r>
          </a:p>
        </p:txBody>
      </p:sp>
      <p:sp>
        <p:nvSpPr>
          <p:cNvPr id="26" name="Rounded Rectangle 25"/>
          <p:cNvSpPr/>
          <p:nvPr>
            <p:custDataLst>
              <p:tags r:id="rId14"/>
            </p:custDataLst>
          </p:nvPr>
        </p:nvSpPr>
        <p:spPr>
          <a:xfrm>
            <a:off x="12812713" y="5430838"/>
            <a:ext cx="2913062" cy="3468687"/>
          </a:xfrm>
          <a:prstGeom prst="roundRect">
            <a:avLst/>
          </a:prstGeom>
        </p:spPr>
        <p:style>
          <a:lnRef idx="1">
            <a:schemeClr val="accent1"/>
          </a:lnRef>
          <a:fillRef idx="2">
            <a:schemeClr val="accent1"/>
          </a:fillRef>
          <a:effectRef idx="1">
            <a:schemeClr val="accent1"/>
          </a:effectRef>
          <a:fontRef idx="minor">
            <a:schemeClr val="dk1"/>
          </a:fontRef>
        </p:style>
        <p:txBody>
          <a:bodyPr lIns="36000" tIns="0" rIns="36000"/>
          <a:lstStyle/>
          <a:p>
            <a:pPr algn="ctr" eaLnBrk="1" hangingPunct="1">
              <a:spcAft>
                <a:spcPts val="0"/>
              </a:spcAft>
              <a:defRPr/>
            </a:pPr>
            <a:r>
              <a:rPr lang="en-CA" sz="1100" b="1" u="sng" dirty="0" err="1"/>
              <a:t>Politique</a:t>
            </a:r>
            <a:r>
              <a:rPr lang="en-CA" sz="1100" b="1" u="sng" dirty="0"/>
              <a:t> / </a:t>
            </a:r>
            <a:r>
              <a:rPr lang="en-CA" sz="1100" b="1" u="sng" dirty="0" err="1"/>
              <a:t>Légal</a:t>
            </a:r>
            <a:endParaRPr lang="en-CA" sz="1100" b="1" u="sng" dirty="0"/>
          </a:p>
          <a:p>
            <a:pPr algn="ctr" eaLnBrk="1" hangingPunct="1">
              <a:spcAft>
                <a:spcPts val="0"/>
              </a:spcAft>
              <a:defRPr/>
            </a:pPr>
            <a:endParaRPr lang="en-CA" sz="1100" b="1" u="sng" dirty="0"/>
          </a:p>
          <a:p>
            <a:pPr marL="171450" indent="-171450" eaLnBrk="1" hangingPunct="1">
              <a:spcAft>
                <a:spcPts val="0"/>
              </a:spcAft>
              <a:buFont typeface="Arial" panose="020B0604020202020204" pitchFamily="34" charset="0"/>
              <a:buChar char="•"/>
              <a:defRPr/>
            </a:pPr>
            <a:r>
              <a:rPr lang="en-CA" sz="1050" b="1" dirty="0"/>
              <a:t>Nouvelle </a:t>
            </a:r>
            <a:r>
              <a:rPr lang="en-CA" sz="1050" b="1" dirty="0" err="1"/>
              <a:t>politique</a:t>
            </a:r>
            <a:r>
              <a:rPr lang="en-CA" sz="1050" b="1" dirty="0"/>
              <a:t> </a:t>
            </a:r>
            <a:r>
              <a:rPr lang="en-CA" sz="1050" b="1" dirty="0" err="1"/>
              <a:t>militaire</a:t>
            </a:r>
            <a:r>
              <a:rPr lang="en-CA" sz="1050" b="1" dirty="0"/>
              <a:t> sur </a:t>
            </a:r>
            <a:r>
              <a:rPr lang="en-CA" sz="1050" b="1" dirty="0" err="1"/>
              <a:t>l’intervention</a:t>
            </a:r>
            <a:r>
              <a:rPr lang="en-CA" sz="1050" b="1" dirty="0"/>
              <a:t> sur </a:t>
            </a:r>
            <a:r>
              <a:rPr lang="en-CA" sz="1050" b="1" dirty="0" err="1"/>
              <a:t>l’inconduite</a:t>
            </a:r>
            <a:r>
              <a:rPr lang="en-CA" sz="1050" b="1" dirty="0"/>
              <a:t> </a:t>
            </a:r>
            <a:r>
              <a:rPr lang="en-CA" sz="1050" b="1" dirty="0" err="1"/>
              <a:t>sexuelle</a:t>
            </a:r>
            <a:r>
              <a:rPr lang="en-CA" sz="1050" b="1" dirty="0"/>
              <a:t> :</a:t>
            </a:r>
            <a:r>
              <a:rPr lang="en-CA" sz="1050" dirty="0"/>
              <a:t> </a:t>
            </a:r>
            <a:r>
              <a:rPr lang="fr-CA" sz="1050" dirty="0"/>
              <a:t>Les militaires consultent le CIIS à ce sujet, car il constituera une partie importante du cadre stratégique sur l’inconduite sexuelle.</a:t>
            </a:r>
          </a:p>
          <a:p>
            <a:pPr marL="171450" indent="-171450" eaLnBrk="1" hangingPunct="1">
              <a:spcAft>
                <a:spcPts val="0"/>
              </a:spcAft>
              <a:buFont typeface="Arial" panose="020B0604020202020204" pitchFamily="34" charset="0"/>
              <a:buChar char="•"/>
              <a:defRPr/>
            </a:pPr>
            <a:r>
              <a:rPr lang="fr-CA" sz="1050" b="1" dirty="0"/>
              <a:t>Obligation de faire rapport :</a:t>
            </a:r>
            <a:r>
              <a:rPr lang="fr-CA" sz="1050" dirty="0"/>
              <a:t> Les militaires qui consultent le Centre à ce sujet devront apporter des modifications aux régulations afin d’exempter les victimes et les fournisseurs de services de l’obligation de présenter un rapport officiel aux autorités. </a:t>
            </a:r>
          </a:p>
          <a:p>
            <a:pPr marL="171450" indent="-171450" eaLnBrk="1" hangingPunct="1">
              <a:spcAft>
                <a:spcPts val="0"/>
              </a:spcAft>
              <a:buFont typeface="Arial" panose="020B0604020202020204" pitchFamily="34" charset="0"/>
              <a:buChar char="•"/>
              <a:defRPr/>
            </a:pPr>
            <a:r>
              <a:rPr lang="fr-CA" sz="1050" b="1" dirty="0"/>
              <a:t>Options de signalement améliorées :</a:t>
            </a:r>
            <a:r>
              <a:rPr lang="fr-CA" sz="1050" dirty="0"/>
              <a:t> Examiner les options de mécanismes alternatifs de signalement pour les victimes, connus sous le nom de signalement restreint ou par un tiers.</a:t>
            </a:r>
          </a:p>
        </p:txBody>
      </p:sp>
      <p:sp>
        <p:nvSpPr>
          <p:cNvPr id="21" name="Rounded Rectangle 20"/>
          <p:cNvSpPr/>
          <p:nvPr>
            <p:custDataLst>
              <p:tags r:id="rId15"/>
            </p:custDataLst>
          </p:nvPr>
        </p:nvSpPr>
        <p:spPr>
          <a:xfrm>
            <a:off x="325857" y="1326875"/>
            <a:ext cx="4251260" cy="36293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marL="1881188" indent="-285750" eaLnBrk="1" hangingPunct="1">
              <a:spcBef>
                <a:spcPts val="600"/>
              </a:spcBef>
              <a:buFont typeface="Arial" panose="020B0604020202020204" pitchFamily="34" charset="0"/>
              <a:buChar char="•"/>
              <a:defRPr/>
            </a:pPr>
            <a:endParaRPr lang="en-CA" sz="1200" dirty="0"/>
          </a:p>
          <a:p>
            <a:pPr marL="1881188" indent="-285750" eaLnBrk="1" hangingPunct="1">
              <a:spcBef>
                <a:spcPts val="600"/>
              </a:spcBef>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endParaRPr lang="en-CA" sz="1100" dirty="0"/>
          </a:p>
          <a:p>
            <a:pPr marL="285750" indent="-285750" eaLnBrk="1" hangingPunct="1">
              <a:buFont typeface="Arial" panose="020B0604020202020204" pitchFamily="34" charset="0"/>
              <a:buChar char="•"/>
              <a:defRPr/>
            </a:pPr>
            <a:r>
              <a:rPr lang="fr-CA" sz="1000" dirty="0"/>
              <a:t>Dre Denise Preston s’est jointe au ministère de la Défense nationale à titre de directrice exécutive du Centre d’intervention sur l’inconduite sexuelle (CIIS) en mai 2017.</a:t>
            </a:r>
          </a:p>
          <a:p>
            <a:pPr marL="285750" indent="-285750" eaLnBrk="1" hangingPunct="1">
              <a:buFont typeface="Arial" panose="020B0604020202020204" pitchFamily="34" charset="0"/>
              <a:buChar char="•"/>
              <a:defRPr/>
            </a:pPr>
            <a:r>
              <a:rPr lang="fr-CA" sz="1000" dirty="0"/>
              <a:t>Avant d’arriver au Ministère, elle a travaillé à la Commission des libérations conditionnelles du Canada pendant 8 ans et comme psychologue pour le Service correctionnel du Canada pendant 19 ans.</a:t>
            </a:r>
          </a:p>
          <a:p>
            <a:pPr marL="285750" indent="-285750" eaLnBrk="1" hangingPunct="1">
              <a:buFont typeface="Arial" panose="020B0604020202020204" pitchFamily="34" charset="0"/>
              <a:buChar char="•"/>
              <a:defRPr/>
            </a:pPr>
            <a:r>
              <a:rPr lang="fr-CA" sz="1000" dirty="0"/>
              <a:t>Elle est diplômée de l’Université </a:t>
            </a:r>
            <a:r>
              <a:rPr lang="fr-CA" sz="1000" dirty="0" err="1"/>
              <a:t>Queen’s</a:t>
            </a:r>
            <a:r>
              <a:rPr lang="fr-CA" sz="1000" dirty="0"/>
              <a:t>, détient un doctorat en psychologie, est inscrite à l’Ordre des psychologues de l’Ontario et est membre de la Société canadienne de psychologie.</a:t>
            </a:r>
          </a:p>
          <a:p>
            <a:pPr marL="285750" indent="-285750" eaLnBrk="1" hangingPunct="1">
              <a:buFont typeface="Arial" panose="020B0604020202020204" pitchFamily="34" charset="0"/>
              <a:buChar char="•"/>
              <a:defRPr/>
            </a:pPr>
            <a:endParaRPr lang="en-CA" sz="1200" i="1" dirty="0"/>
          </a:p>
        </p:txBody>
      </p:sp>
      <p:pic>
        <p:nvPicPr>
          <p:cNvPr id="3097" name="Content Placeholder 4"/>
          <p:cNvPicPr>
            <a:picLocks noGrp="1" noChangeAspect="1"/>
          </p:cNvPicPr>
          <p:nvPr>
            <p:ph idx="1"/>
            <p:custDataLst>
              <p:tags r:id="rId16"/>
            </p:custDataLst>
          </p:nvPr>
        </p:nvPicPr>
        <p:blipFill>
          <a:blip r:embed="rId20">
            <a:extLst>
              <a:ext uri="{28A0092B-C50C-407E-A947-70E740481C1C}">
                <a14:useLocalDpi xmlns:a14="http://schemas.microsoft.com/office/drawing/2010/main" val="0"/>
              </a:ext>
            </a:extLst>
          </a:blip>
          <a:srcRect l="18588" t="7600" r="16740" b="33281"/>
          <a:stretch>
            <a:fillRect/>
          </a:stretch>
        </p:blipFill>
        <p:spPr>
          <a:xfrm>
            <a:off x="1782763" y="1327150"/>
            <a:ext cx="1335087" cy="1706563"/>
          </a:xfrm>
        </p:spPr>
      </p:pic>
      <p:sp>
        <p:nvSpPr>
          <p:cNvPr id="3098" name="ZoneTexte 1"/>
          <p:cNvSpPr txBox="1">
            <a:spLocks noChangeArrowheads="1"/>
          </p:cNvSpPr>
          <p:nvPr>
            <p:custDataLst>
              <p:tags r:id="rId17"/>
            </p:custDataLst>
          </p:nvPr>
        </p:nvSpPr>
        <p:spPr bwMode="auto">
          <a:xfrm>
            <a:off x="0" y="0"/>
            <a:ext cx="381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CA"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66d8004538342d38b4ee8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19532</TotalTime>
  <Words>368</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ＭＳ Ｐゴシック</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706</cp:revision>
  <cp:lastPrinted>2019-10-15T14:45:58Z</cp:lastPrinted>
  <dcterms:created xsi:type="dcterms:W3CDTF">2017-05-18T23:50:12Z</dcterms:created>
  <dcterms:modified xsi:type="dcterms:W3CDTF">2020-02-14T16:16:36Z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