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3" r:id="rId2"/>
  </p:sldIdLst>
  <p:sldSz cx="16238538" cy="9134475"/>
  <p:notesSz cx="147828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57" autoAdjust="0"/>
    <p:restoredTop sz="93116" autoAdjust="0"/>
  </p:normalViewPr>
  <p:slideViewPr>
    <p:cSldViewPr>
      <p:cViewPr varScale="1">
        <p:scale>
          <a:sx n="71" d="100"/>
          <a:sy n="71" d="100"/>
        </p:scale>
        <p:origin x="1290" y="84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7150" cy="457200"/>
          </a:xfrm>
          <a:prstGeom prst="rect">
            <a:avLst/>
          </a:prstGeom>
        </p:spPr>
        <p:txBody>
          <a:bodyPr vert="horz" lIns="115464" tIns="57732" rIns="115464" bIns="57732" rtlCol="0"/>
          <a:lstStyle>
            <a:lvl1pPr algn="l" eaLnBrk="1" hangingPunct="1">
              <a:defRPr sz="15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4063" y="0"/>
            <a:ext cx="6405562" cy="457200"/>
          </a:xfrm>
          <a:prstGeom prst="rect">
            <a:avLst/>
          </a:prstGeom>
        </p:spPr>
        <p:txBody>
          <a:bodyPr vert="horz" lIns="115464" tIns="57732" rIns="115464" bIns="57732" rtlCol="0"/>
          <a:lstStyle>
            <a:lvl1pPr algn="r" eaLnBrk="1" hangingPunct="1">
              <a:defRPr sz="15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4FF68A-174D-4239-BF0E-F0F749A949B2}" type="datetimeFigureOut">
              <a:rPr lang="en-CA"/>
              <a:pPr>
                <a:defRPr/>
              </a:pPr>
              <a:t>2020-02-14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6800"/>
            <a:ext cx="6407150" cy="457200"/>
          </a:xfrm>
          <a:prstGeom prst="rect">
            <a:avLst/>
          </a:prstGeom>
        </p:spPr>
        <p:txBody>
          <a:bodyPr vert="horz" lIns="115464" tIns="57732" rIns="115464" bIns="57732" rtlCol="0" anchor="b"/>
          <a:lstStyle>
            <a:lvl1pPr algn="l" eaLnBrk="1" hangingPunct="1">
              <a:defRPr sz="15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4063" y="8686800"/>
            <a:ext cx="6405562" cy="457200"/>
          </a:xfrm>
          <a:prstGeom prst="rect">
            <a:avLst/>
          </a:prstGeom>
        </p:spPr>
        <p:txBody>
          <a:bodyPr vert="horz" wrap="square" lIns="115464" tIns="57732" rIns="115464" bIns="577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fld id="{91A2E6BE-A3F4-48C9-B8CD-1A0363A053C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0807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7150" cy="457200"/>
          </a:xfrm>
          <a:prstGeom prst="rect">
            <a:avLst/>
          </a:prstGeom>
        </p:spPr>
        <p:txBody>
          <a:bodyPr vert="horz" lIns="117663" tIns="58828" rIns="117663" bIns="5882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4063" y="0"/>
            <a:ext cx="6405562" cy="457200"/>
          </a:xfrm>
          <a:prstGeom prst="rect">
            <a:avLst/>
          </a:prstGeom>
        </p:spPr>
        <p:txBody>
          <a:bodyPr vert="horz" wrap="square" lIns="117663" tIns="58828" rIns="117663" bIns="588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7A898D-5630-48BF-9F57-8A0BDF7B4BC1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3400" y="687388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7663" tIns="58828" rIns="117663" bIns="58828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9550" y="4343400"/>
            <a:ext cx="11823700" cy="4114800"/>
          </a:xfrm>
          <a:prstGeom prst="rect">
            <a:avLst/>
          </a:prstGeom>
        </p:spPr>
        <p:txBody>
          <a:bodyPr vert="horz" wrap="square" lIns="117663" tIns="58828" rIns="117663" bIns="58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407150" cy="457200"/>
          </a:xfrm>
          <a:prstGeom prst="rect">
            <a:avLst/>
          </a:prstGeom>
        </p:spPr>
        <p:txBody>
          <a:bodyPr vert="horz" lIns="117663" tIns="58828" rIns="117663" bIns="5882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4063" y="8685213"/>
            <a:ext cx="6405562" cy="457200"/>
          </a:xfrm>
          <a:prstGeom prst="rect">
            <a:avLst/>
          </a:prstGeom>
        </p:spPr>
        <p:txBody>
          <a:bodyPr vert="horz" wrap="square" lIns="117663" tIns="58828" rIns="117663" bIns="588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fld id="{EEF73DC2-8E87-4A0B-9094-628530C28BE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61114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066247-F7AD-43B2-8018-2612C1C3D712}" type="slidenum">
              <a:rPr lang="en-CA" altLang="en-US">
                <a:solidFill>
                  <a:srgbClr val="000000"/>
                </a:solidFill>
              </a:rPr>
              <a:pPr/>
              <a:t>1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2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4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ACDA7-9011-4445-A345-5A3FE7DB1C27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89B46-1298-459F-BCDB-F929EB25F4A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8629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213" y="1401763"/>
            <a:ext cx="146161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213" y="3044825"/>
            <a:ext cx="14616112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213" y="8466138"/>
            <a:ext cx="3789362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599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D4B6B5-477D-49BC-8F84-5563ABEF800A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313" y="8466138"/>
            <a:ext cx="5141912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963" y="8466138"/>
            <a:ext cx="3789362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850475FB-D99A-4DA7-8E72-0CCEC9C6B113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08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04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0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29870" y="1333919"/>
            <a:ext cx="3489347" cy="3622256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CA" b="1" dirty="0"/>
              <a:t>MANDATE</a:t>
            </a:r>
          </a:p>
          <a:p>
            <a:pPr algn="ctr" eaLnBrk="1" hangingPunct="1">
              <a:defRPr/>
            </a:pPr>
            <a:endParaRPr lang="en-CA" sz="900" b="1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100" dirty="0"/>
              <a:t>Prepare for and conduct operations to </a:t>
            </a:r>
            <a:r>
              <a:rPr lang="en-CA" sz="1100" dirty="0">
                <a:solidFill>
                  <a:schemeClr val="tx1"/>
                </a:solidFill>
              </a:rPr>
              <a:t>defend Canada, assist in the defence of North America, and, as directed, promote peace and security abroad.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CA" sz="1100" dirty="0">
              <a:solidFill>
                <a:schemeClr val="tx1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chemeClr val="tx1"/>
                </a:solidFill>
              </a:rPr>
              <a:t>Command Canada’s deployed military personnel globally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CA" sz="1100" dirty="0">
              <a:solidFill>
                <a:schemeClr val="tx1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</a:rPr>
              <a:t>Develop, generate and integrate capabilities from Force Generators (e.g. Army, Navy, Air Force)  to harmonize activity in the following areas: command and control; intelligence, surveillance and reconnaissance; information operations; influence activities; space operations; cyber support; and operational support.</a:t>
            </a:r>
            <a:endParaRPr lang="en-CA" sz="11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734274" y="1317629"/>
            <a:ext cx="4210755" cy="3651134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 defTabSz="720000" eaLnBrk="1" hangingPunct="1">
              <a:defRPr/>
            </a:pPr>
            <a:r>
              <a:rPr lang="en-CA" b="1" cap="all" dirty="0"/>
              <a:t>Key facts</a:t>
            </a:r>
          </a:p>
          <a:p>
            <a:pPr defTabSz="720000" eaLnBrk="1" hangingPunct="1">
              <a:defRPr/>
            </a:pPr>
            <a:r>
              <a:rPr lang="en-CA" sz="1000" b="1" dirty="0"/>
              <a:t>Total Employees</a:t>
            </a:r>
            <a:r>
              <a:rPr lang="en-CA" sz="1000" dirty="0"/>
              <a:t>: </a:t>
            </a:r>
          </a:p>
          <a:p>
            <a:pPr marL="171450" indent="-171450" defTabSz="72000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2924 Total (Civilian and Military)</a:t>
            </a:r>
          </a:p>
          <a:p>
            <a:pPr marL="171450" indent="-171450" defTabSz="72000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Canadian Joint Operations Command Headquarters: 774</a:t>
            </a:r>
          </a:p>
          <a:p>
            <a:pPr marL="171450" indent="-171450" defTabSz="72000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Joint Targeting Intelligence Centre: 127</a:t>
            </a:r>
          </a:p>
          <a:p>
            <a:pPr marL="171450" indent="-171450" defTabSz="72000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Joint Task Force North: 169</a:t>
            </a:r>
          </a:p>
          <a:p>
            <a:pPr marL="171450" indent="-171450" defTabSz="72000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Canadian Materiel Support Group: 667</a:t>
            </a:r>
          </a:p>
          <a:p>
            <a:pPr marL="171450" indent="-171450" defTabSz="72000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Canadian Forces Joint Operations Support Group: 1008</a:t>
            </a:r>
          </a:p>
          <a:p>
            <a:pPr marL="171450" indent="-171450" defTabSz="72000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1</a:t>
            </a:r>
            <a:r>
              <a:rPr lang="en-CA" sz="1000" baseline="30000" dirty="0"/>
              <a:t>st</a:t>
            </a:r>
            <a:r>
              <a:rPr lang="en-CA" sz="1000" dirty="0"/>
              <a:t> Canadian Division Headquarters: 146</a:t>
            </a:r>
          </a:p>
          <a:p>
            <a:pPr marL="171450" indent="-171450" defTabSz="72000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Canadian Joint Warfare Center: 70</a:t>
            </a:r>
          </a:p>
          <a:p>
            <a:pPr marL="171450" indent="-171450" defTabSz="72000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Canadian Joint Operations Command</a:t>
            </a:r>
            <a:r>
              <a:rPr lang="fr-CA" sz="1000" dirty="0"/>
              <a:t> </a:t>
            </a:r>
            <a:r>
              <a:rPr lang="fr-CA" sz="1000" dirty="0" err="1"/>
              <a:t>Outside</a:t>
            </a:r>
            <a:r>
              <a:rPr lang="fr-CA" sz="1000"/>
              <a:t> of Canada: </a:t>
            </a:r>
            <a:r>
              <a:rPr lang="fr-CA" sz="1000" dirty="0"/>
              <a:t>92</a:t>
            </a:r>
            <a:endParaRPr lang="en-CA" sz="1000" dirty="0"/>
          </a:p>
          <a:p>
            <a:pPr defTabSz="720000" eaLnBrk="1" hangingPunct="1">
              <a:defRPr/>
            </a:pPr>
            <a:endParaRPr lang="en-CA" sz="1000" b="1" dirty="0"/>
          </a:p>
          <a:p>
            <a:pPr defTabSz="720000" eaLnBrk="1" hangingPunct="1">
              <a:defRPr/>
            </a:pPr>
            <a:r>
              <a:rPr lang="en-CA" sz="1000" b="1" dirty="0"/>
              <a:t>Budget</a:t>
            </a:r>
            <a:r>
              <a:rPr lang="en-CA" sz="1000" dirty="0"/>
              <a:t>: </a:t>
            </a:r>
          </a:p>
          <a:p>
            <a:pPr marL="171450" indent="-171450" defTabSz="72000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$ 460M Total</a:t>
            </a:r>
          </a:p>
          <a:p>
            <a:pPr marL="171450" indent="-171450" defTabSz="72000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$ 123M Local budget</a:t>
            </a:r>
          </a:p>
          <a:p>
            <a:pPr marL="171450" indent="-171450" defTabSz="72000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$ 337M Operations Fund Account</a:t>
            </a:r>
          </a:p>
          <a:p>
            <a:pPr defTabSz="720000" eaLnBrk="1" hangingPunct="1">
              <a:defRPr/>
            </a:pPr>
            <a:r>
              <a:rPr lang="en-CA" sz="1000" b="1" dirty="0"/>
              <a:t/>
            </a:r>
            <a:br>
              <a:rPr lang="en-CA" sz="1000" b="1" dirty="0"/>
            </a:br>
            <a:r>
              <a:rPr lang="en-CA" sz="1000" b="1" dirty="0"/>
              <a:t>Primary location(s)</a:t>
            </a:r>
            <a:r>
              <a:rPr lang="en-CA" sz="1000" dirty="0"/>
              <a:t>: </a:t>
            </a:r>
          </a:p>
          <a:p>
            <a:pPr marL="171450" indent="-171450" defTabSz="72000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National Capital Region</a:t>
            </a:r>
          </a:p>
          <a:p>
            <a:pPr marL="171450" indent="-171450" defTabSz="72000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1 Canadian Division Headquarters: Kingston, Ontario</a:t>
            </a:r>
          </a:p>
          <a:p>
            <a:pPr marL="171450" indent="-171450" defTabSz="72000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Joint Task Force North: Yellowknife, Northwest Territories</a:t>
            </a:r>
            <a:endParaRPr lang="en-CA" sz="1200" dirty="0"/>
          </a:p>
          <a:p>
            <a:pPr marL="171450" indent="-171450" defTabSz="720000" eaLnBrk="1" hangingPunct="1"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marL="171450" indent="-171450" defTabSz="720000" eaLnBrk="1" hangingPunct="1"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defTabSz="720000" eaLnBrk="1" hangingPunct="1">
              <a:defRPr/>
            </a:pPr>
            <a:endParaRPr lang="en-CA" sz="1600" dirty="0"/>
          </a:p>
          <a:p>
            <a:pPr marL="228589" indent="-228589" defTabSz="720000" eaLnBrk="1" hangingPunct="1">
              <a:buFont typeface="Arial" panose="020B0604020202020204" pitchFamily="34" charset="0"/>
              <a:buChar char="•"/>
              <a:defRPr/>
            </a:pPr>
            <a:endParaRPr lang="en-CA" sz="1600" dirty="0"/>
          </a:p>
          <a:p>
            <a:pPr defTabSz="720000" eaLnBrk="1" hangingPunct="1">
              <a:defRPr/>
            </a:pPr>
            <a:endParaRPr lang="en-CA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12052588" y="1326876"/>
            <a:ext cx="3930092" cy="3641887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 eaLnBrk="1" hangingPunct="1">
              <a:defRPr/>
            </a:pPr>
            <a:r>
              <a:rPr lang="en-CA" b="1" dirty="0"/>
              <a:t>KEY PARTNERS</a:t>
            </a:r>
            <a:endParaRPr lang="en-CA" sz="1200" b="1" dirty="0"/>
          </a:p>
          <a:p>
            <a:pPr eaLnBrk="1" hangingPunct="1">
              <a:defRPr/>
            </a:pPr>
            <a:r>
              <a:rPr lang="en-CA" sz="1200" b="1" dirty="0"/>
              <a:t>Internal</a:t>
            </a:r>
            <a:r>
              <a:rPr lang="en-CA" sz="1200" dirty="0"/>
              <a:t>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Strategic Joint Staff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Vice Chief of Defence Staff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Canadian Special Operations Forces Command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Assistant Deputy Minister (Policy)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Royal Canadian Navy, Royal Canadian Airforce, Canadian Army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Regional Joint Task Forces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Component Commands (Space, Cyber, Air, Maritime)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Judge Advocate General</a:t>
            </a:r>
          </a:p>
          <a:p>
            <a:pPr eaLnBrk="1" hangingPunct="1">
              <a:defRPr/>
            </a:pPr>
            <a:endParaRPr lang="en-CA" sz="600" b="1" dirty="0"/>
          </a:p>
          <a:p>
            <a:pPr eaLnBrk="1" hangingPunct="1">
              <a:defRPr/>
            </a:pPr>
            <a:r>
              <a:rPr lang="en-CA" sz="1200" b="1" dirty="0"/>
              <a:t>External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000" dirty="0"/>
              <a:t>Global Affairs Canada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000" dirty="0"/>
              <a:t>Royal Canadian </a:t>
            </a:r>
            <a:r>
              <a:rPr lang="fr-CA" sz="1000" dirty="0" err="1"/>
              <a:t>Mounted</a:t>
            </a:r>
            <a:r>
              <a:rPr lang="fr-CA" sz="1000" dirty="0"/>
              <a:t> Police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000" dirty="0"/>
              <a:t>Canadian </a:t>
            </a:r>
            <a:r>
              <a:rPr lang="fr-CA" sz="1000" dirty="0" err="1"/>
              <a:t>Coast</a:t>
            </a:r>
            <a:r>
              <a:rPr lang="fr-CA" sz="1000" dirty="0"/>
              <a:t> </a:t>
            </a:r>
            <a:r>
              <a:rPr lang="fr-CA" sz="1000" dirty="0" err="1"/>
              <a:t>Guard</a:t>
            </a:r>
            <a:endParaRPr lang="fr-CA" sz="10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000" dirty="0"/>
              <a:t>Public </a:t>
            </a:r>
            <a:r>
              <a:rPr lang="fr-CA" sz="1000" dirty="0" err="1"/>
              <a:t>Safety</a:t>
            </a:r>
            <a:endParaRPr lang="fr-CA" sz="10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00" dirty="0"/>
              <a:t>Five-Eyes (US, UK, Australia, New Zealand)</a:t>
            </a:r>
            <a:endParaRPr lang="fr-CA" sz="10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000" dirty="0"/>
              <a:t>North Atlantic </a:t>
            </a:r>
            <a:r>
              <a:rPr lang="fr-CA" sz="1000" dirty="0" err="1"/>
              <a:t>Treaty</a:t>
            </a:r>
            <a:r>
              <a:rPr lang="fr-CA" sz="1000" dirty="0"/>
              <a:t> </a:t>
            </a:r>
            <a:r>
              <a:rPr lang="fr-CA" sz="1000" dirty="0" err="1"/>
              <a:t>Organization</a:t>
            </a:r>
            <a:r>
              <a:rPr lang="fr-CA" sz="1000" dirty="0"/>
              <a:t> </a:t>
            </a:r>
            <a:r>
              <a:rPr lang="fr-CA" sz="1000" dirty="0" err="1"/>
              <a:t>Partners</a:t>
            </a:r>
            <a:endParaRPr lang="fr-CA" sz="10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000" dirty="0" err="1"/>
              <a:t>Regional</a:t>
            </a:r>
            <a:r>
              <a:rPr lang="fr-CA" sz="1000" dirty="0"/>
              <a:t> </a:t>
            </a:r>
            <a:r>
              <a:rPr lang="fr-CA" sz="1000" dirty="0" err="1"/>
              <a:t>security</a:t>
            </a:r>
            <a:r>
              <a:rPr lang="fr-CA" sz="1000" dirty="0"/>
              <a:t> planning and </a:t>
            </a:r>
            <a:r>
              <a:rPr lang="fr-CA" sz="1000" dirty="0" err="1"/>
              <a:t>working</a:t>
            </a:r>
            <a:r>
              <a:rPr lang="fr-CA" sz="1000" dirty="0"/>
              <a:t> groups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2900" y="5016500"/>
            <a:ext cx="15552738" cy="3943350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CA" sz="1867" dirty="0"/>
          </a:p>
        </p:txBody>
      </p:sp>
      <p:sp>
        <p:nvSpPr>
          <p:cNvPr id="19" name="TextBox 18"/>
          <p:cNvSpPr txBox="1"/>
          <p:nvPr/>
        </p:nvSpPr>
        <p:spPr>
          <a:xfrm>
            <a:off x="206375" y="5045075"/>
            <a:ext cx="157353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CA" sz="1600" cap="all" dirty="0">
                <a:solidFill>
                  <a:schemeClr val="bg1"/>
                </a:solidFill>
              </a:rPr>
              <a:t>TOP issues for Canadian joint operations command</a:t>
            </a:r>
          </a:p>
        </p:txBody>
      </p:sp>
      <p:sp>
        <p:nvSpPr>
          <p:cNvPr id="3085" name="TextBox 4"/>
          <p:cNvSpPr txBox="1">
            <a:spLocks noChangeArrowheads="1"/>
          </p:cNvSpPr>
          <p:nvPr/>
        </p:nvSpPr>
        <p:spPr bwMode="auto">
          <a:xfrm>
            <a:off x="246063" y="193675"/>
            <a:ext cx="112569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CA" altLang="en-US" sz="1900" b="1">
                <a:solidFill>
                  <a:schemeClr val="bg1"/>
                </a:solidFill>
                <a:cs typeface="Arial" panose="020B0604020202020204" pitchFamily="34" charset="0"/>
              </a:rPr>
              <a:t>Commander Canadian Joint Operations Command (CJOC) – Lieutenant-General Mike Rouleau</a:t>
            </a:r>
            <a:endParaRPr lang="en-CA" altLang="en-US" sz="19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4163" y="1416050"/>
            <a:ext cx="1827212" cy="23288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3087" name="TextBox 17"/>
          <p:cNvSpPr txBox="1">
            <a:spLocks noChangeArrowheads="1"/>
          </p:cNvSpPr>
          <p:nvPr/>
        </p:nvSpPr>
        <p:spPr bwMode="auto">
          <a:xfrm>
            <a:off x="1554163" y="2443163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CA" altLang="en-US" sz="1200" i="1"/>
              <a:t>L1 picture</a:t>
            </a:r>
          </a:p>
        </p:txBody>
      </p:sp>
      <p:sp>
        <p:nvSpPr>
          <p:cNvPr id="20" name="Text Box 2"/>
          <p:cNvSpPr txBox="1"/>
          <p:nvPr/>
        </p:nvSpPr>
        <p:spPr>
          <a:xfrm>
            <a:off x="6462713" y="0"/>
            <a:ext cx="9775825" cy="4937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spcAft>
                <a:spcPts val="0"/>
              </a:spcAft>
              <a:defRPr/>
            </a:pPr>
            <a:r>
              <a:rPr lang="en-CA" sz="1200" b="1" cap="all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UNCLASSIFIED</a:t>
            </a:r>
            <a:endParaRPr lang="en-C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78238" y="5430838"/>
            <a:ext cx="2913062" cy="34686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/>
              <a:t>Continental Security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>
                <a:solidFill>
                  <a:schemeClr val="tx1"/>
                </a:solidFill>
              </a:rPr>
              <a:t>The </a:t>
            </a:r>
            <a:r>
              <a:rPr lang="fr-CA" sz="1200" dirty="0" err="1">
                <a:solidFill>
                  <a:schemeClr val="tx1"/>
                </a:solidFill>
              </a:rPr>
              <a:t>North</a:t>
            </a:r>
            <a:r>
              <a:rPr lang="fr-CA" sz="1200" dirty="0">
                <a:solidFill>
                  <a:schemeClr val="tx1"/>
                </a:solidFill>
              </a:rPr>
              <a:t> American </a:t>
            </a:r>
            <a:r>
              <a:rPr lang="fr-CA" sz="1200" dirty="0" err="1">
                <a:solidFill>
                  <a:schemeClr val="tx1"/>
                </a:solidFill>
              </a:rPr>
              <a:t>security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context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is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changing</a:t>
            </a:r>
            <a:r>
              <a:rPr lang="fr-CA" sz="1200" dirty="0">
                <a:solidFill>
                  <a:schemeClr val="tx1"/>
                </a:solidFill>
              </a:rPr>
              <a:t> (i.e. </a:t>
            </a:r>
            <a:r>
              <a:rPr lang="fr-CA" sz="1200" dirty="0" err="1">
                <a:solidFill>
                  <a:schemeClr val="tx1"/>
                </a:solidFill>
              </a:rPr>
              <a:t>growing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interest</a:t>
            </a:r>
            <a:r>
              <a:rPr lang="fr-CA" sz="1200" dirty="0">
                <a:solidFill>
                  <a:schemeClr val="tx1"/>
                </a:solidFill>
              </a:rPr>
              <a:t> in the </a:t>
            </a:r>
            <a:r>
              <a:rPr lang="fr-CA" sz="1200" dirty="0" err="1">
                <a:solidFill>
                  <a:schemeClr val="tx1"/>
                </a:solidFill>
              </a:rPr>
              <a:t>Arctic</a:t>
            </a:r>
            <a:r>
              <a:rPr lang="fr-CA" sz="1200" dirty="0">
                <a:solidFill>
                  <a:schemeClr val="tx1"/>
                </a:solidFill>
              </a:rPr>
              <a:t>, </a:t>
            </a:r>
            <a:r>
              <a:rPr lang="fr-CA" sz="1200" dirty="0" err="1">
                <a:solidFill>
                  <a:schemeClr val="tx1"/>
                </a:solidFill>
              </a:rPr>
              <a:t>increased</a:t>
            </a:r>
            <a:r>
              <a:rPr lang="fr-CA" sz="1200" dirty="0">
                <a:solidFill>
                  <a:schemeClr val="tx1"/>
                </a:solidFill>
              </a:rPr>
              <a:t> cyber/</a:t>
            </a:r>
            <a:r>
              <a:rPr lang="fr-CA" sz="1200" dirty="0" err="1">
                <a:solidFill>
                  <a:schemeClr val="tx1"/>
                </a:solidFill>
              </a:rPr>
              <a:t>economic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threats</a:t>
            </a:r>
            <a:r>
              <a:rPr lang="fr-CA" sz="1200" dirty="0">
                <a:solidFill>
                  <a:schemeClr val="tx1"/>
                </a:solidFill>
              </a:rPr>
              <a:t>).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200" dirty="0">
              <a:solidFill>
                <a:schemeClr val="tx1"/>
              </a:solidFill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>
                <a:solidFill>
                  <a:schemeClr val="tx1"/>
                </a:solidFill>
              </a:rPr>
              <a:t>As Canada and the US </a:t>
            </a:r>
            <a:r>
              <a:rPr lang="fr-CA" sz="1200" dirty="0" err="1">
                <a:solidFill>
                  <a:schemeClr val="tx1"/>
                </a:solidFill>
              </a:rPr>
              <a:t>consider</a:t>
            </a:r>
            <a:r>
              <a:rPr lang="fr-CA" sz="1200" dirty="0">
                <a:solidFill>
                  <a:schemeClr val="tx1"/>
                </a:solidFill>
              </a:rPr>
              <a:t> how to </a:t>
            </a:r>
            <a:r>
              <a:rPr lang="fr-CA" sz="1200" dirty="0" err="1">
                <a:solidFill>
                  <a:schemeClr val="tx1"/>
                </a:solidFill>
              </a:rPr>
              <a:t>modernize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their</a:t>
            </a:r>
            <a:r>
              <a:rPr lang="fr-CA" sz="1200" dirty="0">
                <a:solidFill>
                  <a:schemeClr val="tx1"/>
                </a:solidFill>
              </a:rPr>
              <a:t> continental </a:t>
            </a:r>
            <a:r>
              <a:rPr lang="fr-CA" sz="1200" dirty="0" err="1">
                <a:solidFill>
                  <a:schemeClr val="tx1"/>
                </a:solidFill>
              </a:rPr>
              <a:t>defence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capabilities</a:t>
            </a:r>
            <a:r>
              <a:rPr lang="fr-CA" sz="1200" dirty="0">
                <a:solidFill>
                  <a:schemeClr val="tx1"/>
                </a:solidFill>
              </a:rPr>
              <a:t>, CJOC </a:t>
            </a:r>
            <a:r>
              <a:rPr lang="fr-CA" sz="1200" dirty="0" err="1">
                <a:solidFill>
                  <a:schemeClr val="tx1"/>
                </a:solidFill>
              </a:rPr>
              <a:t>will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inform</a:t>
            </a:r>
            <a:r>
              <a:rPr lang="fr-CA" sz="1200" dirty="0">
                <a:solidFill>
                  <a:schemeClr val="tx1"/>
                </a:solidFill>
              </a:rPr>
              <a:t> the discussion </a:t>
            </a:r>
            <a:r>
              <a:rPr lang="fr-CA" sz="1200" dirty="0" err="1">
                <a:solidFill>
                  <a:schemeClr val="tx1"/>
                </a:solidFill>
              </a:rPr>
              <a:t>with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operational</a:t>
            </a:r>
            <a:r>
              <a:rPr lang="fr-CA" sz="1200" dirty="0">
                <a:solidFill>
                  <a:schemeClr val="tx1"/>
                </a:solidFill>
              </a:rPr>
              <a:t> perspectives and </a:t>
            </a:r>
            <a:r>
              <a:rPr lang="fr-CA" sz="1200" dirty="0" err="1">
                <a:solidFill>
                  <a:schemeClr val="tx1"/>
                </a:solidFill>
              </a:rPr>
              <a:t>lessons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learned</a:t>
            </a:r>
            <a:r>
              <a:rPr lang="fr-CA" sz="1200" dirty="0">
                <a:solidFill>
                  <a:schemeClr val="tx1"/>
                </a:solidFill>
              </a:rPr>
              <a:t>.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200" dirty="0">
              <a:solidFill>
                <a:schemeClr val="tx1"/>
              </a:solidFill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>
                <a:solidFill>
                  <a:schemeClr val="tx1"/>
                </a:solidFill>
              </a:rPr>
              <a:t>CJOC </a:t>
            </a:r>
            <a:r>
              <a:rPr lang="fr-CA" sz="1200" dirty="0" err="1">
                <a:solidFill>
                  <a:schemeClr val="tx1"/>
                </a:solidFill>
              </a:rPr>
              <a:t>is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also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working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with</a:t>
            </a:r>
            <a:r>
              <a:rPr lang="fr-CA" sz="1200" dirty="0">
                <a:solidFill>
                  <a:schemeClr val="tx1"/>
                </a:solidFill>
              </a:rPr>
              <a:t> US and </a:t>
            </a:r>
            <a:r>
              <a:rPr lang="fr-CA" sz="1200" dirty="0" err="1">
                <a:solidFill>
                  <a:schemeClr val="tx1"/>
                </a:solidFill>
              </a:rPr>
              <a:t>other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partners</a:t>
            </a:r>
            <a:r>
              <a:rPr lang="fr-CA" sz="1200" dirty="0">
                <a:solidFill>
                  <a:schemeClr val="tx1"/>
                </a:solidFill>
              </a:rPr>
              <a:t> to </a:t>
            </a:r>
            <a:r>
              <a:rPr lang="fr-CA" sz="1200" dirty="0" err="1">
                <a:solidFill>
                  <a:schemeClr val="tx1"/>
                </a:solidFill>
              </a:rPr>
              <a:t>maximize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responsiveness</a:t>
            </a:r>
            <a:r>
              <a:rPr lang="fr-CA" sz="1200" dirty="0">
                <a:solidFill>
                  <a:schemeClr val="tx1"/>
                </a:solidFill>
              </a:rPr>
              <a:t> to </a:t>
            </a:r>
            <a:r>
              <a:rPr lang="fr-CA" sz="1200" dirty="0" err="1">
                <a:solidFill>
                  <a:schemeClr val="tx1"/>
                </a:solidFill>
              </a:rPr>
              <a:t>domestic</a:t>
            </a:r>
            <a:r>
              <a:rPr lang="fr-CA" sz="1200" dirty="0">
                <a:solidFill>
                  <a:schemeClr val="tx1"/>
                </a:solidFill>
              </a:rPr>
              <a:t> emergencies.</a:t>
            </a:r>
            <a:endParaRPr lang="fr-CA" sz="1200" dirty="0"/>
          </a:p>
        </p:txBody>
      </p:sp>
      <p:sp>
        <p:nvSpPr>
          <p:cNvPr id="24" name="Rounded Rectangle 23"/>
          <p:cNvSpPr/>
          <p:nvPr/>
        </p:nvSpPr>
        <p:spPr>
          <a:xfrm>
            <a:off x="6746875" y="5410200"/>
            <a:ext cx="2924175" cy="3468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CA" sz="1200" b="1" u="sng" dirty="0"/>
              <a:t>Building Partner </a:t>
            </a:r>
            <a:r>
              <a:rPr lang="fr-CA" sz="1200" b="1" u="sng" dirty="0" err="1"/>
              <a:t>Capacity</a:t>
            </a:r>
            <a:endParaRPr lang="en-CA" sz="1200" b="1" u="sng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200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 err="1"/>
              <a:t>Capacity</a:t>
            </a:r>
            <a:r>
              <a:rPr lang="fr-CA" sz="1200" dirty="0"/>
              <a:t> building </a:t>
            </a:r>
            <a:r>
              <a:rPr lang="fr-CA" sz="1200" dirty="0" err="1"/>
              <a:t>is</a:t>
            </a:r>
            <a:r>
              <a:rPr lang="fr-CA" sz="1200" dirty="0"/>
              <a:t> a </a:t>
            </a:r>
            <a:r>
              <a:rPr lang="fr-CA" sz="1200" dirty="0" err="1"/>
              <a:t>core</a:t>
            </a:r>
            <a:r>
              <a:rPr lang="fr-CA" sz="1200" dirty="0"/>
              <a:t> mission of the Canadian </a:t>
            </a:r>
            <a:r>
              <a:rPr lang="fr-CA" sz="1200" dirty="0" err="1"/>
              <a:t>Armed</a:t>
            </a:r>
            <a:r>
              <a:rPr lang="fr-CA" sz="1200" dirty="0"/>
              <a:t> Forces. It </a:t>
            </a:r>
            <a:r>
              <a:rPr lang="fr-CA" sz="1200" dirty="0" err="1"/>
              <a:t>is</a:t>
            </a:r>
            <a:r>
              <a:rPr lang="fr-CA" sz="1200" dirty="0"/>
              <a:t> </a:t>
            </a:r>
            <a:r>
              <a:rPr lang="fr-CA" sz="1200" dirty="0" err="1"/>
              <a:t>also</a:t>
            </a:r>
            <a:r>
              <a:rPr lang="fr-CA" sz="1200" dirty="0"/>
              <a:t> central to </a:t>
            </a:r>
            <a:r>
              <a:rPr lang="fr-CA" sz="1200" dirty="0" err="1"/>
              <a:t>several</a:t>
            </a:r>
            <a:r>
              <a:rPr lang="fr-CA" sz="1200" dirty="0"/>
              <a:t> </a:t>
            </a:r>
            <a:r>
              <a:rPr lang="fr-CA" sz="1200" dirty="0" err="1"/>
              <a:t>ongoing</a:t>
            </a:r>
            <a:r>
              <a:rPr lang="fr-CA" sz="1200" dirty="0"/>
              <a:t> </a:t>
            </a:r>
            <a:r>
              <a:rPr lang="fr-CA" sz="1200" dirty="0" err="1"/>
              <a:t>operations</a:t>
            </a:r>
            <a:r>
              <a:rPr lang="fr-CA" sz="1200" dirty="0"/>
              <a:t> (i.e. Ukraine, </a:t>
            </a:r>
            <a:r>
              <a:rPr lang="fr-CA" sz="1200" dirty="0" err="1"/>
              <a:t>Latvia</a:t>
            </a:r>
            <a:r>
              <a:rPr lang="fr-CA" sz="1200" dirty="0"/>
              <a:t>, the Middle East).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200" dirty="0">
              <a:solidFill>
                <a:srgbClr val="FFFF00"/>
              </a:solidFill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smtClean="0">
                <a:solidFill>
                  <a:srgbClr val="FF0000"/>
                </a:solidFill>
              </a:rPr>
              <a:t>[</a:t>
            </a:r>
            <a:r>
              <a:rPr lang="fr-CA" sz="1200" dirty="0" err="1">
                <a:solidFill>
                  <a:srgbClr val="FF0000"/>
                </a:solidFill>
              </a:rPr>
              <a:t>redacted</a:t>
            </a:r>
            <a:r>
              <a:rPr lang="fr-CA" sz="1200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777413" y="5430838"/>
            <a:ext cx="2913062" cy="34686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>
                <a:solidFill>
                  <a:schemeClr val="tx1"/>
                </a:solidFill>
              </a:rPr>
              <a:t>Joint Force Enablers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solidFill>
                <a:schemeClr val="tx1"/>
              </a:solidFill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>
                <a:solidFill>
                  <a:schemeClr val="tx1"/>
                </a:solidFill>
              </a:rPr>
              <a:t>Discussions on </a:t>
            </a:r>
            <a:r>
              <a:rPr lang="fr-CA" sz="1200" dirty="0" err="1">
                <a:solidFill>
                  <a:schemeClr val="tx1"/>
                </a:solidFill>
              </a:rPr>
              <a:t>capability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development</a:t>
            </a:r>
            <a:r>
              <a:rPr lang="fr-CA" sz="1200" dirty="0">
                <a:solidFill>
                  <a:schemeClr val="tx1"/>
                </a:solidFill>
              </a:rPr>
              <a:t> and </a:t>
            </a:r>
            <a:r>
              <a:rPr lang="fr-CA" sz="1200" dirty="0" err="1">
                <a:solidFill>
                  <a:schemeClr val="tx1"/>
                </a:solidFill>
              </a:rPr>
              <a:t>readiness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often</a:t>
            </a:r>
            <a:r>
              <a:rPr lang="fr-CA" sz="1200" dirty="0">
                <a:solidFill>
                  <a:schemeClr val="tx1"/>
                </a:solidFill>
              </a:rPr>
              <a:t> focus on the </a:t>
            </a:r>
            <a:r>
              <a:rPr lang="fr-CA" sz="1200" dirty="0" err="1">
                <a:solidFill>
                  <a:schemeClr val="tx1"/>
                </a:solidFill>
              </a:rPr>
              <a:t>most</a:t>
            </a:r>
            <a:r>
              <a:rPr lang="fr-CA" sz="1200" dirty="0">
                <a:solidFill>
                  <a:schemeClr val="tx1"/>
                </a:solidFill>
              </a:rPr>
              <a:t> visible, single service </a:t>
            </a:r>
            <a:r>
              <a:rPr lang="fr-CA" sz="1200" dirty="0" err="1">
                <a:solidFill>
                  <a:schemeClr val="tx1"/>
                </a:solidFill>
              </a:rPr>
              <a:t>capabilities</a:t>
            </a:r>
            <a:r>
              <a:rPr lang="fr-CA" sz="1200" dirty="0">
                <a:solidFill>
                  <a:schemeClr val="tx1"/>
                </a:solidFill>
              </a:rPr>
              <a:t> (</a:t>
            </a:r>
            <a:r>
              <a:rPr lang="fr-CA" sz="1200" dirty="0" err="1">
                <a:solidFill>
                  <a:schemeClr val="tx1"/>
                </a:solidFill>
              </a:rPr>
              <a:t>e.g</a:t>
            </a:r>
            <a:r>
              <a:rPr lang="fr-CA" sz="1200" dirty="0">
                <a:solidFill>
                  <a:schemeClr val="tx1"/>
                </a:solidFill>
              </a:rPr>
              <a:t>. </a:t>
            </a:r>
            <a:r>
              <a:rPr lang="fr-CA" sz="1200" dirty="0" err="1">
                <a:solidFill>
                  <a:schemeClr val="tx1"/>
                </a:solidFill>
              </a:rPr>
              <a:t>ships</a:t>
            </a:r>
            <a:r>
              <a:rPr lang="fr-CA" sz="1200" dirty="0">
                <a:solidFill>
                  <a:schemeClr val="tx1"/>
                </a:solidFill>
              </a:rPr>
              <a:t>, </a:t>
            </a:r>
            <a:r>
              <a:rPr lang="fr-CA" sz="1200" dirty="0" err="1">
                <a:solidFill>
                  <a:schemeClr val="tx1"/>
                </a:solidFill>
              </a:rPr>
              <a:t>aircraft</a:t>
            </a:r>
            <a:r>
              <a:rPr lang="fr-CA" sz="1200" dirty="0">
                <a:solidFill>
                  <a:schemeClr val="tx1"/>
                </a:solidFill>
              </a:rPr>
              <a:t> and land </a:t>
            </a:r>
            <a:r>
              <a:rPr lang="fr-CA" sz="1200" dirty="0" err="1">
                <a:solidFill>
                  <a:schemeClr val="tx1"/>
                </a:solidFill>
              </a:rPr>
              <a:t>vehicles</a:t>
            </a:r>
            <a:r>
              <a:rPr lang="fr-CA" sz="1200" dirty="0">
                <a:solidFill>
                  <a:schemeClr val="tx1"/>
                </a:solidFill>
              </a:rPr>
              <a:t>).</a:t>
            </a:r>
          </a:p>
          <a:p>
            <a:pPr eaLnBrk="1" hangingPunct="1">
              <a:spcAft>
                <a:spcPts val="0"/>
              </a:spcAft>
              <a:defRPr/>
            </a:pPr>
            <a:endParaRPr lang="fr-CA" sz="1200" dirty="0">
              <a:solidFill>
                <a:schemeClr val="tx1"/>
              </a:solidFill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CJOC serves as a champion for the critical enabling capabilities that support front end systems, such as:</a:t>
            </a:r>
          </a:p>
          <a:p>
            <a:pPr marL="628650" lvl="1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Communications</a:t>
            </a:r>
          </a:p>
          <a:p>
            <a:pPr marL="628650" lvl="1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Logistics</a:t>
            </a:r>
          </a:p>
          <a:p>
            <a:pPr marL="628650" lvl="1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Intelligence, surveillance and reconnaissance, and</a:t>
            </a:r>
          </a:p>
          <a:p>
            <a:pPr marL="628650" lvl="1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Health services.</a:t>
            </a:r>
            <a:endParaRPr lang="fr-CA" sz="12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812713" y="5430838"/>
            <a:ext cx="2913062" cy="34686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/>
              <a:t>Integration with other instruments of government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As the nature of threats facing Canada evolves, the dividing lines between military, diplomatic, economic and law enforcement roles and responsibilities become increasingly blurred.</a:t>
            </a:r>
          </a:p>
          <a:p>
            <a:pPr eaLnBrk="1" hangingPunct="1">
              <a:spcAft>
                <a:spcPts val="0"/>
              </a:spcAft>
              <a:defRPr/>
            </a:pPr>
            <a:endParaRPr lang="en-CA" sz="1200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CJOC will work to build/strengthen relationships with other key national security stakeholders in support of increased whole-of-government analysis, coordination and responsiveness.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en-CA" sz="1200" i="1" dirty="0"/>
          </a:p>
        </p:txBody>
      </p:sp>
      <p:sp>
        <p:nvSpPr>
          <p:cNvPr id="21" name="Rounded Rectangle 20"/>
          <p:cNvSpPr/>
          <p:nvPr/>
        </p:nvSpPr>
        <p:spPr>
          <a:xfrm>
            <a:off x="325857" y="1326875"/>
            <a:ext cx="3688956" cy="3641888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fr-CA" sz="1200" dirty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fr-CA" sz="1200" dirty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fr-CA" sz="1200" dirty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fr-CA" sz="12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fr-CA" sz="12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CA" sz="1100" dirty="0" err="1"/>
              <a:t>Appointed</a:t>
            </a:r>
            <a:r>
              <a:rPr lang="fr-CA" sz="1100" dirty="0"/>
              <a:t> Commander CJOC in </a:t>
            </a:r>
            <a:r>
              <a:rPr lang="fr-CA" sz="1100" dirty="0" err="1"/>
              <a:t>June</a:t>
            </a:r>
            <a:r>
              <a:rPr lang="fr-CA" sz="1100" dirty="0"/>
              <a:t> 2018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CA" sz="1100" dirty="0"/>
              <a:t>Commander </a:t>
            </a:r>
            <a:r>
              <a:rPr lang="en-CA" sz="1100" dirty="0"/>
              <a:t>Canadian Special Operations Forces Command</a:t>
            </a:r>
            <a:r>
              <a:rPr lang="fr-CA" sz="1100" dirty="0"/>
              <a:t>: 2014 – 2018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CA" sz="1100" dirty="0"/>
              <a:t>Commanding </a:t>
            </a:r>
            <a:r>
              <a:rPr lang="fr-CA" sz="1100" dirty="0" err="1"/>
              <a:t>Officer</a:t>
            </a:r>
            <a:r>
              <a:rPr lang="fr-CA" sz="1100" dirty="0"/>
              <a:t> Joint </a:t>
            </a:r>
            <a:r>
              <a:rPr lang="fr-CA" sz="1100" dirty="0" err="1"/>
              <a:t>Task</a:t>
            </a:r>
            <a:r>
              <a:rPr lang="fr-CA" sz="1100" dirty="0"/>
              <a:t> Force 2 : 2006-2009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CA" sz="1100" dirty="0" err="1"/>
              <a:t>Special</a:t>
            </a:r>
            <a:r>
              <a:rPr lang="fr-CA" sz="1100" dirty="0"/>
              <a:t> Operations </a:t>
            </a:r>
            <a:r>
              <a:rPr lang="fr-CA" sz="1100" dirty="0" err="1"/>
              <a:t>Assaulter</a:t>
            </a:r>
            <a:r>
              <a:rPr lang="fr-CA" sz="1100" dirty="0"/>
              <a:t> Joint </a:t>
            </a:r>
            <a:r>
              <a:rPr lang="fr-CA" sz="1100" dirty="0" err="1"/>
              <a:t>Task</a:t>
            </a:r>
            <a:r>
              <a:rPr lang="fr-CA" sz="1100" dirty="0"/>
              <a:t> Force 2, Commander of the </a:t>
            </a:r>
            <a:r>
              <a:rPr lang="fr-CA" sz="1100" dirty="0" err="1"/>
              <a:t>Order</a:t>
            </a:r>
            <a:r>
              <a:rPr lang="fr-CA" sz="1100" dirty="0"/>
              <a:t> of Military </a:t>
            </a:r>
            <a:r>
              <a:rPr lang="fr-CA" sz="1100" dirty="0" err="1"/>
              <a:t>Merit</a:t>
            </a:r>
            <a:r>
              <a:rPr lang="fr-CA" sz="1100" dirty="0"/>
              <a:t>, </a:t>
            </a:r>
            <a:r>
              <a:rPr lang="fr-CA" sz="1100" dirty="0" err="1"/>
              <a:t>Meritorious</a:t>
            </a:r>
            <a:r>
              <a:rPr lang="fr-CA" sz="1100" dirty="0"/>
              <a:t> Service Cross and </a:t>
            </a:r>
            <a:r>
              <a:rPr lang="fr-CA" sz="1100" dirty="0" err="1"/>
              <a:t>Governor</a:t>
            </a:r>
            <a:r>
              <a:rPr lang="fr-CA" sz="1100" dirty="0"/>
              <a:t> </a:t>
            </a:r>
            <a:r>
              <a:rPr lang="fr-CA" sz="1100" dirty="0" err="1"/>
              <a:t>General’s</a:t>
            </a:r>
            <a:r>
              <a:rPr lang="fr-CA" sz="1100" dirty="0"/>
              <a:t> </a:t>
            </a:r>
            <a:r>
              <a:rPr lang="fr-CA" sz="1100" dirty="0" err="1"/>
              <a:t>Commendation</a:t>
            </a:r>
            <a:endParaRPr lang="en-CA" sz="1100" dirty="0"/>
          </a:p>
        </p:txBody>
      </p:sp>
      <p:sp>
        <p:nvSpPr>
          <p:cNvPr id="30" name="Rounded Rectangle 29"/>
          <p:cNvSpPr/>
          <p:nvPr/>
        </p:nvSpPr>
        <p:spPr>
          <a:xfrm>
            <a:off x="630238" y="5430838"/>
            <a:ext cx="2868612" cy="34575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>
                <a:solidFill>
                  <a:srgbClr val="FF0000"/>
                </a:solidFill>
              </a:rPr>
              <a:t>[redacted] </a:t>
            </a:r>
            <a:r>
              <a:rPr lang="en-CA" sz="1200" b="1" u="sng" dirty="0" smtClean="0"/>
              <a:t>Maintaining </a:t>
            </a:r>
            <a:r>
              <a:rPr lang="en-CA" sz="1200" b="1" u="sng" dirty="0"/>
              <a:t>Relevance in the 21</a:t>
            </a:r>
            <a:r>
              <a:rPr lang="en-CA" sz="1200" b="1" u="sng" baseline="30000" dirty="0"/>
              <a:t>st</a:t>
            </a:r>
            <a:r>
              <a:rPr lang="en-CA" sz="1200" b="1" u="sng" dirty="0"/>
              <a:t> Century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Growing strategic competition between states, evolving non-state threats and the increasing centrality of the space and information domains all challenge militaries’ ability to plan and execute successful operations.</a:t>
            </a:r>
          </a:p>
          <a:p>
            <a:pPr eaLnBrk="1" hangingPunct="1">
              <a:spcAft>
                <a:spcPts val="0"/>
              </a:spcAft>
              <a:defRPr/>
            </a:pPr>
            <a:endParaRPr lang="en-CA" sz="1200" dirty="0">
              <a:solidFill>
                <a:srgbClr val="FFFF00"/>
              </a:solidFill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>
                <a:solidFill>
                  <a:srgbClr val="FF0000"/>
                </a:solidFill>
              </a:rPr>
              <a:t>[</a:t>
            </a:r>
            <a:r>
              <a:rPr lang="fr-CA" sz="1200" dirty="0" err="1">
                <a:solidFill>
                  <a:srgbClr val="FF0000"/>
                </a:solidFill>
              </a:rPr>
              <a:t>redacted</a:t>
            </a:r>
            <a:r>
              <a:rPr lang="fr-CA" sz="1200" dirty="0">
                <a:solidFill>
                  <a:srgbClr val="FF0000"/>
                </a:solidFill>
              </a:rPr>
              <a:t>]</a:t>
            </a:r>
            <a:endParaRPr lang="en-CA" sz="1200" dirty="0">
              <a:solidFill>
                <a:srgbClr val="FF0000"/>
              </a:solidFill>
            </a:endParaRPr>
          </a:p>
        </p:txBody>
      </p:sp>
      <p:pic>
        <p:nvPicPr>
          <p:cNvPr id="309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392238"/>
            <a:ext cx="1295400" cy="1801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22657</TotalTime>
  <Words>585</Words>
  <Application>Microsoft Office PowerPoint</Application>
  <PresentationFormat>Custom</PresentationFormat>
  <Paragraphs>99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MacDonald BW@ADM(Pol) D Parl A@Ottawa-Hull</dc:creator>
  <cp:lastModifiedBy>lepine.d</cp:lastModifiedBy>
  <cp:revision>760</cp:revision>
  <cp:lastPrinted>2019-09-13T16:18:03Z</cp:lastPrinted>
  <dcterms:created xsi:type="dcterms:W3CDTF">2017-05-18T23:50:12Z</dcterms:created>
  <dcterms:modified xsi:type="dcterms:W3CDTF">2020-02-14T20:09:43Z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</Properties>
</file>