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o.m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877"/>
        <p:guide pos="5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" y="3"/>
            <a:ext cx="6407220" cy="458164"/>
          </a:xfrm>
          <a:prstGeom prst="rect">
            <a:avLst/>
          </a:prstGeom>
        </p:spPr>
        <p:txBody>
          <a:bodyPr vert="horz" lIns="114693" tIns="57345" rIns="114693" bIns="57345" rtlCol="0"/>
          <a:lstStyle>
            <a:lvl1pPr algn="l">
              <a:defRPr sz="15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3" y="3"/>
            <a:ext cx="6407220" cy="458164"/>
          </a:xfrm>
          <a:prstGeom prst="rect">
            <a:avLst/>
          </a:prstGeom>
        </p:spPr>
        <p:txBody>
          <a:bodyPr vert="horz" lIns="114693" tIns="57345" rIns="114693" bIns="57345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4" y="8685839"/>
            <a:ext cx="6407220" cy="458164"/>
          </a:xfrm>
          <a:prstGeom prst="rect">
            <a:avLst/>
          </a:prstGeom>
        </p:spPr>
        <p:txBody>
          <a:bodyPr vert="horz" lIns="114693" tIns="57345" rIns="114693" bIns="57345" rtlCol="0" anchor="b"/>
          <a:lstStyle>
            <a:lvl1pPr algn="l">
              <a:defRPr sz="15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3" y="8685839"/>
            <a:ext cx="6407220" cy="458164"/>
          </a:xfrm>
          <a:prstGeom prst="rect">
            <a:avLst/>
          </a:prstGeom>
        </p:spPr>
        <p:txBody>
          <a:bodyPr vert="horz" lIns="114693" tIns="57345" rIns="114693" bIns="57345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6405880" cy="457200"/>
          </a:xfrm>
          <a:prstGeom prst="rect">
            <a:avLst/>
          </a:prstGeom>
        </p:spPr>
        <p:txBody>
          <a:bodyPr vert="horz" lIns="116876" tIns="58435" rIns="116876" bIns="584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6" y="3"/>
            <a:ext cx="6405880" cy="457200"/>
          </a:xfrm>
          <a:prstGeom prst="rect">
            <a:avLst/>
          </a:prstGeom>
        </p:spPr>
        <p:txBody>
          <a:bodyPr vert="horz" wrap="square" lIns="116876" tIns="58435" rIns="116876" bIns="5843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6876" tIns="58435" rIns="116876" bIns="5843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4"/>
            <a:ext cx="11826240" cy="4114800"/>
          </a:xfrm>
          <a:prstGeom prst="rect">
            <a:avLst/>
          </a:prstGeom>
        </p:spPr>
        <p:txBody>
          <a:bodyPr vert="horz" wrap="square" lIns="116876" tIns="58435" rIns="116876" bIns="58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685218"/>
            <a:ext cx="6405880" cy="457200"/>
          </a:xfrm>
          <a:prstGeom prst="rect">
            <a:avLst/>
          </a:prstGeom>
        </p:spPr>
        <p:txBody>
          <a:bodyPr vert="horz" lIns="116876" tIns="58435" rIns="116876" bIns="584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6" y="8685218"/>
            <a:ext cx="6405880" cy="457200"/>
          </a:xfrm>
          <a:prstGeom prst="rect">
            <a:avLst/>
          </a:prstGeom>
        </p:spPr>
        <p:txBody>
          <a:bodyPr vert="horz" wrap="square" lIns="116876" tIns="58435" rIns="116876" bIns="58435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01637" y="1342656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To </a:t>
            </a:r>
            <a:r>
              <a:rPr lang="en-CA" sz="1200" dirty="0"/>
              <a:t>recruit, train and educate, prepare, support, honour and recognize military personnel and their families for service to Canada</a:t>
            </a:r>
            <a:r>
              <a:rPr lang="en-CA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r>
              <a:rPr lang="en-CA" sz="1200" b="1" dirty="0" smtClean="0"/>
              <a:t>Priorities: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i="1" dirty="0" smtClean="0"/>
              <a:t>Recruitment and Retention: </a:t>
            </a:r>
            <a:r>
              <a:rPr lang="en-CA" sz="1200" dirty="0" smtClean="0"/>
              <a:t>Generate the force and support to deliver on Government of Canada direction (domestic and deployed) operations and exercises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i="1" dirty="0" smtClean="0"/>
              <a:t>Transition: </a:t>
            </a:r>
            <a:r>
              <a:rPr lang="en-CA" sz="1200" dirty="0" smtClean="0"/>
              <a:t>Ensure successful transition to civilian life for all military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i="1" dirty="0" smtClean="0"/>
              <a:t>Support to military families: </a:t>
            </a:r>
            <a:r>
              <a:rPr lang="en-CA" sz="1200" dirty="0" smtClean="0"/>
              <a:t>Create and maintain support for military families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endParaRPr lang="en-CA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588054" y="1326875"/>
            <a:ext cx="3419647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1200" b="1" dirty="0"/>
          </a:p>
          <a:p>
            <a:r>
              <a:rPr lang="en-CA" sz="1200" b="1" dirty="0"/>
              <a:t>Total Employees</a:t>
            </a:r>
            <a:r>
              <a:rPr lang="en-CA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~3,610 civilians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~7,180 military (~5,050 Regular Force, ~2,130 Reserve Force)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9,872 Basic Training List (BTL)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876 Advanced Training List (ATL)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Budget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$</a:t>
            </a:r>
            <a:r>
              <a:rPr lang="en-CA" sz="1200" dirty="0"/>
              <a:t>6.677B </a:t>
            </a:r>
            <a:r>
              <a:rPr lang="en-CA" sz="1200" dirty="0" smtClean="0"/>
              <a:t>for Fiscal Year 2019-2020, $5.376 </a:t>
            </a:r>
            <a:r>
              <a:rPr lang="en-CA" sz="1200" dirty="0"/>
              <a:t>B of </a:t>
            </a:r>
            <a:r>
              <a:rPr lang="en-CA" sz="1200" dirty="0" smtClean="0"/>
              <a:t>which </a:t>
            </a:r>
            <a:r>
              <a:rPr lang="en-CA" sz="1200" dirty="0"/>
              <a:t>is for Corporate Regular and </a:t>
            </a:r>
            <a:r>
              <a:rPr lang="en-CA" sz="1200" dirty="0" smtClean="0"/>
              <a:t>Reserve </a:t>
            </a:r>
            <a:r>
              <a:rPr lang="en-CA" sz="1200" dirty="0"/>
              <a:t>Force Pay and </a:t>
            </a:r>
            <a:r>
              <a:rPr lang="en-CA" sz="1200" dirty="0" smtClean="0"/>
              <a:t>Allowances.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 smtClean="0"/>
              <a:t>Primary </a:t>
            </a:r>
            <a:r>
              <a:rPr lang="en-CA" sz="1200" b="1" dirty="0"/>
              <a:t>location(s)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National Defence Headquarters Carling </a:t>
            </a:r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/>
            <a:endParaRPr lang="en-CA" sz="1200" b="1" dirty="0"/>
          </a:p>
          <a:p>
            <a:r>
              <a:rPr lang="en-CA" sz="1200" b="1" dirty="0" smtClean="0"/>
              <a:t>Internal</a:t>
            </a:r>
            <a:r>
              <a:rPr lang="en-CA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All Defence Team</a:t>
            </a:r>
            <a:br>
              <a:rPr lang="en-CA" sz="1200" dirty="0" smtClean="0"/>
            </a:br>
            <a:endParaRPr lang="en-CA" sz="1200" dirty="0"/>
          </a:p>
          <a:p>
            <a:r>
              <a:rPr lang="en-CA" sz="1200" b="1" dirty="0"/>
              <a:t>External</a:t>
            </a:r>
            <a:r>
              <a:rPr lang="en-CA" sz="1200" dirty="0" smtClean="0"/>
              <a:t>: </a:t>
            </a:r>
            <a:r>
              <a:rPr lang="en-CA" sz="900" b="1" dirty="0"/>
              <a:t>(including other government departments)</a:t>
            </a:r>
            <a:endParaRPr lang="en-CA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Veterans Affairs Canada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Treasury Board of Canada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Department of Justice </a:t>
            </a:r>
            <a:r>
              <a:rPr lang="en-CA" sz="1200" dirty="0" smtClean="0"/>
              <a:t>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Canadian Institute for Military and Veteran Health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The Technical Cooperation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Five-Eyes partners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Library and Archives Canada </a:t>
            </a: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35994" y="505505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Chief of military personnel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62647" y="185998"/>
            <a:ext cx="9168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Chief of Military Personnel – Vice-Admiral  Haydn C. Edmundson</a:t>
            </a:r>
            <a:r>
              <a:rPr lang="en-CA" sz="20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388" y="5383247"/>
            <a:ext cx="3560433" cy="35044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/>
              <a:t>Policy and Legal Compliance</a:t>
            </a:r>
          </a:p>
          <a:p>
            <a:pPr algn="ctr">
              <a:spcAft>
                <a:spcPts val="0"/>
              </a:spcAft>
            </a:pPr>
            <a:endParaRPr lang="en-CA" sz="1200" dirty="0"/>
          </a:p>
          <a:p>
            <a:pPr>
              <a:spcAft>
                <a:spcPts val="0"/>
              </a:spcAft>
            </a:pPr>
            <a:r>
              <a:rPr lang="en-CA" sz="1200" dirty="0"/>
              <a:t>The legacy of imperfect past and current policies has resulted in class action, and mass tort lawsuits from groups </a:t>
            </a:r>
            <a:r>
              <a:rPr lang="en-CA" sz="1200" dirty="0" smtClean="0"/>
              <a:t>that have </a:t>
            </a:r>
            <a:r>
              <a:rPr lang="en-CA" sz="1200" dirty="0"/>
              <a:t>faced discrimination. Other legal actions against the CAF are products of high profile cases of misconduct involving CAF members. The most prominent examples of legal action and policy redesign include:</a:t>
            </a:r>
          </a:p>
          <a:p>
            <a:pPr>
              <a:spcAft>
                <a:spcPts val="0"/>
              </a:spcAft>
            </a:pPr>
            <a:endParaRPr lang="fr-CA" sz="10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Class action lawsuit  “Heyder-Beattie” 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rgbClr val="FF0000"/>
                </a:solidFill>
              </a:rPr>
              <a:t>[</a:t>
            </a:r>
            <a:r>
              <a:rPr lang="fr-CA" sz="1200" dirty="0" err="1" smtClean="0">
                <a:solidFill>
                  <a:srgbClr val="FF0000"/>
                </a:solidFill>
              </a:rPr>
              <a:t>redacted</a:t>
            </a:r>
            <a:r>
              <a:rPr lang="fr-CA" sz="1200" dirty="0" smtClean="0">
                <a:solidFill>
                  <a:srgbClr val="FF0000"/>
                </a:solidFill>
              </a:rPr>
              <a:t>]</a:t>
            </a:r>
            <a:endParaRPr lang="fr-CA" sz="1200" dirty="0">
              <a:solidFill>
                <a:srgbClr val="FF0000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LGBT </a:t>
            </a:r>
            <a:r>
              <a:rPr lang="en-CA" sz="1200" dirty="0"/>
              <a:t>Purge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F0000"/>
                </a:solidFill>
              </a:rPr>
              <a:t>[</a:t>
            </a:r>
            <a:r>
              <a:rPr lang="fr-CA" sz="1200" dirty="0" err="1">
                <a:solidFill>
                  <a:srgbClr val="FF0000"/>
                </a:solidFill>
              </a:rPr>
              <a:t>redacted</a:t>
            </a:r>
            <a:r>
              <a:rPr lang="fr-CA" sz="1200" dirty="0">
                <a:solidFill>
                  <a:srgbClr val="FF0000"/>
                </a:solidFill>
              </a:rPr>
              <a:t>]</a:t>
            </a:r>
            <a:r>
              <a:rPr lang="en-CA" sz="1200" dirty="0" smtClean="0">
                <a:solidFill>
                  <a:srgbClr val="FF0000"/>
                </a:solidFill>
              </a:rPr>
              <a:t> </a:t>
            </a:r>
            <a:r>
              <a:rPr lang="en-CA" sz="1200" dirty="0"/>
              <a:t>Transition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Mefloquine Mass Tort Lawsuit (upcoming)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Revised Universality of Service policy </a:t>
            </a:r>
          </a:p>
          <a:p>
            <a:pPr>
              <a:spcAft>
                <a:spcPts val="0"/>
              </a:spcAft>
            </a:pPr>
            <a:r>
              <a:rPr lang="fr-CA" sz="1200" dirty="0"/>
              <a:t> </a:t>
            </a:r>
            <a:endParaRPr lang="en-CA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4361531" y="5383247"/>
            <a:ext cx="3541714" cy="35044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Balancing the Force </a:t>
            </a:r>
          </a:p>
          <a:p>
            <a:pPr>
              <a:spcAft>
                <a:spcPts val="0"/>
              </a:spcAft>
            </a:pPr>
            <a:endParaRPr lang="en-CA" sz="1200" dirty="0" smtClean="0"/>
          </a:p>
          <a:p>
            <a:pPr>
              <a:spcAft>
                <a:spcPts val="0"/>
              </a:spcAft>
            </a:pPr>
            <a:r>
              <a:rPr lang="en-CA" sz="1200" dirty="0" smtClean="0"/>
              <a:t>In order to ensure that the composition of the CAF meets the spectrum of operational requirements, CMP has undertaken a number of recruiting and retention focused initiatives such as: </a:t>
            </a:r>
          </a:p>
          <a:p>
            <a:pPr>
              <a:spcAft>
                <a:spcPts val="0"/>
              </a:spcAft>
            </a:pP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KAIROS-PASSANT </a:t>
            </a:r>
            <a:r>
              <a:rPr lang="fr-CA" sz="1200" dirty="0"/>
              <a:t>-- </a:t>
            </a:r>
            <a:r>
              <a:rPr lang="en-CA" sz="1200" dirty="0"/>
              <a:t>targeted recruiting </a:t>
            </a:r>
            <a:r>
              <a:rPr lang="en-CA" sz="1200" dirty="0" smtClean="0"/>
              <a:t>for critical Naval Occupations using the Great </a:t>
            </a:r>
            <a:r>
              <a:rPr lang="en-CA" sz="1200" dirty="0"/>
              <a:t>Lakes </a:t>
            </a:r>
            <a:r>
              <a:rPr lang="en-CA" sz="1200" dirty="0" smtClean="0"/>
              <a:t>Deployment </a:t>
            </a:r>
            <a:r>
              <a:rPr lang="en-CA" sz="1200" dirty="0"/>
              <a:t>of HMCS St. John’s</a:t>
            </a:r>
            <a:endParaRPr lang="fr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Adaptive </a:t>
            </a:r>
            <a:r>
              <a:rPr lang="fr-CA" sz="1200" dirty="0"/>
              <a:t>Career Path </a:t>
            </a:r>
            <a:r>
              <a:rPr lang="en-CA" sz="1200" dirty="0" smtClean="0"/>
              <a:t>development</a:t>
            </a:r>
            <a:r>
              <a:rPr lang="fr-CA" sz="1200" dirty="0" smtClean="0"/>
              <a:t>  </a:t>
            </a:r>
            <a:endParaRPr lang="fr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/>
              <a:t>Closing the Seam </a:t>
            </a:r>
            <a:r>
              <a:rPr lang="fr-CA" sz="1200" dirty="0" smtClean="0"/>
              <a:t>Submissions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CAF </a:t>
            </a:r>
            <a:r>
              <a:rPr lang="en-CA" sz="1200" dirty="0" smtClean="0"/>
              <a:t>Retention</a:t>
            </a:r>
            <a:r>
              <a:rPr lang="fr-CA" sz="1200" dirty="0" smtClean="0"/>
              <a:t> Strategy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Supporting Op EXPERIENCE </a:t>
            </a:r>
          </a:p>
          <a:p>
            <a:pPr marL="628650" lvl="1" indent="-1714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A" sz="1200" dirty="0" smtClean="0"/>
              <a:t>Trained Pilot and Technician Retention </a:t>
            </a:r>
            <a:endParaRPr lang="fr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8119317" y="5418444"/>
            <a:ext cx="3672359" cy="3469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Compensation and Benefits</a:t>
            </a:r>
          </a:p>
          <a:p>
            <a:pPr algn="ctr">
              <a:spcAft>
                <a:spcPts val="0"/>
              </a:spcAft>
            </a:pPr>
            <a:endParaRPr lang="en-CA" sz="1200" b="1" u="sng" dirty="0"/>
          </a:p>
          <a:p>
            <a:pPr>
              <a:spcAft>
                <a:spcPts val="0"/>
              </a:spcAft>
            </a:pPr>
            <a:r>
              <a:rPr lang="en-CA" sz="1200" dirty="0" smtClean="0"/>
              <a:t>Compensation and benefits are a critical component of supporting CAF personnel. CMP is making proactive changes in this area to ensure fairness and efficiency. </a:t>
            </a:r>
          </a:p>
          <a:p>
            <a:pPr>
              <a:spcAft>
                <a:spcPts val="0"/>
              </a:spcAft>
            </a:pPr>
            <a:endParaRPr lang="en-CA" sz="1200" dirty="0"/>
          </a:p>
          <a:p>
            <a:pPr>
              <a:spcAft>
                <a:spcPts val="0"/>
              </a:spcAft>
            </a:pPr>
            <a:r>
              <a:rPr lang="en-CA" sz="1200" dirty="0" smtClean="0"/>
              <a:t>As an example, CMP is reviewing the way in which members are compensated for relocating.</a:t>
            </a:r>
            <a:r>
              <a:rPr lang="fr-CA" sz="12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fr-CA" sz="1200" dirty="0" smtClean="0"/>
              <a:t>Other examples include: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Taxation </a:t>
            </a:r>
            <a:r>
              <a:rPr lang="fr-CA" sz="1200" dirty="0"/>
              <a:t>on Casualty Benefits </a:t>
            </a:r>
            <a:endParaRPr lang="fr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Omnibus Pay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Pensions Report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Post Living Differential Relocation Policy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200" dirty="0" smtClean="0"/>
              <a:t>CAF Service </a:t>
            </a:r>
            <a:r>
              <a:rPr lang="fr-CA" sz="1200" dirty="0" err="1" smtClean="0"/>
              <a:t>Medal</a:t>
            </a:r>
            <a:r>
              <a:rPr lang="fr-CA" sz="1200" dirty="0" smtClean="0"/>
              <a:t> </a:t>
            </a:r>
            <a:r>
              <a:rPr lang="fr-CA" sz="1200" smtClean="0"/>
              <a:t>Modernization</a:t>
            </a:r>
            <a:endParaRPr lang="fr-CA" sz="1200" dirty="0"/>
          </a:p>
          <a:p>
            <a:pPr>
              <a:spcAft>
                <a:spcPts val="0"/>
              </a:spcAft>
            </a:pPr>
            <a:endParaRPr lang="fr-CA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12007701" y="5383247"/>
            <a:ext cx="3719281" cy="3504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CA" sz="1000" b="1" u="sng" dirty="0" smtClean="0"/>
          </a:p>
          <a:p>
            <a:pPr algn="ctr">
              <a:spcAft>
                <a:spcPts val="0"/>
              </a:spcAft>
            </a:pPr>
            <a:endParaRPr lang="en-CA" sz="1000" b="1" u="sng" dirty="0"/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 algn="ctr">
              <a:spcAft>
                <a:spcPts val="0"/>
              </a:spcAft>
            </a:pPr>
            <a:endParaRPr lang="en-CA" sz="1200" b="1" u="sng" dirty="0" smtClean="0"/>
          </a:p>
          <a:p>
            <a:pPr algn="ctr">
              <a:spcAft>
                <a:spcPts val="0"/>
              </a:spcAft>
            </a:pPr>
            <a:r>
              <a:rPr lang="en-CA" sz="1200" b="1" u="sng" dirty="0" smtClean="0"/>
              <a:t>Innovation and Service Delivery</a:t>
            </a:r>
          </a:p>
          <a:p>
            <a:pPr algn="ctr">
              <a:spcAft>
                <a:spcPts val="0"/>
              </a:spcAft>
            </a:pPr>
            <a:endParaRPr lang="en-CA" sz="800" b="1" u="sng" dirty="0" smtClean="0"/>
          </a:p>
          <a:p>
            <a:pPr>
              <a:spcAft>
                <a:spcPts val="0"/>
              </a:spcAft>
            </a:pPr>
            <a:r>
              <a:rPr lang="en-CA" sz="1200" dirty="0" smtClean="0"/>
              <a:t>CMP is making changes to the ways military personnel access support services such as career transition tools, geographical relocation,  compensation and benefits programs such as:</a:t>
            </a:r>
          </a:p>
          <a:p>
            <a:pPr>
              <a:spcAft>
                <a:spcPts val="0"/>
              </a:spcAft>
            </a:pPr>
            <a:endParaRPr lang="en-CA" sz="8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smtClean="0"/>
              <a:t>Brookfield </a:t>
            </a:r>
            <a:r>
              <a:rPr lang="en-CA" sz="1200" dirty="0"/>
              <a:t>Global Relocation Services Contract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Launch </a:t>
            </a:r>
            <a:r>
              <a:rPr lang="en-CA" sz="1200" dirty="0"/>
              <a:t>of online Transition </a:t>
            </a:r>
            <a:r>
              <a:rPr lang="en-CA" sz="1200" dirty="0" smtClean="0"/>
              <a:t>Tools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Modernization </a:t>
            </a:r>
            <a:r>
              <a:rPr lang="en-CA" sz="1200" dirty="0"/>
              <a:t>and automation of </a:t>
            </a:r>
            <a:r>
              <a:rPr lang="en-CA" sz="1200" dirty="0" smtClean="0"/>
              <a:t>Regular and Reserve Compensation </a:t>
            </a:r>
            <a:r>
              <a:rPr lang="en-CA" sz="1200" dirty="0"/>
              <a:t>and Benefits </a:t>
            </a:r>
            <a:r>
              <a:rPr lang="en-CA" sz="1200" dirty="0" smtClean="0"/>
              <a:t>processes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Canadian Forces Health Care Services Modernization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Modernized digital recruiting platforms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Transition Group Trial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Renegotiation of rates with provinces for 3</a:t>
            </a:r>
            <a:r>
              <a:rPr lang="en-CA" sz="1200" baseline="30000" dirty="0" smtClean="0"/>
              <a:t>rd</a:t>
            </a:r>
            <a:r>
              <a:rPr lang="en-CA" sz="1200" dirty="0" smtClean="0"/>
              <a:t> party health service delivery</a:t>
            </a:r>
            <a:endParaRPr lang="en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  <a:p>
            <a:pPr>
              <a:spcAft>
                <a:spcPts val="0"/>
              </a:spcAft>
            </a:pPr>
            <a:endParaRPr lang="en-CA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12683" y="1326875"/>
            <a:ext cx="425126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380981" indent="-380981" algn="ctr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August 2019 assumed responsibilities as Chief of </a:t>
            </a:r>
            <a:r>
              <a:rPr lang="en-CA" sz="1200" dirty="0"/>
              <a:t>Military</a:t>
            </a:r>
            <a:r>
              <a:rPr lang="en-CA" sz="1200" dirty="0" smtClean="0"/>
              <a:t> Personnel Command and Commander Military </a:t>
            </a:r>
            <a:r>
              <a:rPr lang="en-CA" sz="1200" dirty="0"/>
              <a:t>Personnel</a:t>
            </a:r>
            <a:r>
              <a:rPr lang="en-CA" sz="1200" dirty="0" smtClean="0"/>
              <a:t>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Service </a:t>
            </a:r>
            <a:r>
              <a:rPr lang="en-CA" sz="1200" dirty="0"/>
              <a:t>includes multiple international operations, Allied Headquarters, National Canadian Headquarters positions. Within Chief of Military Personnel, multiple positions including Deputy, Chief of Staff, and Military Career Director General. 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8" y="1464180"/>
            <a:ext cx="1440160" cy="18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20082</TotalTime>
  <Words>498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Courier New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722</cp:revision>
  <cp:lastPrinted>2019-10-15T14:53:29Z</cp:lastPrinted>
  <dcterms:created xsi:type="dcterms:W3CDTF">2017-05-18T23:50:12Z</dcterms:created>
  <dcterms:modified xsi:type="dcterms:W3CDTF">2020-02-14T20:08:43Z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