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4" r:id="rId2"/>
  </p:sldIdLst>
  <p:sldSz cx="16238538" cy="9134475"/>
  <p:notesSz cx="9296400" cy="70104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57" autoAdjust="0"/>
    <p:restoredTop sz="93116" autoAdjust="0"/>
  </p:normalViewPr>
  <p:slideViewPr>
    <p:cSldViewPr>
      <p:cViewPr varScale="1">
        <p:scale>
          <a:sx n="71" d="100"/>
          <a:sy n="71" d="100"/>
        </p:scale>
        <p:origin x="1290" y="108"/>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78192" tIns="39096" rIns="78192" bIns="39096" rtlCol="0"/>
          <a:lstStyle>
            <a:lvl1pPr algn="l" eaLnBrk="1" hangingPunct="1">
              <a:defRPr sz="1000">
                <a:latin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5265738" y="0"/>
            <a:ext cx="4029075" cy="350838"/>
          </a:xfrm>
          <a:prstGeom prst="rect">
            <a:avLst/>
          </a:prstGeom>
        </p:spPr>
        <p:txBody>
          <a:bodyPr vert="horz" lIns="78192" tIns="39096" rIns="78192" bIns="39096" rtlCol="0"/>
          <a:lstStyle>
            <a:lvl1pPr algn="r" eaLnBrk="1" hangingPunct="1">
              <a:defRPr sz="1000">
                <a:latin typeface="Arial" panose="020B0604020202020204" pitchFamily="34" charset="0"/>
              </a:defRPr>
            </a:lvl1pPr>
          </a:lstStyle>
          <a:p>
            <a:pPr>
              <a:defRPr/>
            </a:pPr>
            <a:fld id="{94E51444-BFDF-4CC3-8031-AB63BF1C733A}" type="datetimeFigureOut">
              <a:rPr lang="en-CA"/>
              <a:pPr>
                <a:defRPr/>
              </a:pPr>
              <a:t>2020-02-14</a:t>
            </a:fld>
            <a:endParaRPr lang="en-CA"/>
          </a:p>
        </p:txBody>
      </p:sp>
      <p:sp>
        <p:nvSpPr>
          <p:cNvPr id="4" name="Footer Placeholder 3"/>
          <p:cNvSpPr>
            <a:spLocks noGrp="1"/>
          </p:cNvSpPr>
          <p:nvPr>
            <p:ph type="ftr" sz="quarter" idx="2"/>
          </p:nvPr>
        </p:nvSpPr>
        <p:spPr>
          <a:xfrm>
            <a:off x="0" y="6659563"/>
            <a:ext cx="4029075" cy="350837"/>
          </a:xfrm>
          <a:prstGeom prst="rect">
            <a:avLst/>
          </a:prstGeom>
        </p:spPr>
        <p:txBody>
          <a:bodyPr vert="horz" lIns="78192" tIns="39096" rIns="78192" bIns="39096" rtlCol="0" anchor="b"/>
          <a:lstStyle>
            <a:lvl1pPr algn="l" eaLnBrk="1" hangingPunct="1">
              <a:defRPr sz="1000">
                <a:latin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5265738" y="6659563"/>
            <a:ext cx="4029075" cy="350837"/>
          </a:xfrm>
          <a:prstGeom prst="rect">
            <a:avLst/>
          </a:prstGeom>
        </p:spPr>
        <p:txBody>
          <a:bodyPr vert="horz" wrap="square" lIns="78192" tIns="39096" rIns="78192" bIns="39096" numCol="1" anchor="b" anchorCtr="0" compatLnSpc="1">
            <a:prstTxWarp prst="textNoShape">
              <a:avLst/>
            </a:prstTxWarp>
          </a:bodyPr>
          <a:lstStyle>
            <a:lvl1pPr algn="r" eaLnBrk="1" hangingPunct="1">
              <a:defRPr sz="1000"/>
            </a:lvl1pPr>
          </a:lstStyle>
          <a:p>
            <a:fld id="{A6BCE2EF-1F1A-44FC-9737-BFE7F6601E09}" type="slidenum">
              <a:rPr lang="en-CA" altLang="en-US"/>
              <a:pPr/>
              <a:t>‹#›</a:t>
            </a:fld>
            <a:endParaRPr lang="en-CA" altLang="en-US"/>
          </a:p>
        </p:txBody>
      </p:sp>
    </p:spTree>
    <p:extLst>
      <p:ext uri="{BB962C8B-B14F-4D97-AF65-F5344CB8AC3E}">
        <p14:creationId xmlns:p14="http://schemas.microsoft.com/office/powerpoint/2010/main" val="379443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79681" tIns="39838" rIns="79681" bIns="39838" rtlCol="0"/>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738" y="0"/>
            <a:ext cx="4029075" cy="350838"/>
          </a:xfrm>
          <a:prstGeom prst="rect">
            <a:avLst/>
          </a:prstGeom>
        </p:spPr>
        <p:txBody>
          <a:bodyPr vert="horz" wrap="square" lIns="79681" tIns="39838" rIns="79681" bIns="39838"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E9F57E10-BD95-41F2-A48F-E08B797FD77B}"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79681" tIns="39838" rIns="79681" bIns="39838" rtlCol="0" anchor="ctr"/>
          <a:lstStyle/>
          <a:p>
            <a:pPr lvl="0"/>
            <a:endParaRPr lang="en-CA" noProof="0" dirty="0"/>
          </a:p>
        </p:txBody>
      </p:sp>
      <p:sp>
        <p:nvSpPr>
          <p:cNvPr id="5" name="Notes Placeholder 4"/>
          <p:cNvSpPr>
            <a:spLocks noGrp="1"/>
          </p:cNvSpPr>
          <p:nvPr>
            <p:ph type="body" sz="quarter" idx="3"/>
          </p:nvPr>
        </p:nvSpPr>
        <p:spPr>
          <a:xfrm>
            <a:off x="930275" y="3330575"/>
            <a:ext cx="7435850" cy="3154363"/>
          </a:xfrm>
          <a:prstGeom prst="rect">
            <a:avLst/>
          </a:prstGeom>
        </p:spPr>
        <p:txBody>
          <a:bodyPr vert="horz" wrap="square" lIns="79681" tIns="39838" rIns="79681" bIns="39838"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6657975"/>
            <a:ext cx="4029075" cy="350838"/>
          </a:xfrm>
          <a:prstGeom prst="rect">
            <a:avLst/>
          </a:prstGeom>
        </p:spPr>
        <p:txBody>
          <a:bodyPr vert="horz" lIns="79681" tIns="39838" rIns="79681" bIns="39838" rtlCol="0" anchor="b"/>
          <a:lstStyle>
            <a:lvl1pPr algn="l" eaLnBrk="1" fontAlgn="auto" hangingPunct="1">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79681" tIns="39838" rIns="79681" bIns="39838" numCol="1" anchor="b" anchorCtr="0" compatLnSpc="1">
            <a:prstTxWarp prst="textNoShape">
              <a:avLst/>
            </a:prstTxWarp>
          </a:bodyPr>
          <a:lstStyle>
            <a:lvl1pPr algn="r" eaLnBrk="1" hangingPunct="1">
              <a:defRPr sz="1000"/>
            </a:lvl1pPr>
          </a:lstStyle>
          <a:p>
            <a:fld id="{0A73BC9C-3A1D-44D8-974B-47CE69E6AC90}" type="slidenum">
              <a:rPr lang="en-CA" altLang="en-US"/>
              <a:pPr/>
              <a:t>‹#›</a:t>
            </a:fld>
            <a:endParaRPr lang="en-CA" altLang="en-US"/>
          </a:p>
        </p:txBody>
      </p:sp>
    </p:spTree>
    <p:extLst>
      <p:ext uri="{BB962C8B-B14F-4D97-AF65-F5344CB8AC3E}">
        <p14:creationId xmlns:p14="http://schemas.microsoft.com/office/powerpoint/2010/main" val="136057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6B0979-2FA1-4981-BCF0-58FF5A129ABA}" type="slidenum">
              <a:rPr lang="en-CA" altLang="en-US">
                <a:solidFill>
                  <a:srgbClr val="000000"/>
                </a:solidFill>
              </a:rPr>
              <a:pPr/>
              <a:t>1</a:t>
            </a:fld>
            <a:endParaRPr lang="en-CA" altLang="en-US">
              <a:solidFill>
                <a:srgbClr val="000000"/>
              </a:solidFill>
            </a:endParaRPr>
          </a:p>
        </p:txBody>
      </p:sp>
    </p:spTree>
    <p:extLst>
      <p:ext uri="{BB962C8B-B14F-4D97-AF65-F5344CB8AC3E}">
        <p14:creationId xmlns:p14="http://schemas.microsoft.com/office/powerpoint/2010/main" val="3318956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350037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1C003E-F71F-481F-A449-54D20B29221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7DC8175B-77E1-499A-BA26-3878A527D00E}" type="slidenum">
              <a:rPr lang="en-CA" altLang="en-US"/>
              <a:pPr/>
              <a:t>‹#›</a:t>
            </a:fld>
            <a:endParaRPr lang="en-CA" altLang="en-US"/>
          </a:p>
        </p:txBody>
      </p:sp>
    </p:spTree>
    <p:extLst>
      <p:ext uri="{BB962C8B-B14F-4D97-AF65-F5344CB8AC3E}">
        <p14:creationId xmlns:p14="http://schemas.microsoft.com/office/powerpoint/2010/main" val="2018283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latin typeface="Arial" panose="020B0604020202020204" pitchFamily="34" charset="0"/>
                <a:cs typeface="Arial" pitchFamily="34" charset="0"/>
              </a:defRPr>
            </a:lvl1pPr>
          </a:lstStyle>
          <a:p>
            <a:pPr>
              <a:defRPr/>
            </a:pPr>
            <a:fld id="{9ED72F2C-E7E5-4383-9CE7-65472F8997F6}" type="datetime1">
              <a:rPr lang="en-CA" altLang="en-US"/>
              <a:pPr>
                <a:defRPr/>
              </a:pPr>
              <a:t>2020-02-14</a:t>
            </a:fld>
            <a:endParaRPr lang="en-CA" altLang="en-US"/>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000000"/>
                </a:solidFill>
                <a:cs typeface="Arial" panose="020B0604020202020204" pitchFamily="34" charset="0"/>
              </a:defRPr>
            </a:lvl1pPr>
          </a:lstStyle>
          <a:p>
            <a:fld id="{BECF8DA0-526C-4874-A7F5-964881BB2AE2}"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13" r:id="rId1"/>
    <p:sldLayoutId id="2147483712"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ＭＳ Ｐゴシック" charset="0"/>
          <a:cs typeface="Arial"/>
        </a:defRPr>
      </a:lvl1pPr>
      <a:lvl2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ＭＳ Ｐゴシック" charset="0"/>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ＭＳ Ｐゴシック" charset="0"/>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ＭＳ Ｐゴシック" charset="0"/>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custDataLst>
              <p:tags r:id="rId1"/>
            </p:custDataLst>
          </p:nvPr>
        </p:nvSpPr>
        <p:spPr bwMode="auto">
          <a:xfrm>
            <a:off x="246063" y="-1235075"/>
            <a:ext cx="9601200" cy="411162"/>
          </a:xfrm>
          <a:prstGeom prst="rect">
            <a:avLst/>
          </a:prstGeom>
          <a:noFill/>
          <a:ln>
            <a:noFill/>
          </a:ln>
          <a:extLst/>
        </p:spPr>
        <p:txBody>
          <a:bodyPr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eaLnBrk="1" hangingPunct="1">
              <a:spcBef>
                <a:spcPct val="0"/>
              </a:spcBef>
              <a:buFont typeface="Arial" charset="0"/>
              <a:buNone/>
              <a:defRPr/>
            </a:pPr>
            <a:r>
              <a:rPr lang="en-CA" sz="2533" b="1" dirty="0">
                <a:solidFill>
                  <a:prstClr val="white"/>
                </a:solidFill>
              </a:rPr>
              <a:t>Assistant Deputy Minister (Policy) - Peter </a:t>
            </a:r>
            <a:r>
              <a:rPr lang="en-CA" sz="2533" b="1" dirty="0" err="1">
                <a:solidFill>
                  <a:prstClr val="white"/>
                </a:solidFill>
              </a:rPr>
              <a:t>Hammerschmidt</a:t>
            </a:r>
            <a:r>
              <a:rPr lang="en-CA" sz="2667" b="1" dirty="0">
                <a:solidFill>
                  <a:prstClr val="white"/>
                </a:solidFill>
              </a:rPr>
              <a:t> </a:t>
            </a:r>
          </a:p>
        </p:txBody>
      </p:sp>
      <p:sp>
        <p:nvSpPr>
          <p:cNvPr id="10" name="Rounded Rectangle 9"/>
          <p:cNvSpPr/>
          <p:nvPr>
            <p:custDataLst>
              <p:tags r:id="rId2"/>
            </p:custDataLst>
          </p:nvPr>
        </p:nvSpPr>
        <p:spPr>
          <a:xfrm>
            <a:off x="4129870" y="1333919"/>
            <a:ext cx="3489347" cy="3622256"/>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CA" b="1" dirty="0"/>
              <a:t>MANDAT</a:t>
            </a:r>
          </a:p>
          <a:p>
            <a:pPr algn="ctr" eaLnBrk="1" hangingPunct="1">
              <a:defRPr/>
            </a:pPr>
            <a:endParaRPr lang="en-CA" sz="900" b="1" dirty="0"/>
          </a:p>
          <a:p>
            <a:pPr marL="171450" indent="-171450" eaLnBrk="1" hangingPunct="1">
              <a:buFont typeface="Arial" panose="020B0604020202020204" pitchFamily="34" charset="0"/>
              <a:buChar char="•"/>
              <a:defRPr/>
            </a:pPr>
            <a:r>
              <a:rPr lang="fr-FR" sz="1050" dirty="0"/>
              <a:t>Préparer et effectuer les opérations pour défendre le Canada, aider à la défense de l'Amérique du Nord et, selon les directives, promouvoir la paix et la sécurité à l'étranger.</a:t>
            </a:r>
          </a:p>
          <a:p>
            <a:pPr marL="171450" indent="-171450" eaLnBrk="1" hangingPunct="1">
              <a:buFont typeface="Arial" panose="020B0604020202020204" pitchFamily="34" charset="0"/>
              <a:buChar char="•"/>
              <a:defRPr/>
            </a:pPr>
            <a:endParaRPr lang="fr-FR" sz="1050" dirty="0"/>
          </a:p>
          <a:p>
            <a:pPr marL="171450" indent="-171450" eaLnBrk="1" hangingPunct="1">
              <a:buFont typeface="Arial" panose="020B0604020202020204" pitchFamily="34" charset="0"/>
              <a:buChar char="•"/>
              <a:defRPr/>
            </a:pPr>
            <a:r>
              <a:rPr lang="fr-FR" sz="1050" dirty="0"/>
              <a:t>Commandement du personnel militaire déployé du Canada à l'échelle mondiale</a:t>
            </a:r>
          </a:p>
          <a:p>
            <a:pPr marL="171450" indent="-171450" eaLnBrk="1" hangingPunct="1">
              <a:buFont typeface="Arial" panose="020B0604020202020204" pitchFamily="34" charset="0"/>
              <a:buChar char="•"/>
              <a:defRPr/>
            </a:pPr>
            <a:endParaRPr lang="fr-FR" sz="1050" dirty="0"/>
          </a:p>
          <a:p>
            <a:pPr marL="171450" indent="-171450" eaLnBrk="1" hangingPunct="1">
              <a:buFont typeface="Arial" panose="020B0604020202020204" pitchFamily="34" charset="0"/>
              <a:buChar char="•"/>
              <a:defRPr/>
            </a:pPr>
            <a:r>
              <a:rPr lang="fr-FR" sz="1050" dirty="0"/>
              <a:t>Développer, générer et intégrer les capacités des responsables de la mise sur pied des forces (p. ex., Armée de terre, Marine, Force aérienne) afin d'harmoniser les activités dans les domaines suivants : commandement et contrôle; renseignement, surveillance et reconnaissance; opérations d'information; activités d'influence; opérations spatiales; cyber soutien; et appui opérationnel.</a:t>
            </a:r>
          </a:p>
        </p:txBody>
      </p:sp>
      <p:sp>
        <p:nvSpPr>
          <p:cNvPr id="28" name="Rounded Rectangle 27"/>
          <p:cNvSpPr/>
          <p:nvPr>
            <p:custDataLst>
              <p:tags r:id="rId3"/>
            </p:custDataLst>
          </p:nvPr>
        </p:nvSpPr>
        <p:spPr>
          <a:xfrm>
            <a:off x="7730525" y="1291666"/>
            <a:ext cx="4210755" cy="3651134"/>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lIns="0" tIns="0" rIns="0" bIns="0"/>
          <a:lstStyle/>
          <a:p>
            <a:pPr algn="ctr" defTabSz="720000" eaLnBrk="1" hangingPunct="1">
              <a:defRPr/>
            </a:pPr>
            <a:r>
              <a:rPr lang="fr-CA" b="1" cap="all" dirty="0"/>
              <a:t>Faits saillants</a:t>
            </a:r>
          </a:p>
          <a:p>
            <a:pPr defTabSz="720000" eaLnBrk="1" hangingPunct="1">
              <a:defRPr/>
            </a:pPr>
            <a:r>
              <a:rPr lang="fr-FR" sz="900" b="1" dirty="0"/>
              <a:t>Nombre total d'employés : </a:t>
            </a:r>
          </a:p>
          <a:p>
            <a:pPr marL="171450" indent="-171450" defTabSz="720000" eaLnBrk="1" hangingPunct="1">
              <a:buFont typeface="Arial" panose="020B0604020202020204" pitchFamily="34" charset="0"/>
              <a:buChar char="•"/>
              <a:defRPr/>
            </a:pPr>
            <a:r>
              <a:rPr lang="fr-FR" sz="900" dirty="0"/>
              <a:t>2924 Total (civils et militaires)</a:t>
            </a:r>
          </a:p>
          <a:p>
            <a:pPr marL="171450" indent="-171450" defTabSz="720000" eaLnBrk="1" hangingPunct="1">
              <a:buFont typeface="Arial" panose="020B0604020202020204" pitchFamily="34" charset="0"/>
              <a:buChar char="•"/>
              <a:defRPr/>
            </a:pPr>
            <a:r>
              <a:rPr lang="fr-FR" sz="900" dirty="0"/>
              <a:t>Quartier général du Commandement des opérations interarmées du Canada : 774</a:t>
            </a:r>
          </a:p>
          <a:p>
            <a:pPr marL="171450" indent="-171450" defTabSz="720000" eaLnBrk="1" hangingPunct="1">
              <a:buFont typeface="Arial" panose="020B0604020202020204" pitchFamily="34" charset="0"/>
              <a:buChar char="•"/>
              <a:defRPr/>
            </a:pPr>
            <a:r>
              <a:rPr lang="fr-FR" sz="900" dirty="0"/>
              <a:t>Centre de renseignement de ciblage interarmées : 127</a:t>
            </a:r>
          </a:p>
          <a:p>
            <a:pPr marL="171450" indent="-171450" defTabSz="720000" eaLnBrk="1" hangingPunct="1">
              <a:buFont typeface="Arial" panose="020B0604020202020204" pitchFamily="34" charset="0"/>
              <a:buChar char="•"/>
              <a:defRPr/>
            </a:pPr>
            <a:r>
              <a:rPr lang="fr-FR" sz="900" dirty="0"/>
              <a:t>Force opérationnelle interarmées Nord : 169</a:t>
            </a:r>
          </a:p>
          <a:p>
            <a:pPr marL="171450" indent="-171450" defTabSz="720000" eaLnBrk="1" hangingPunct="1">
              <a:buFont typeface="Arial" panose="020B0604020202020204" pitchFamily="34" charset="0"/>
              <a:buChar char="•"/>
              <a:defRPr/>
            </a:pPr>
            <a:r>
              <a:rPr lang="fr-FR" sz="900" dirty="0"/>
              <a:t>Groupe de soutien en matériel du Canada : 667</a:t>
            </a:r>
          </a:p>
          <a:p>
            <a:pPr marL="171450" indent="-171450" defTabSz="720000" eaLnBrk="1" hangingPunct="1">
              <a:buFont typeface="Arial" panose="020B0604020202020204" pitchFamily="34" charset="0"/>
              <a:buChar char="•"/>
              <a:defRPr/>
            </a:pPr>
            <a:r>
              <a:rPr lang="fr-FR" sz="900" dirty="0"/>
              <a:t>Groupe du soutien opérationnel interarmées des Forces canadiennes : 1008</a:t>
            </a:r>
          </a:p>
          <a:p>
            <a:pPr marL="171450" indent="-171450" defTabSz="720000" eaLnBrk="1" hangingPunct="1">
              <a:buFont typeface="Arial" panose="020B0604020202020204" pitchFamily="34" charset="0"/>
              <a:buChar char="•"/>
              <a:defRPr/>
            </a:pPr>
            <a:r>
              <a:rPr lang="fr-FR" sz="900" dirty="0"/>
              <a:t>Quartier général de la 1re Division du Canada : 146</a:t>
            </a:r>
          </a:p>
          <a:p>
            <a:pPr marL="171450" indent="-171450" defTabSz="720000" eaLnBrk="1" hangingPunct="1">
              <a:buFont typeface="Arial" panose="020B0604020202020204" pitchFamily="34" charset="0"/>
              <a:buChar char="•"/>
              <a:defRPr/>
            </a:pPr>
            <a:r>
              <a:rPr lang="fr-FR" sz="900" dirty="0"/>
              <a:t>Centre de guerre interarmées du Canada : 70</a:t>
            </a:r>
          </a:p>
          <a:p>
            <a:pPr marL="171450" indent="-171450" defTabSz="720000" eaLnBrk="1" hangingPunct="1">
              <a:buFont typeface="Arial" panose="020B0604020202020204" pitchFamily="34" charset="0"/>
              <a:buChar char="•"/>
              <a:defRPr/>
            </a:pPr>
            <a:r>
              <a:rPr lang="fr-FR" sz="900" dirty="0"/>
              <a:t>Commandement des opérations interarmées du Canada à l'extérieur du Canada : 92</a:t>
            </a:r>
          </a:p>
          <a:p>
            <a:pPr defTabSz="720000" eaLnBrk="1" hangingPunct="1">
              <a:defRPr/>
            </a:pPr>
            <a:endParaRPr lang="fr-FR" sz="900" b="1" dirty="0"/>
          </a:p>
          <a:p>
            <a:pPr defTabSz="720000" eaLnBrk="1" hangingPunct="1">
              <a:defRPr/>
            </a:pPr>
            <a:r>
              <a:rPr lang="fr-FR" sz="900" b="1" dirty="0"/>
              <a:t>Budget : </a:t>
            </a:r>
          </a:p>
          <a:p>
            <a:pPr marL="171450" indent="-171450" defTabSz="720000" eaLnBrk="1" hangingPunct="1">
              <a:buFont typeface="Arial" panose="020B0604020202020204" pitchFamily="34" charset="0"/>
              <a:buChar char="•"/>
              <a:defRPr/>
            </a:pPr>
            <a:r>
              <a:rPr lang="fr-FR" sz="900" dirty="0"/>
              <a:t>460 M$ Total</a:t>
            </a:r>
          </a:p>
          <a:p>
            <a:pPr marL="171450" indent="-171450" defTabSz="720000" eaLnBrk="1" hangingPunct="1">
              <a:buFont typeface="Arial" panose="020B0604020202020204" pitchFamily="34" charset="0"/>
              <a:buChar char="•"/>
              <a:defRPr/>
            </a:pPr>
            <a:r>
              <a:rPr lang="fr-FR" sz="900" dirty="0"/>
              <a:t>123 M$ Budget local</a:t>
            </a:r>
          </a:p>
          <a:p>
            <a:pPr marL="171450" indent="-171450" defTabSz="720000" eaLnBrk="1" hangingPunct="1">
              <a:buFont typeface="Arial" panose="020B0604020202020204" pitchFamily="34" charset="0"/>
              <a:buChar char="•"/>
              <a:defRPr/>
            </a:pPr>
            <a:r>
              <a:rPr lang="fr-FR" sz="900" dirty="0"/>
              <a:t>337 M$ Compte de Fonds pour les opérations</a:t>
            </a:r>
          </a:p>
          <a:p>
            <a:pPr defTabSz="720000" eaLnBrk="1" hangingPunct="1">
              <a:defRPr/>
            </a:pPr>
            <a:r>
              <a:rPr lang="fr-FR" sz="900" b="1" dirty="0"/>
              <a:t>Emplacement(s) principal(s) : </a:t>
            </a:r>
          </a:p>
          <a:p>
            <a:pPr marL="171450" indent="-171450" defTabSz="720000" eaLnBrk="1" hangingPunct="1">
              <a:buFont typeface="Arial" panose="020B0604020202020204" pitchFamily="34" charset="0"/>
              <a:buChar char="•"/>
              <a:defRPr/>
            </a:pPr>
            <a:r>
              <a:rPr lang="fr-FR" sz="900" dirty="0"/>
              <a:t>Région de la capitale nationale</a:t>
            </a:r>
          </a:p>
          <a:p>
            <a:pPr marL="171450" indent="-171450" defTabSz="720000" eaLnBrk="1" hangingPunct="1">
              <a:buFont typeface="Arial" panose="020B0604020202020204" pitchFamily="34" charset="0"/>
              <a:buChar char="•"/>
              <a:defRPr/>
            </a:pPr>
            <a:r>
              <a:rPr lang="fr-FR" sz="900" dirty="0"/>
              <a:t>Quartier général de la 1re Division du Canada : Kingston, Ontario</a:t>
            </a:r>
          </a:p>
          <a:p>
            <a:pPr marL="171450" indent="-171450" defTabSz="720000" eaLnBrk="1" hangingPunct="1">
              <a:buFont typeface="Arial" panose="020B0604020202020204" pitchFamily="34" charset="0"/>
              <a:buChar char="•"/>
              <a:defRPr/>
            </a:pPr>
            <a:r>
              <a:rPr lang="fr-FR" sz="900" dirty="0"/>
              <a:t>Force opérationnelle interarmées Nord : Yellowknife, Territoires du Nord-Ouest</a:t>
            </a:r>
          </a:p>
          <a:p>
            <a:pPr marL="171450" indent="-171450" defTabSz="720000" eaLnBrk="1" hangingPunct="1">
              <a:buFont typeface="Arial" panose="020B0604020202020204" pitchFamily="34" charset="0"/>
              <a:buChar char="•"/>
              <a:defRPr/>
            </a:pPr>
            <a:endParaRPr lang="fr-CA" sz="1200" dirty="0"/>
          </a:p>
          <a:p>
            <a:pPr marL="171450" indent="-171450" defTabSz="720000" eaLnBrk="1" hangingPunct="1">
              <a:buFont typeface="Arial" panose="020B0604020202020204" pitchFamily="34" charset="0"/>
              <a:buChar char="•"/>
              <a:defRPr/>
            </a:pPr>
            <a:endParaRPr lang="en-CA" sz="1200" dirty="0"/>
          </a:p>
          <a:p>
            <a:pPr defTabSz="720000" eaLnBrk="1" hangingPunct="1">
              <a:defRPr/>
            </a:pPr>
            <a:endParaRPr lang="en-CA" sz="1600" dirty="0"/>
          </a:p>
          <a:p>
            <a:pPr marL="228589" indent="-228589" defTabSz="720000" eaLnBrk="1" hangingPunct="1">
              <a:buFont typeface="Arial" panose="020B0604020202020204" pitchFamily="34" charset="0"/>
              <a:buChar char="•"/>
              <a:defRPr/>
            </a:pPr>
            <a:endParaRPr lang="en-CA" sz="1600" dirty="0"/>
          </a:p>
          <a:p>
            <a:pPr defTabSz="720000" eaLnBrk="1" hangingPunct="1">
              <a:defRPr/>
            </a:pPr>
            <a:endParaRPr lang="en-CA" sz="1600" dirty="0"/>
          </a:p>
        </p:txBody>
      </p:sp>
      <p:sp>
        <p:nvSpPr>
          <p:cNvPr id="29" name="Rounded Rectangle 28"/>
          <p:cNvSpPr/>
          <p:nvPr>
            <p:custDataLst>
              <p:tags r:id="rId4"/>
            </p:custDataLst>
          </p:nvPr>
        </p:nvSpPr>
        <p:spPr>
          <a:xfrm>
            <a:off x="12081067" y="1300913"/>
            <a:ext cx="3930092" cy="3641887"/>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lIns="0" tIns="0" rIns="0" bIns="0"/>
          <a:lstStyle/>
          <a:p>
            <a:pPr algn="ctr" eaLnBrk="1" hangingPunct="1">
              <a:defRPr/>
            </a:pPr>
            <a:r>
              <a:rPr lang="fr-CA" b="1" dirty="0"/>
              <a:t>PARTENAIRES CLÉS</a:t>
            </a:r>
          </a:p>
          <a:p>
            <a:pPr eaLnBrk="1" hangingPunct="1">
              <a:defRPr/>
            </a:pPr>
            <a:r>
              <a:rPr lang="fr-CA" sz="1100" b="1" dirty="0"/>
              <a:t>Interne</a:t>
            </a:r>
            <a:r>
              <a:rPr lang="fr-CA" sz="1100" dirty="0"/>
              <a:t> </a:t>
            </a:r>
          </a:p>
          <a:p>
            <a:pPr marL="171450" indent="-171450" eaLnBrk="1" hangingPunct="1">
              <a:buFont typeface="Arial" panose="020B0604020202020204" pitchFamily="34" charset="0"/>
              <a:buChar char="•"/>
              <a:defRPr/>
            </a:pPr>
            <a:r>
              <a:rPr lang="fr-CA" sz="900" dirty="0"/>
              <a:t>État-major interarmées stratégique </a:t>
            </a:r>
          </a:p>
          <a:p>
            <a:pPr marL="171450" indent="-171450" eaLnBrk="1" hangingPunct="1">
              <a:buFont typeface="Arial" panose="020B0604020202020204" pitchFamily="34" charset="0"/>
              <a:buChar char="•"/>
              <a:defRPr/>
            </a:pPr>
            <a:r>
              <a:rPr lang="fr-CA" sz="900" dirty="0"/>
              <a:t>Vice-chef d’état-major de la Défense</a:t>
            </a:r>
          </a:p>
          <a:p>
            <a:pPr marL="171450" indent="-171450" eaLnBrk="1" hangingPunct="1">
              <a:buFont typeface="Arial" panose="020B0604020202020204" pitchFamily="34" charset="0"/>
              <a:buChar char="•"/>
              <a:defRPr/>
            </a:pPr>
            <a:r>
              <a:rPr lang="fr-CA" sz="900" dirty="0"/>
              <a:t>Commandement des forces d’opérations spéciales du Canada</a:t>
            </a:r>
          </a:p>
          <a:p>
            <a:pPr marL="171450" indent="-171450" eaLnBrk="1" hangingPunct="1">
              <a:buFont typeface="Arial" panose="020B0604020202020204" pitchFamily="34" charset="0"/>
              <a:buChar char="•"/>
              <a:defRPr/>
            </a:pPr>
            <a:r>
              <a:rPr lang="fr-CA" sz="900" dirty="0"/>
              <a:t>Sous-ministre adjoint (Politique) </a:t>
            </a:r>
          </a:p>
          <a:p>
            <a:pPr marL="171450" indent="-171450" eaLnBrk="1" hangingPunct="1">
              <a:buFont typeface="Arial" panose="020B0604020202020204" pitchFamily="34" charset="0"/>
              <a:buChar char="•"/>
              <a:defRPr/>
            </a:pPr>
            <a:r>
              <a:rPr lang="fr-CA" sz="900" dirty="0"/>
              <a:t>Marine royale canadienne, Aviation royale canadienne, Armée canadienne </a:t>
            </a:r>
          </a:p>
          <a:p>
            <a:pPr marL="171450" indent="-171450" eaLnBrk="1" hangingPunct="1">
              <a:buFont typeface="Arial" panose="020B0604020202020204" pitchFamily="34" charset="0"/>
              <a:buChar char="•"/>
              <a:defRPr/>
            </a:pPr>
            <a:r>
              <a:rPr lang="fr-CA" sz="900" dirty="0"/>
              <a:t>Forces opérationnelles interarmées régionales </a:t>
            </a:r>
          </a:p>
          <a:p>
            <a:pPr marL="171450" indent="-171450" eaLnBrk="1" hangingPunct="1">
              <a:buFont typeface="Arial" panose="020B0604020202020204" pitchFamily="34" charset="0"/>
              <a:buChar char="•"/>
              <a:defRPr/>
            </a:pPr>
            <a:r>
              <a:rPr lang="fr-CA" sz="900" dirty="0"/>
              <a:t>Commandements de composante (domaines spatial, cyber, aérien et maritime)</a:t>
            </a:r>
          </a:p>
          <a:p>
            <a:pPr marL="171450" indent="-171450" eaLnBrk="1" hangingPunct="1">
              <a:buFont typeface="Arial" panose="020B0604020202020204" pitchFamily="34" charset="0"/>
              <a:buChar char="•"/>
              <a:defRPr/>
            </a:pPr>
            <a:r>
              <a:rPr lang="fr-CA" sz="900" dirty="0"/>
              <a:t>Juge-avocat général</a:t>
            </a:r>
          </a:p>
          <a:p>
            <a:pPr eaLnBrk="1" hangingPunct="1">
              <a:defRPr/>
            </a:pPr>
            <a:endParaRPr lang="fr-CA" sz="500" b="1" dirty="0"/>
          </a:p>
          <a:p>
            <a:pPr eaLnBrk="1" hangingPunct="1">
              <a:defRPr/>
            </a:pPr>
            <a:r>
              <a:rPr lang="fr-CA" sz="1100" b="1" dirty="0"/>
              <a:t>Externe</a:t>
            </a:r>
          </a:p>
          <a:p>
            <a:pPr marL="171450" indent="-171450" eaLnBrk="1" hangingPunct="1">
              <a:buFont typeface="Arial" panose="020B0604020202020204" pitchFamily="34" charset="0"/>
              <a:buChar char="•"/>
              <a:defRPr/>
            </a:pPr>
            <a:r>
              <a:rPr lang="fr-CA" sz="900" dirty="0"/>
              <a:t>Affaires mondiales Canada</a:t>
            </a:r>
          </a:p>
          <a:p>
            <a:pPr marL="171450" indent="-171450" eaLnBrk="1" hangingPunct="1">
              <a:buFont typeface="Arial" panose="020B0604020202020204" pitchFamily="34" charset="0"/>
              <a:buChar char="•"/>
              <a:defRPr/>
            </a:pPr>
            <a:r>
              <a:rPr lang="fr-CA" sz="900" dirty="0"/>
              <a:t>Gendarmerie royale du Canada</a:t>
            </a:r>
          </a:p>
          <a:p>
            <a:pPr marL="171450" indent="-171450" eaLnBrk="1" hangingPunct="1">
              <a:buFont typeface="Arial" panose="020B0604020202020204" pitchFamily="34" charset="0"/>
              <a:buChar char="•"/>
              <a:defRPr/>
            </a:pPr>
            <a:r>
              <a:rPr lang="fr-CA" sz="900" dirty="0"/>
              <a:t>Garde côtière canadienne</a:t>
            </a:r>
          </a:p>
          <a:p>
            <a:pPr marL="171450" indent="-171450" eaLnBrk="1" hangingPunct="1">
              <a:buFont typeface="Arial" panose="020B0604020202020204" pitchFamily="34" charset="0"/>
              <a:buChar char="•"/>
              <a:defRPr/>
            </a:pPr>
            <a:r>
              <a:rPr lang="fr-CA" sz="900" dirty="0"/>
              <a:t>Sécurité publique</a:t>
            </a:r>
          </a:p>
          <a:p>
            <a:pPr marL="171450" indent="-171450" eaLnBrk="1" hangingPunct="1">
              <a:buFont typeface="Arial" panose="020B0604020202020204" pitchFamily="34" charset="0"/>
              <a:buChar char="•"/>
              <a:defRPr/>
            </a:pPr>
            <a:r>
              <a:rPr lang="fr-CA" sz="900" dirty="0"/>
              <a:t>Groupe des cinq (É.-U., R.-U., Australie, Nouvelle-Zélande)</a:t>
            </a:r>
          </a:p>
          <a:p>
            <a:pPr marL="171450" indent="-171450" eaLnBrk="1" hangingPunct="1">
              <a:buFont typeface="Arial" panose="020B0604020202020204" pitchFamily="34" charset="0"/>
              <a:buChar char="•"/>
              <a:defRPr/>
            </a:pPr>
            <a:r>
              <a:rPr lang="fr-CA" sz="900" dirty="0"/>
              <a:t>Organisation du Traité de l’Atlantique Nord</a:t>
            </a:r>
          </a:p>
          <a:p>
            <a:pPr marL="171450" indent="-171450" eaLnBrk="1" hangingPunct="1">
              <a:buFont typeface="Arial" panose="020B0604020202020204" pitchFamily="34" charset="0"/>
              <a:buChar char="•"/>
              <a:defRPr/>
            </a:pPr>
            <a:r>
              <a:rPr lang="fr-CA" sz="900" dirty="0"/>
              <a:t>Groupes régionaux de travail et de planification en matière de sécurité</a:t>
            </a:r>
          </a:p>
        </p:txBody>
      </p:sp>
      <p:sp>
        <p:nvSpPr>
          <p:cNvPr id="33" name="Rectangle 32"/>
          <p:cNvSpPr/>
          <p:nvPr>
            <p:custDataLst>
              <p:tags r:id="rId5"/>
            </p:custDataLst>
          </p:nvPr>
        </p:nvSpPr>
        <p:spPr>
          <a:xfrm>
            <a:off x="388938" y="5080000"/>
            <a:ext cx="15552737" cy="3943350"/>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1867" dirty="0"/>
          </a:p>
        </p:txBody>
      </p:sp>
      <p:sp>
        <p:nvSpPr>
          <p:cNvPr id="19" name="TextBox 18"/>
          <p:cNvSpPr txBox="1"/>
          <p:nvPr>
            <p:custDataLst>
              <p:tags r:id="rId6"/>
            </p:custDataLst>
          </p:nvPr>
        </p:nvSpPr>
        <p:spPr>
          <a:xfrm>
            <a:off x="206375" y="5045075"/>
            <a:ext cx="15735300" cy="338138"/>
          </a:xfrm>
          <a:prstGeom prst="rect">
            <a:avLst/>
          </a:prstGeom>
          <a:noFill/>
        </p:spPr>
        <p:txBody>
          <a:bodyPr>
            <a:spAutoFit/>
          </a:bodyPr>
          <a:lstStyle/>
          <a:p>
            <a:pPr algn="ctr" eaLnBrk="1" hangingPunct="1">
              <a:defRPr/>
            </a:pPr>
            <a:r>
              <a:rPr lang="en-CA" sz="1600" cap="all" dirty="0">
                <a:solidFill>
                  <a:schemeClr val="bg1"/>
                </a:solidFill>
              </a:rPr>
              <a:t>PRINCIPAUX ENJEUX POUR LE COMMANDEMENT DES OPÉRATIONS INTERARMÉES DU CANADA</a:t>
            </a:r>
          </a:p>
        </p:txBody>
      </p:sp>
      <p:sp>
        <p:nvSpPr>
          <p:cNvPr id="3086" name="TextBox 4"/>
          <p:cNvSpPr txBox="1">
            <a:spLocks noChangeArrowheads="1"/>
          </p:cNvSpPr>
          <p:nvPr>
            <p:custDataLst>
              <p:tags r:id="rId7"/>
            </p:custDataLst>
          </p:nvPr>
        </p:nvSpPr>
        <p:spPr bwMode="auto">
          <a:xfrm>
            <a:off x="246063" y="193675"/>
            <a:ext cx="135620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fr-CA" altLang="en-US" sz="1900" b="1">
                <a:solidFill>
                  <a:schemeClr val="bg1"/>
                </a:solidFill>
                <a:cs typeface="Arial" panose="020B0604020202020204" pitchFamily="34" charset="0"/>
              </a:rPr>
              <a:t>Commandant du Commandement des opérations interarmées du Canada (COIC) – Lieutenant-général Mike Rouleau</a:t>
            </a:r>
            <a:endParaRPr lang="fr-CA" altLang="en-US" sz="1900" b="1">
              <a:solidFill>
                <a:srgbClr val="FFFFFF"/>
              </a:solidFill>
              <a:cs typeface="Arial" panose="020B0604020202020204" pitchFamily="34" charset="0"/>
            </a:endParaRPr>
          </a:p>
        </p:txBody>
      </p:sp>
      <p:sp>
        <p:nvSpPr>
          <p:cNvPr id="16" name="Rectangle 15"/>
          <p:cNvSpPr/>
          <p:nvPr>
            <p:custDataLst>
              <p:tags r:id="rId8"/>
            </p:custDataLst>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88" name="TextBox 17"/>
          <p:cNvSpPr txBox="1">
            <a:spLocks noChangeArrowheads="1"/>
          </p:cNvSpPr>
          <p:nvPr>
            <p:custDataLst>
              <p:tags r:id="rId9"/>
            </p:custDataLst>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1200" i="1"/>
              <a:t>L1 picture</a:t>
            </a:r>
          </a:p>
        </p:txBody>
      </p:sp>
      <p:sp>
        <p:nvSpPr>
          <p:cNvPr id="20" name="Text Box 2"/>
          <p:cNvSpPr txBox="1"/>
          <p:nvPr>
            <p:custDataLst>
              <p:tags r:id="rId10"/>
            </p:custDataLst>
          </p:nvPr>
        </p:nvSpPr>
        <p:spPr>
          <a:xfrm>
            <a:off x="6462713" y="0"/>
            <a:ext cx="9775825"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en-CA" sz="1200" b="1" cap="all" dirty="0">
                <a:solidFill>
                  <a:srgbClr val="FFFFFF"/>
                </a:solidFill>
                <a:ea typeface="Calibri" panose="020F0502020204030204" pitchFamily="34" charset="0"/>
                <a:cs typeface="Times New Roman" panose="02020603050405020304" pitchFamily="18" charset="0"/>
              </a:rPr>
              <a:t>SANS CLASSIFICATION</a:t>
            </a:r>
            <a:endParaRPr lang="en-CA" sz="1200" dirty="0">
              <a:latin typeface="Times New Roman" panose="02020603050405020304" pitchFamily="18" charset="0"/>
              <a:ea typeface="Times New Roman" panose="02020603050405020304" pitchFamily="18" charset="0"/>
            </a:endParaRPr>
          </a:p>
        </p:txBody>
      </p:sp>
      <p:sp>
        <p:nvSpPr>
          <p:cNvPr id="23" name="Rounded Rectangle 22"/>
          <p:cNvSpPr/>
          <p:nvPr>
            <p:custDataLst>
              <p:tags r:id="rId11"/>
            </p:custDataLst>
          </p:nvPr>
        </p:nvSpPr>
        <p:spPr>
          <a:xfrm>
            <a:off x="3678238" y="5430838"/>
            <a:ext cx="2913062" cy="3468687"/>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fr-CA" sz="1200" b="1" u="sng" dirty="0"/>
              <a:t>Sécurité continentale</a:t>
            </a:r>
          </a:p>
          <a:p>
            <a:pPr algn="ctr" eaLnBrk="1" hangingPunct="1">
              <a:spcAft>
                <a:spcPts val="0"/>
              </a:spcAft>
              <a:defRPr/>
            </a:pPr>
            <a:endParaRPr lang="en-CA" sz="1200" b="1" u="sng" dirty="0"/>
          </a:p>
          <a:p>
            <a:pPr marL="171450" indent="-171450" eaLnBrk="1" hangingPunct="1">
              <a:spcAft>
                <a:spcPts val="0"/>
              </a:spcAft>
              <a:buFont typeface="Arial" panose="020B0604020202020204" pitchFamily="34" charset="0"/>
              <a:buChar char="•"/>
              <a:defRPr/>
            </a:pPr>
            <a:r>
              <a:rPr lang="fr-FR" sz="1050" dirty="0">
                <a:solidFill>
                  <a:schemeClr val="tx1"/>
                </a:solidFill>
              </a:rPr>
              <a:t>Le contexte de la sécurité en Amérique du Nord change (c.-à-d. intérêt croissant pour l'Arctique, menaces cybernétiques et économiques accrues).</a:t>
            </a:r>
          </a:p>
          <a:p>
            <a:pPr marL="171450" indent="-171450" eaLnBrk="1" hangingPunct="1">
              <a:spcAft>
                <a:spcPts val="0"/>
              </a:spcAft>
              <a:buFont typeface="Arial" panose="020B0604020202020204" pitchFamily="34" charset="0"/>
              <a:buChar char="•"/>
              <a:defRPr/>
            </a:pPr>
            <a:endParaRPr lang="fr-FR" sz="1050" dirty="0">
              <a:solidFill>
                <a:schemeClr val="tx1"/>
              </a:solidFill>
            </a:endParaRPr>
          </a:p>
          <a:p>
            <a:pPr marL="171450" indent="-171450" eaLnBrk="1" hangingPunct="1">
              <a:spcAft>
                <a:spcPts val="0"/>
              </a:spcAft>
              <a:buFont typeface="Arial" panose="020B0604020202020204" pitchFamily="34" charset="0"/>
              <a:buChar char="•"/>
              <a:defRPr/>
            </a:pPr>
            <a:r>
              <a:rPr lang="fr-FR" sz="1050" dirty="0">
                <a:solidFill>
                  <a:schemeClr val="tx1"/>
                </a:solidFill>
              </a:rPr>
              <a:t>Alors que le Canada et les États-Unis envisagent de moderniser leurs capacités de défense continentale, le COIC éclairera la discussion avec des perspectives opérationnelles et les leçons retenues.</a:t>
            </a:r>
          </a:p>
          <a:p>
            <a:pPr marL="171450" indent="-171450" eaLnBrk="1" hangingPunct="1">
              <a:spcAft>
                <a:spcPts val="0"/>
              </a:spcAft>
              <a:buFont typeface="Arial" panose="020B0604020202020204" pitchFamily="34" charset="0"/>
              <a:buChar char="•"/>
              <a:defRPr/>
            </a:pPr>
            <a:endParaRPr lang="fr-FR" sz="1050" dirty="0">
              <a:solidFill>
                <a:schemeClr val="tx1"/>
              </a:solidFill>
            </a:endParaRPr>
          </a:p>
          <a:p>
            <a:pPr marL="171450" indent="-171450" eaLnBrk="1" hangingPunct="1">
              <a:spcAft>
                <a:spcPts val="0"/>
              </a:spcAft>
              <a:buFont typeface="Arial" panose="020B0604020202020204" pitchFamily="34" charset="0"/>
              <a:buChar char="•"/>
              <a:defRPr/>
            </a:pPr>
            <a:r>
              <a:rPr lang="fr-FR" sz="1050" dirty="0">
                <a:solidFill>
                  <a:schemeClr val="tx1"/>
                </a:solidFill>
              </a:rPr>
              <a:t>Le COIC travaille également avec des partenaires américains </a:t>
            </a:r>
            <a:r>
              <a:rPr lang="fr-FR" sz="1050">
                <a:solidFill>
                  <a:schemeClr val="tx1"/>
                </a:solidFill>
              </a:rPr>
              <a:t>et autres afin de </a:t>
            </a:r>
            <a:r>
              <a:rPr lang="fr-FR" sz="1050" dirty="0">
                <a:solidFill>
                  <a:schemeClr val="tx1"/>
                </a:solidFill>
              </a:rPr>
              <a:t>maximiser la capacité d'intervention en cas d'urgence nationale.</a:t>
            </a:r>
            <a:endParaRPr lang="fr-CA" sz="1050" dirty="0"/>
          </a:p>
        </p:txBody>
      </p:sp>
      <p:sp>
        <p:nvSpPr>
          <p:cNvPr id="24" name="Rounded Rectangle 23"/>
          <p:cNvSpPr/>
          <p:nvPr>
            <p:custDataLst>
              <p:tags r:id="rId12"/>
            </p:custDataLst>
          </p:nvPr>
        </p:nvSpPr>
        <p:spPr>
          <a:xfrm>
            <a:off x="6746875" y="5410200"/>
            <a:ext cx="2924175" cy="3468688"/>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fr-CA" sz="1000" b="1" u="sng" dirty="0"/>
              <a:t>Renforcement des capacités des partenaires</a:t>
            </a:r>
          </a:p>
          <a:p>
            <a:pPr algn="ctr" eaLnBrk="1" hangingPunct="1">
              <a:spcAft>
                <a:spcPts val="0"/>
              </a:spcAft>
              <a:defRPr/>
            </a:pPr>
            <a:endParaRPr lang="en-CA" sz="1000" b="1" u="sng" dirty="0"/>
          </a:p>
          <a:p>
            <a:pPr marL="171450" indent="-171450" eaLnBrk="1" hangingPunct="1">
              <a:spcAft>
                <a:spcPts val="0"/>
              </a:spcAft>
              <a:buFont typeface="Arial" panose="020B0604020202020204" pitchFamily="34" charset="0"/>
              <a:buChar char="•"/>
              <a:defRPr/>
            </a:pPr>
            <a:r>
              <a:rPr lang="fr-FR" sz="1000" dirty="0"/>
              <a:t>Le renforcement des capacités est une mission fondamentale des Forces armées canadiennes. Elle est également au cœur de plusieurs opérations en cours (Ukraine, Lettonie, Moyen-Orient</a:t>
            </a:r>
            <a:r>
              <a:rPr lang="fr-FR" sz="1000" dirty="0" smtClean="0"/>
              <a:t>).</a:t>
            </a:r>
          </a:p>
          <a:p>
            <a:pPr marL="171450" indent="-171450" eaLnBrk="1" hangingPunct="1">
              <a:spcAft>
                <a:spcPts val="0"/>
              </a:spcAft>
              <a:buFont typeface="Arial" panose="020B0604020202020204" pitchFamily="34" charset="0"/>
              <a:buChar char="•"/>
              <a:defRPr/>
            </a:pPr>
            <a:endParaRPr lang="fr-FR" sz="1000" dirty="0"/>
          </a:p>
          <a:p>
            <a:pPr marL="171450" indent="-171450" eaLnBrk="1" hangingPunct="1">
              <a:spcAft>
                <a:spcPts val="0"/>
              </a:spcAft>
              <a:buFont typeface="Arial" panose="020B0604020202020204" pitchFamily="34" charset="0"/>
              <a:buChar char="•"/>
              <a:defRPr/>
            </a:pPr>
            <a:r>
              <a:rPr lang="fr-CA" sz="1000" dirty="0">
                <a:solidFill>
                  <a:srgbClr val="FF0000"/>
                </a:solidFill>
              </a:rPr>
              <a:t>[caviardé]</a:t>
            </a:r>
          </a:p>
        </p:txBody>
      </p:sp>
      <p:sp>
        <p:nvSpPr>
          <p:cNvPr id="25" name="Rounded Rectangle 24"/>
          <p:cNvSpPr/>
          <p:nvPr>
            <p:custDataLst>
              <p:tags r:id="rId13"/>
            </p:custDataLst>
          </p:nvPr>
        </p:nvSpPr>
        <p:spPr>
          <a:xfrm>
            <a:off x="9777413" y="5430838"/>
            <a:ext cx="2913062" cy="3468687"/>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fr-CA" sz="1100" b="1" u="sng" dirty="0">
                <a:solidFill>
                  <a:schemeClr val="tx1"/>
                </a:solidFill>
              </a:rPr>
              <a:t>Habilitants des forces armées</a:t>
            </a:r>
          </a:p>
          <a:p>
            <a:pPr algn="ctr" eaLnBrk="1" hangingPunct="1">
              <a:spcAft>
                <a:spcPts val="0"/>
              </a:spcAft>
              <a:defRPr/>
            </a:pPr>
            <a:endParaRPr lang="fr-CA" sz="1100" b="1" u="sng" dirty="0">
              <a:solidFill>
                <a:schemeClr val="tx1"/>
              </a:solidFill>
            </a:endParaRPr>
          </a:p>
          <a:p>
            <a:pPr marL="171450" indent="-171450" eaLnBrk="1" hangingPunct="1">
              <a:spcAft>
                <a:spcPts val="0"/>
              </a:spcAft>
              <a:buFont typeface="Arial" panose="020B0604020202020204" pitchFamily="34" charset="0"/>
              <a:buChar char="•"/>
              <a:defRPr/>
            </a:pPr>
            <a:r>
              <a:rPr lang="fr-CA" sz="1100" dirty="0">
                <a:solidFill>
                  <a:schemeClr val="tx1"/>
                </a:solidFill>
              </a:rPr>
              <a:t>Les discussions sur le développement des capacités et l'état de préparation se concentrent souvent sur les capacités de service les plus visibles et les plus uniques (p. ex. navires, aéronefs et véhicules terrestres).</a:t>
            </a:r>
          </a:p>
          <a:p>
            <a:pPr marL="171450" indent="-171450" eaLnBrk="1" hangingPunct="1">
              <a:spcAft>
                <a:spcPts val="0"/>
              </a:spcAft>
              <a:buFont typeface="Arial" panose="020B0604020202020204" pitchFamily="34" charset="0"/>
              <a:buChar char="•"/>
              <a:defRPr/>
            </a:pPr>
            <a:endParaRPr lang="fr-CA" sz="1100" dirty="0">
              <a:solidFill>
                <a:schemeClr val="tx1"/>
              </a:solidFill>
            </a:endParaRPr>
          </a:p>
          <a:p>
            <a:pPr marL="171450" indent="-171450" eaLnBrk="1" hangingPunct="1">
              <a:spcAft>
                <a:spcPts val="0"/>
              </a:spcAft>
              <a:buFont typeface="Arial" panose="020B0604020202020204" pitchFamily="34" charset="0"/>
              <a:buChar char="•"/>
              <a:defRPr/>
            </a:pPr>
            <a:r>
              <a:rPr lang="fr-CA" sz="1100" dirty="0">
                <a:solidFill>
                  <a:schemeClr val="tx1"/>
                </a:solidFill>
              </a:rPr>
              <a:t>Le COIC se fait le champion des capacités habilitantes essentielles qui soutiennent les systèmes frontaux, telles que les suivantes :</a:t>
            </a:r>
          </a:p>
          <a:p>
            <a:pPr marL="628650" lvl="1" indent="-171450" eaLnBrk="1" hangingPunct="1">
              <a:spcAft>
                <a:spcPts val="0"/>
              </a:spcAft>
              <a:buFont typeface="Arial" panose="020B0604020202020204" pitchFamily="34" charset="0"/>
              <a:buChar char="•"/>
              <a:defRPr/>
            </a:pPr>
            <a:r>
              <a:rPr lang="fr-CA" sz="1100" dirty="0">
                <a:solidFill>
                  <a:schemeClr val="tx1"/>
                </a:solidFill>
              </a:rPr>
              <a:t>Communications</a:t>
            </a:r>
          </a:p>
          <a:p>
            <a:pPr marL="628650" lvl="1" indent="-171450" eaLnBrk="1" hangingPunct="1">
              <a:spcAft>
                <a:spcPts val="0"/>
              </a:spcAft>
              <a:buFont typeface="Arial" panose="020B0604020202020204" pitchFamily="34" charset="0"/>
              <a:buChar char="•"/>
              <a:defRPr/>
            </a:pPr>
            <a:r>
              <a:rPr lang="fr-CA" sz="1100" dirty="0">
                <a:solidFill>
                  <a:schemeClr val="tx1"/>
                </a:solidFill>
              </a:rPr>
              <a:t>Logistique</a:t>
            </a:r>
          </a:p>
          <a:p>
            <a:pPr marL="628650" lvl="1" indent="-171450" eaLnBrk="1" hangingPunct="1">
              <a:spcAft>
                <a:spcPts val="0"/>
              </a:spcAft>
              <a:buFont typeface="Arial" panose="020B0604020202020204" pitchFamily="34" charset="0"/>
              <a:buChar char="•"/>
              <a:defRPr/>
            </a:pPr>
            <a:r>
              <a:rPr lang="fr-CA" sz="1100" dirty="0">
                <a:solidFill>
                  <a:schemeClr val="tx1"/>
                </a:solidFill>
              </a:rPr>
              <a:t>Renseignement, surveillance et reconnaissance</a:t>
            </a:r>
          </a:p>
          <a:p>
            <a:pPr marL="628650" lvl="1" indent="-171450" eaLnBrk="1" hangingPunct="1">
              <a:spcAft>
                <a:spcPts val="0"/>
              </a:spcAft>
              <a:buFont typeface="Arial" panose="020B0604020202020204" pitchFamily="34" charset="0"/>
              <a:buChar char="•"/>
              <a:defRPr/>
            </a:pPr>
            <a:r>
              <a:rPr lang="fr-CA" sz="1100" dirty="0">
                <a:solidFill>
                  <a:schemeClr val="tx1"/>
                </a:solidFill>
              </a:rPr>
              <a:t>Services de santé</a:t>
            </a:r>
          </a:p>
        </p:txBody>
      </p:sp>
      <p:sp>
        <p:nvSpPr>
          <p:cNvPr id="26" name="Rounded Rectangle 25"/>
          <p:cNvSpPr/>
          <p:nvPr>
            <p:custDataLst>
              <p:tags r:id="rId14"/>
            </p:custDataLst>
          </p:nvPr>
        </p:nvSpPr>
        <p:spPr>
          <a:xfrm>
            <a:off x="12812713" y="5430838"/>
            <a:ext cx="2913062" cy="3468687"/>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fr-CA" sz="1100" b="1" u="sng" dirty="0"/>
              <a:t>Intégration avec d’autres instruments du gouvernement</a:t>
            </a:r>
          </a:p>
          <a:p>
            <a:pPr algn="ctr" eaLnBrk="1" hangingPunct="1">
              <a:spcAft>
                <a:spcPts val="0"/>
              </a:spcAft>
              <a:defRPr/>
            </a:pPr>
            <a:endParaRPr lang="fr-CA" sz="1100" b="1" u="sng" dirty="0"/>
          </a:p>
          <a:p>
            <a:pPr marL="171450" indent="-171450" eaLnBrk="1" hangingPunct="1">
              <a:spcAft>
                <a:spcPts val="0"/>
              </a:spcAft>
              <a:buFont typeface="Arial" panose="020B0604020202020204" pitchFamily="34" charset="0"/>
              <a:buChar char="•"/>
              <a:defRPr/>
            </a:pPr>
            <a:r>
              <a:rPr lang="fr-CA" sz="1100" dirty="0"/>
              <a:t>À mesure que la nature des menaces auxquelles le Canada est confronté évolue, les frontières entre les rôles et les responsabilités militaires, diplomatiques, économiques et d'application de la loi deviennent de plus en plus floues.</a:t>
            </a:r>
          </a:p>
          <a:p>
            <a:pPr marL="171450" indent="-171450" eaLnBrk="1" hangingPunct="1">
              <a:spcAft>
                <a:spcPts val="0"/>
              </a:spcAft>
              <a:buFont typeface="Arial" panose="020B0604020202020204" pitchFamily="34" charset="0"/>
              <a:buChar char="•"/>
              <a:defRPr/>
            </a:pPr>
            <a:endParaRPr lang="fr-CA" sz="1100" dirty="0"/>
          </a:p>
          <a:p>
            <a:pPr marL="171450" indent="-171450" eaLnBrk="1" hangingPunct="1">
              <a:spcAft>
                <a:spcPts val="0"/>
              </a:spcAft>
              <a:buFont typeface="Arial" panose="020B0604020202020204" pitchFamily="34" charset="0"/>
              <a:buChar char="•"/>
              <a:defRPr/>
            </a:pPr>
            <a:r>
              <a:rPr lang="fr-CA" sz="1100" dirty="0"/>
              <a:t>Le COIC s'efforcera d'établir ou de renforcer les relations avec d'autres intervenants clés en matière de sécurité nationale afin d'accroître l'analyse, la coordination et la capacité de réaction pangouvernementales.</a:t>
            </a:r>
            <a:endParaRPr lang="fr-CA" sz="1100" i="1" dirty="0"/>
          </a:p>
        </p:txBody>
      </p:sp>
      <p:sp>
        <p:nvSpPr>
          <p:cNvPr id="21" name="Rounded Rectangle 20"/>
          <p:cNvSpPr/>
          <p:nvPr>
            <p:custDataLst>
              <p:tags r:id="rId15"/>
            </p:custDataLst>
          </p:nvPr>
        </p:nvSpPr>
        <p:spPr>
          <a:xfrm>
            <a:off x="325857" y="1326875"/>
            <a:ext cx="3688956" cy="364188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nchor="ctr"/>
          <a:lstStyle/>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endParaRPr lang="fr-FR" sz="1200" dirty="0"/>
          </a:p>
          <a:p>
            <a:pPr marL="380981" indent="-380981" eaLnBrk="1" hangingPunct="1">
              <a:buFont typeface="Arial" panose="020B0604020202020204" pitchFamily="34" charset="0"/>
              <a:buChar char="•"/>
              <a:defRPr/>
            </a:pPr>
            <a:r>
              <a:rPr lang="fr-FR" sz="1100" dirty="0"/>
              <a:t>Nommé commandant du COIC en juin 2018</a:t>
            </a:r>
          </a:p>
          <a:p>
            <a:pPr marL="380981" indent="-380981" eaLnBrk="1" hangingPunct="1">
              <a:buFont typeface="Arial" panose="020B0604020202020204" pitchFamily="34" charset="0"/>
              <a:buChar char="•"/>
              <a:defRPr/>
            </a:pPr>
            <a:r>
              <a:rPr lang="fr-FR" sz="1100" dirty="0"/>
              <a:t>Commandant du Commandement des Forces d'opérations spéciales du Canada de 2014 à 2018</a:t>
            </a:r>
          </a:p>
          <a:p>
            <a:pPr marL="380981" indent="-380981" eaLnBrk="1" hangingPunct="1">
              <a:buFont typeface="Arial" panose="020B0604020202020204" pitchFamily="34" charset="0"/>
              <a:buChar char="•"/>
              <a:defRPr/>
            </a:pPr>
            <a:r>
              <a:rPr lang="fr-FR" sz="1100" dirty="0"/>
              <a:t>Commandant de la Force opérationnelle interarmées 2 de 2006 à 2009</a:t>
            </a:r>
          </a:p>
          <a:p>
            <a:pPr marL="380981" indent="-380981" eaLnBrk="1" hangingPunct="1">
              <a:buFont typeface="Arial" panose="020B0604020202020204" pitchFamily="34" charset="0"/>
              <a:buChar char="•"/>
              <a:defRPr/>
            </a:pPr>
            <a:r>
              <a:rPr lang="fr-FR" sz="1100" dirty="0"/>
              <a:t>Combattant de la force d'intervention spéciale de la Force opérationnelle interarmées 2, commandeur de l'Ordre du mérite militaire, de la Croix du service méritoire et de la Mention élogieuse du Gouverneur général</a:t>
            </a:r>
            <a:endParaRPr lang="fr-CA" sz="1100" dirty="0"/>
          </a:p>
        </p:txBody>
      </p:sp>
      <p:sp>
        <p:nvSpPr>
          <p:cNvPr id="30" name="Rounded Rectangle 29"/>
          <p:cNvSpPr/>
          <p:nvPr>
            <p:custDataLst>
              <p:tags r:id="rId16"/>
            </p:custDataLst>
          </p:nvPr>
        </p:nvSpPr>
        <p:spPr>
          <a:xfrm>
            <a:off x="630238" y="5430838"/>
            <a:ext cx="2868612" cy="3457575"/>
          </a:xfrm>
          <a:prstGeom prst="roundRect">
            <a:avLst/>
          </a:prstGeom>
        </p:spPr>
        <p:style>
          <a:lnRef idx="1">
            <a:schemeClr val="accent1"/>
          </a:lnRef>
          <a:fillRef idx="2">
            <a:schemeClr val="accent1"/>
          </a:fillRef>
          <a:effectRef idx="1">
            <a:schemeClr val="accent1"/>
          </a:effectRef>
          <a:fontRef idx="minor">
            <a:schemeClr val="dk1"/>
          </a:fontRef>
        </p:style>
        <p:txBody>
          <a:bodyPr lIns="0" tIns="0" rIns="0" bIns="0" anchor="ctr"/>
          <a:lstStyle/>
          <a:p>
            <a:pPr algn="ctr" eaLnBrk="1" hangingPunct="1">
              <a:spcAft>
                <a:spcPts val="0"/>
              </a:spcAft>
              <a:defRPr/>
            </a:pPr>
            <a:r>
              <a:rPr lang="fr-CA" sz="1100" dirty="0"/>
              <a:t>[caviardé</a:t>
            </a:r>
            <a:r>
              <a:rPr lang="fr-CA" sz="1100" dirty="0" smtClean="0"/>
              <a:t>]</a:t>
            </a:r>
          </a:p>
          <a:p>
            <a:pPr algn="ctr" eaLnBrk="1" hangingPunct="1">
              <a:spcAft>
                <a:spcPts val="0"/>
              </a:spcAft>
              <a:defRPr/>
            </a:pPr>
            <a:r>
              <a:rPr lang="fr-CA" sz="1100" b="1" u="sng" dirty="0" smtClean="0">
                <a:solidFill>
                  <a:schemeClr val="tx1"/>
                </a:solidFill>
              </a:rPr>
              <a:t>Demeurer </a:t>
            </a:r>
            <a:r>
              <a:rPr lang="fr-CA" sz="1100" b="1" u="sng" dirty="0">
                <a:solidFill>
                  <a:schemeClr val="tx1"/>
                </a:solidFill>
              </a:rPr>
              <a:t>pertinent dans le 21e siècle</a:t>
            </a:r>
          </a:p>
          <a:p>
            <a:pPr algn="ctr" eaLnBrk="1" hangingPunct="1">
              <a:spcAft>
                <a:spcPts val="0"/>
              </a:spcAft>
              <a:defRPr/>
            </a:pPr>
            <a:r>
              <a:rPr lang="fr-CA" sz="1100" b="1" u="sng" dirty="0">
                <a:solidFill>
                  <a:schemeClr val="tx1"/>
                </a:solidFill>
              </a:rPr>
              <a:t> </a:t>
            </a:r>
          </a:p>
          <a:p>
            <a:pPr marL="171450" indent="-171450" eaLnBrk="1" hangingPunct="1">
              <a:spcAft>
                <a:spcPts val="0"/>
              </a:spcAft>
              <a:buFont typeface="Arial" panose="020B0604020202020204" pitchFamily="34" charset="0"/>
              <a:buChar char="•"/>
              <a:defRPr/>
            </a:pPr>
            <a:r>
              <a:rPr lang="fr-CA" sz="1100" dirty="0">
                <a:solidFill>
                  <a:schemeClr val="tx1"/>
                </a:solidFill>
              </a:rPr>
              <a:t>La concurrence stratégique croissante entre les États, l'évolution des menaces non étatiques et la centralisation croissante des domaines de l'espace et de l'information sont autant de facteurs qui compromettent la capacité des armées à planifier et à mener à bien leurs opérations.</a:t>
            </a:r>
          </a:p>
          <a:p>
            <a:pPr marL="171450" indent="-171450" eaLnBrk="1" hangingPunct="1">
              <a:spcAft>
                <a:spcPts val="0"/>
              </a:spcAft>
              <a:buFont typeface="Arial" panose="020B0604020202020204" pitchFamily="34" charset="0"/>
              <a:buChar char="•"/>
              <a:defRPr/>
            </a:pPr>
            <a:endParaRPr lang="fr-CA" sz="1100" dirty="0">
              <a:solidFill>
                <a:schemeClr val="tx1"/>
              </a:solidFill>
            </a:endParaRPr>
          </a:p>
          <a:p>
            <a:pPr marL="171450" indent="-171450" eaLnBrk="1" hangingPunct="1">
              <a:spcAft>
                <a:spcPts val="0"/>
              </a:spcAft>
              <a:buFont typeface="Arial" panose="020B0604020202020204" pitchFamily="34" charset="0"/>
              <a:buChar char="•"/>
              <a:defRPr/>
            </a:pPr>
            <a:r>
              <a:rPr lang="fr-CA" sz="1100" dirty="0">
                <a:solidFill>
                  <a:srgbClr val="FF0000"/>
                </a:solidFill>
              </a:rPr>
              <a:t>[caviardé]</a:t>
            </a:r>
            <a:endParaRPr lang="fr-CA" sz="1200" dirty="0">
              <a:solidFill>
                <a:srgbClr val="FF0000"/>
              </a:solidFill>
            </a:endParaRPr>
          </a:p>
        </p:txBody>
      </p:sp>
      <p:pic>
        <p:nvPicPr>
          <p:cNvPr id="3098" name="Picture 2"/>
          <p:cNvPicPr>
            <a:picLocks noChangeAspect="1"/>
          </p:cNvPicPr>
          <p:nvPr>
            <p:custDataLst>
              <p:tags r:id="rId17"/>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527175" y="1392238"/>
            <a:ext cx="1119188" cy="155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22631</TotalTime>
  <Words>773</Words>
  <Application>Microsoft Office PowerPoint</Application>
  <PresentationFormat>Custom</PresentationFormat>
  <Paragraphs>100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751</cp:revision>
  <cp:lastPrinted>2019-10-10T17:14:09Z</cp:lastPrinted>
  <dcterms:created xsi:type="dcterms:W3CDTF">2017-05-18T23:50:12Z</dcterms:created>
  <dcterms:modified xsi:type="dcterms:W3CDTF">2020-02-14T20:26:06Z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