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12039600" cy="7010400"/>
  <p:custDataLst>
    <p:tags r:id="rId5"/>
  </p:custDataLst>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93" autoAdjust="0"/>
    <p:restoredTop sz="96433" autoAdjust="0"/>
  </p:normalViewPr>
  <p:slideViewPr>
    <p:cSldViewPr>
      <p:cViewPr varScale="1">
        <p:scale>
          <a:sx n="73" d="100"/>
          <a:sy n="73" d="100"/>
        </p:scale>
        <p:origin x="1224" y="114"/>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 y="11"/>
            <a:ext cx="5218252" cy="351259"/>
          </a:xfrm>
          <a:prstGeom prst="rect">
            <a:avLst/>
          </a:prstGeom>
        </p:spPr>
        <p:txBody>
          <a:bodyPr vert="horz" lIns="78205" tIns="39102" rIns="78205" bIns="39102" rtlCol="0"/>
          <a:lstStyle>
            <a:lvl1pPr algn="l">
              <a:defRPr sz="1000"/>
            </a:lvl1pPr>
          </a:lstStyle>
          <a:p>
            <a:endParaRPr lang="en-CA"/>
          </a:p>
        </p:txBody>
      </p:sp>
      <p:sp>
        <p:nvSpPr>
          <p:cNvPr id="3" name="Date Placeholder 2"/>
          <p:cNvSpPr>
            <a:spLocks noGrp="1"/>
          </p:cNvSpPr>
          <p:nvPr>
            <p:ph type="dt" sz="quarter" idx="1"/>
          </p:nvPr>
        </p:nvSpPr>
        <p:spPr>
          <a:xfrm>
            <a:off x="6818682" y="11"/>
            <a:ext cx="5218252" cy="351259"/>
          </a:xfrm>
          <a:prstGeom prst="rect">
            <a:avLst/>
          </a:prstGeom>
        </p:spPr>
        <p:txBody>
          <a:bodyPr vert="horz" lIns="78205" tIns="39102" rIns="78205" bIns="39102" rtlCol="0"/>
          <a:lstStyle>
            <a:lvl1pPr algn="r">
              <a:defRPr sz="1000"/>
            </a:lvl1pPr>
          </a:lstStyle>
          <a:p>
            <a:fld id="{FF0693B9-860C-45E6-80DC-0B44F6AF1AD2}" type="datetimeFigureOut">
              <a:rPr lang="en-CA" smtClean="0"/>
              <a:pPr/>
              <a:t>2020-02-14</a:t>
            </a:fld>
            <a:endParaRPr lang="en-CA"/>
          </a:p>
        </p:txBody>
      </p:sp>
      <p:sp>
        <p:nvSpPr>
          <p:cNvPr id="4" name="Footer Placeholder 3"/>
          <p:cNvSpPr>
            <a:spLocks noGrp="1"/>
          </p:cNvSpPr>
          <p:nvPr>
            <p:ph type="ftr" sz="quarter" idx="2"/>
          </p:nvPr>
        </p:nvSpPr>
        <p:spPr>
          <a:xfrm>
            <a:off x="51" y="6659152"/>
            <a:ext cx="5218252" cy="351259"/>
          </a:xfrm>
          <a:prstGeom prst="rect">
            <a:avLst/>
          </a:prstGeom>
        </p:spPr>
        <p:txBody>
          <a:bodyPr vert="horz" lIns="78205" tIns="39102" rIns="78205" bIns="39102" rtlCol="0" anchor="b"/>
          <a:lstStyle>
            <a:lvl1pPr algn="l">
              <a:defRPr sz="1000"/>
            </a:lvl1pPr>
          </a:lstStyle>
          <a:p>
            <a:endParaRPr lang="en-CA"/>
          </a:p>
        </p:txBody>
      </p:sp>
      <p:sp>
        <p:nvSpPr>
          <p:cNvPr id="5" name="Slide Number Placeholder 4"/>
          <p:cNvSpPr>
            <a:spLocks noGrp="1"/>
          </p:cNvSpPr>
          <p:nvPr>
            <p:ph type="sldNum" sz="quarter" idx="3"/>
          </p:nvPr>
        </p:nvSpPr>
        <p:spPr>
          <a:xfrm>
            <a:off x="6818682" y="6659152"/>
            <a:ext cx="5218252" cy="351259"/>
          </a:xfrm>
          <a:prstGeom prst="rect">
            <a:avLst/>
          </a:prstGeom>
        </p:spPr>
        <p:txBody>
          <a:bodyPr vert="horz" lIns="78205" tIns="39102" rIns="78205" bIns="39102" rtlCol="0" anchor="b"/>
          <a:lstStyle>
            <a:lvl1pPr algn="r">
              <a:defRPr sz="1000"/>
            </a:lvl1pPr>
          </a:lstStyle>
          <a:p>
            <a:fld id="{5574F823-DC1F-4E06-9EAA-A1C8037BEF71}" type="slidenum">
              <a:rPr lang="en-CA" smtClean="0"/>
              <a:pPr/>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17160" cy="350520"/>
          </a:xfrm>
          <a:prstGeom prst="rect">
            <a:avLst/>
          </a:prstGeom>
        </p:spPr>
        <p:txBody>
          <a:bodyPr vert="horz" lIns="79693" tIns="39845" rIns="79693" bIns="39845" rtlCol="0"/>
          <a:lstStyle>
            <a:lvl1pPr algn="l" fontAlgn="auto">
              <a:spcBef>
                <a:spcPts val="0"/>
              </a:spcBef>
              <a:spcAft>
                <a:spcPts val="0"/>
              </a:spcAft>
              <a:defRPr sz="1000">
                <a:latin typeface="Arial"/>
                <a:ea typeface="+mn-ea"/>
                <a:cs typeface="+mn-cs"/>
              </a:defRPr>
            </a:lvl1pPr>
          </a:lstStyle>
          <a:p>
            <a:pPr>
              <a:defRPr/>
            </a:pPr>
            <a:endParaRPr lang="en-CA"/>
          </a:p>
        </p:txBody>
      </p:sp>
      <p:sp>
        <p:nvSpPr>
          <p:cNvPr id="3" name="Date Placeholder 2"/>
          <p:cNvSpPr>
            <a:spLocks noGrp="1"/>
          </p:cNvSpPr>
          <p:nvPr>
            <p:ph type="dt" idx="1"/>
          </p:nvPr>
        </p:nvSpPr>
        <p:spPr>
          <a:xfrm>
            <a:off x="6819654" y="0"/>
            <a:ext cx="5217160" cy="350520"/>
          </a:xfrm>
          <a:prstGeom prst="rect">
            <a:avLst/>
          </a:prstGeom>
        </p:spPr>
        <p:txBody>
          <a:bodyPr vert="horz" wrap="square" lIns="79693" tIns="39845" rIns="79693" bIns="39845" numCol="1" anchor="t" anchorCtr="0" compatLnSpc="1">
            <a:prstTxWarp prst="textNoShape">
              <a:avLst/>
            </a:prstTxWarp>
          </a:bodyPr>
          <a:lstStyle>
            <a:lvl1pPr algn="r">
              <a:defRPr sz="1000" smtClean="0"/>
            </a:lvl1pPr>
          </a:lstStyle>
          <a:p>
            <a:pPr>
              <a:defRPr/>
            </a:pPr>
            <a:fld id="{808044B6-61BA-404C-8928-A2A282B514AF}"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3683000" y="527050"/>
            <a:ext cx="4673600" cy="2628900"/>
          </a:xfrm>
          <a:prstGeom prst="rect">
            <a:avLst/>
          </a:prstGeom>
          <a:noFill/>
          <a:ln w="12700">
            <a:solidFill>
              <a:prstClr val="black"/>
            </a:solidFill>
          </a:ln>
        </p:spPr>
        <p:txBody>
          <a:bodyPr vert="horz" lIns="79693" tIns="39845" rIns="79693" bIns="39845" rtlCol="0" anchor="ctr"/>
          <a:lstStyle/>
          <a:p>
            <a:pPr lvl="0"/>
            <a:endParaRPr lang="en-CA" noProof="0" dirty="0"/>
          </a:p>
        </p:txBody>
      </p:sp>
      <p:sp>
        <p:nvSpPr>
          <p:cNvPr id="5" name="Notes Placeholder 4"/>
          <p:cNvSpPr>
            <a:spLocks noGrp="1"/>
          </p:cNvSpPr>
          <p:nvPr>
            <p:ph type="body" sz="quarter" idx="3"/>
          </p:nvPr>
        </p:nvSpPr>
        <p:spPr>
          <a:xfrm>
            <a:off x="1203960" y="3329940"/>
            <a:ext cx="9631680" cy="3154680"/>
          </a:xfrm>
          <a:prstGeom prst="rect">
            <a:avLst/>
          </a:prstGeom>
        </p:spPr>
        <p:txBody>
          <a:bodyPr vert="horz" wrap="square" lIns="79693" tIns="39845" rIns="79693" bIns="39845"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6658664"/>
            <a:ext cx="5217160" cy="350520"/>
          </a:xfrm>
          <a:prstGeom prst="rect">
            <a:avLst/>
          </a:prstGeom>
        </p:spPr>
        <p:txBody>
          <a:bodyPr vert="horz" lIns="79693" tIns="39845" rIns="79693" bIns="39845" rtlCol="0" anchor="b"/>
          <a:lstStyle>
            <a:lvl1pPr algn="l" fontAlgn="auto">
              <a:spcBef>
                <a:spcPts val="0"/>
              </a:spcBef>
              <a:spcAft>
                <a:spcPts val="0"/>
              </a:spcAft>
              <a:defRPr sz="10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6819654" y="6658664"/>
            <a:ext cx="5217160" cy="350520"/>
          </a:xfrm>
          <a:prstGeom prst="rect">
            <a:avLst/>
          </a:prstGeom>
        </p:spPr>
        <p:txBody>
          <a:bodyPr vert="horz" wrap="square" lIns="79693" tIns="39845" rIns="79693" bIns="39845" numCol="1" anchor="b" anchorCtr="0" compatLnSpc="1">
            <a:prstTxWarp prst="textNoShape">
              <a:avLst/>
            </a:prstTxWarp>
          </a:bodyPr>
          <a:lstStyle>
            <a:lvl1pPr algn="r">
              <a:defRPr sz="10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0" y="527050"/>
            <a:ext cx="46736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2020-02-14</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246651" y="-1234287"/>
            <a:ext cx="9600754"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Font typeface="Arial" charset="0"/>
              <a:buNone/>
            </a:pPr>
            <a:r>
              <a:rPr lang="fr-CA" sz="2533" b="1" noProof="1" smtClean="0">
                <a:solidFill>
                  <a:prstClr val="white"/>
                </a:solidFill>
              </a:rPr>
              <a:t>Assistant Deputy Minister (Policy) - Peter Hammerschmidt</a:t>
            </a:r>
            <a:r>
              <a:rPr lang="fr-CA" sz="2667" b="1" noProof="1" smtClean="0">
                <a:solidFill>
                  <a:prstClr val="white"/>
                </a:solidFill>
              </a:rPr>
              <a:t> </a:t>
            </a:r>
            <a:endParaRPr lang="fr-CA" sz="2667" b="1" noProof="1">
              <a:solidFill>
                <a:prstClr val="white"/>
              </a:solidFill>
            </a:endParaRPr>
          </a:p>
        </p:txBody>
      </p:sp>
      <p:sp>
        <p:nvSpPr>
          <p:cNvPr id="10" name="Rounded Rectangle 9"/>
          <p:cNvSpPr/>
          <p:nvPr/>
        </p:nvSpPr>
        <p:spPr>
          <a:xfrm>
            <a:off x="4801637" y="1342656"/>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noProof="1" smtClean="0"/>
              <a:t>MANDAT</a:t>
            </a:r>
          </a:p>
          <a:p>
            <a:pPr marL="171450" indent="-171450">
              <a:buFont typeface="Arial" panose="020B0604020202020204" pitchFamily="34" charset="0"/>
              <a:buChar char="•"/>
            </a:pPr>
            <a:r>
              <a:rPr lang="fr-CA" sz="1200" noProof="1"/>
              <a:t>Fournir aux Forces armées canadiennes, au ministère de la Défense nationale, au gouvernement du Canada et aux alliés des capacités, des produits et des services de renseignement de défense crédibles, opportuns et intégrés, à l’appui des objectifs du Canada en matière de sécurité nationale;</a:t>
            </a:r>
            <a:endParaRPr lang="fr-CA" sz="1200" noProof="1" smtClean="0"/>
          </a:p>
          <a:p>
            <a:pPr marL="171450" indent="-171450">
              <a:buFont typeface="Arial" panose="020B0604020202020204" pitchFamily="34" charset="0"/>
              <a:buChar char="•"/>
            </a:pPr>
            <a:r>
              <a:rPr lang="fr-CA" sz="1200" noProof="1"/>
              <a:t>Élaborer et publier les politiques et les processus et établir la gouvernance à titre d’autorité fonctionnelle pour le renseignement dans les </a:t>
            </a:r>
            <a:r>
              <a:rPr lang="fr-CA" sz="1200" noProof="1" smtClean="0"/>
              <a:t>Forces armées canadiennes </a:t>
            </a:r>
            <a:r>
              <a:rPr lang="fr-CA" sz="1200" noProof="1"/>
              <a:t>et au </a:t>
            </a:r>
            <a:r>
              <a:rPr lang="fr-CA" sz="1200" noProof="1" smtClean="0"/>
              <a:t>ministère de la Défense nationale;</a:t>
            </a:r>
          </a:p>
          <a:p>
            <a:pPr marL="171450" indent="-171450">
              <a:buFont typeface="Arial" panose="020B0604020202020204" pitchFamily="34" charset="0"/>
              <a:buChar char="•"/>
            </a:pPr>
            <a:r>
              <a:rPr lang="fr-CA" sz="1200" noProof="1"/>
              <a:t>Coordonner et produire des capacités du renseignement dans l’ensemble du service du </a:t>
            </a:r>
            <a:r>
              <a:rPr lang="fr-CA" sz="1200" noProof="1" smtClean="0"/>
              <a:t>renseignement de défense. </a:t>
            </a:r>
            <a:endParaRPr lang="fr-CA" sz="1200" noProof="1"/>
          </a:p>
        </p:txBody>
      </p:sp>
      <p:sp>
        <p:nvSpPr>
          <p:cNvPr id="28" name="Rounded Rectangle 27"/>
          <p:cNvSpPr/>
          <p:nvPr/>
        </p:nvSpPr>
        <p:spPr>
          <a:xfrm>
            <a:off x="8588054" y="1326875"/>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cap="all" noProof="1"/>
              <a:t>FAITS </a:t>
            </a:r>
            <a:r>
              <a:rPr lang="fr-CA" b="1" cap="all" noProof="1" smtClean="0"/>
              <a:t>SAILLANTS</a:t>
            </a:r>
          </a:p>
          <a:p>
            <a:pPr algn="ctr"/>
            <a:endParaRPr lang="fr-CA" sz="1200" b="1" noProof="1" smtClean="0"/>
          </a:p>
          <a:p>
            <a:r>
              <a:rPr lang="fr-CA" sz="1200" b="1" noProof="1">
                <a:solidFill>
                  <a:schemeClr val="tx1"/>
                </a:solidFill>
              </a:rPr>
              <a:t>Nombre total d’employés </a:t>
            </a:r>
            <a:r>
              <a:rPr lang="fr-CA" sz="1200" noProof="1">
                <a:solidFill>
                  <a:schemeClr val="tx1"/>
                </a:solidFill>
              </a:rPr>
              <a:t>: </a:t>
            </a:r>
            <a:endParaRPr lang="fr-CA" sz="1200" noProof="1" smtClean="0">
              <a:solidFill>
                <a:schemeClr val="tx1"/>
              </a:solidFill>
            </a:endParaRPr>
          </a:p>
          <a:p>
            <a:pPr marL="171450" indent="-171450">
              <a:buFont typeface="Arial" panose="020B0604020202020204" pitchFamily="34" charset="0"/>
              <a:buChar char="•"/>
            </a:pPr>
            <a:r>
              <a:rPr lang="fr-CA" sz="1200" dirty="0">
                <a:solidFill>
                  <a:srgbClr val="FF0000"/>
                </a:solidFill>
              </a:rPr>
              <a:t>[caviardé]</a:t>
            </a:r>
            <a:endParaRPr lang="fr-CA" sz="1200" noProof="1" smtClean="0">
              <a:solidFill>
                <a:srgbClr val="FF0000"/>
              </a:solidFill>
            </a:endParaRPr>
          </a:p>
          <a:p>
            <a:endParaRPr lang="fr-CA" sz="1200" b="1" noProof="1" smtClean="0"/>
          </a:p>
          <a:p>
            <a:r>
              <a:rPr lang="fr-CA" sz="1200" b="1" noProof="1" smtClean="0"/>
              <a:t>Budget </a:t>
            </a:r>
            <a:r>
              <a:rPr lang="fr-CA" sz="1200" noProof="1" smtClean="0"/>
              <a:t>: </a:t>
            </a:r>
          </a:p>
          <a:p>
            <a:pPr marL="171450" indent="-171450">
              <a:buFont typeface="Arial" panose="020B0604020202020204" pitchFamily="34" charset="0"/>
              <a:buChar char="•"/>
            </a:pPr>
            <a:r>
              <a:rPr lang="fr-CA" sz="1200" noProof="1" smtClean="0"/>
              <a:t>Crédit 1 : 85 M$</a:t>
            </a:r>
          </a:p>
          <a:p>
            <a:pPr marL="171450" indent="-171450">
              <a:buFont typeface="Arial" panose="020B0604020202020204" pitchFamily="34" charset="0"/>
              <a:buChar char="•"/>
            </a:pPr>
            <a:r>
              <a:rPr lang="fr-CA" sz="1200" noProof="1" smtClean="0"/>
              <a:t>Crédit 5 : 43,3 M$</a:t>
            </a:r>
          </a:p>
          <a:p>
            <a:endParaRPr lang="fr-CA" sz="1200" noProof="1" smtClean="0"/>
          </a:p>
          <a:p>
            <a:r>
              <a:rPr lang="fr-CA" sz="1200" b="1" noProof="1" smtClean="0"/>
              <a:t>Emplacements principaux </a:t>
            </a:r>
            <a:r>
              <a:rPr lang="fr-CA" sz="1200" noProof="1" smtClean="0"/>
              <a:t>: </a:t>
            </a:r>
          </a:p>
          <a:p>
            <a:pPr marL="171450" indent="-171450">
              <a:buFont typeface="Arial" panose="020B0604020202020204" pitchFamily="34" charset="0"/>
              <a:buChar char="•"/>
            </a:pPr>
            <a:r>
              <a:rPr lang="fr-CA" sz="1200" noProof="1"/>
              <a:t>Région de la capitale </a:t>
            </a:r>
            <a:r>
              <a:rPr lang="fr-CA" sz="1200" noProof="1" smtClean="0"/>
              <a:t>nationale</a:t>
            </a:r>
          </a:p>
          <a:p>
            <a:pPr marL="171450" indent="-171450">
              <a:buFont typeface="Arial" panose="020B0604020202020204" pitchFamily="34" charset="0"/>
              <a:buChar char="•"/>
            </a:pPr>
            <a:r>
              <a:rPr lang="fr-CA" sz="1200" noProof="1" smtClean="0"/>
              <a:t>Kingston </a:t>
            </a:r>
          </a:p>
          <a:p>
            <a:pPr marL="171450" indent="-171450">
              <a:buFont typeface="Arial" panose="020B0604020202020204" pitchFamily="34" charset="0"/>
              <a:buChar char="•"/>
            </a:pPr>
            <a:r>
              <a:rPr lang="fr-CA" sz="1200" noProof="1" smtClean="0"/>
              <a:t>Winnipeg </a:t>
            </a:r>
          </a:p>
          <a:p>
            <a:pPr marL="171450" indent="-171450">
              <a:buFont typeface="Arial" panose="020B0604020202020204" pitchFamily="34" charset="0"/>
              <a:buChar char="•"/>
            </a:pPr>
            <a:r>
              <a:rPr lang="fr-CA" sz="1200" noProof="1" smtClean="0"/>
              <a:t>Gagetown</a:t>
            </a:r>
          </a:p>
          <a:p>
            <a:pPr marL="228589" indent="-228589">
              <a:buFont typeface="Arial" panose="020B0604020202020204" pitchFamily="34" charset="0"/>
              <a:buChar char="•"/>
            </a:pPr>
            <a:endParaRPr lang="fr-CA" sz="1600" noProof="1" smtClean="0"/>
          </a:p>
          <a:p>
            <a:endParaRPr lang="fr-CA" sz="1600" noProof="1"/>
          </a:p>
        </p:txBody>
      </p:sp>
      <p:sp>
        <p:nvSpPr>
          <p:cNvPr id="29" name="Rounded Rectangle 28"/>
          <p:cNvSpPr/>
          <p:nvPr/>
        </p:nvSpPr>
        <p:spPr>
          <a:xfrm>
            <a:off x="12215672" y="1326876"/>
            <a:ext cx="3653981"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noProof="1" smtClean="0"/>
              <a:t>PARTENAIRES CLÉS</a:t>
            </a:r>
            <a:endParaRPr lang="fr-CA" sz="1200" b="1" noProof="1" smtClean="0"/>
          </a:p>
          <a:p>
            <a:r>
              <a:rPr lang="fr-CA" sz="1050" b="1" noProof="1" smtClean="0"/>
              <a:t>Interne </a:t>
            </a:r>
            <a:r>
              <a:rPr lang="fr-CA" sz="1050" noProof="1" smtClean="0"/>
              <a:t>:</a:t>
            </a:r>
          </a:p>
          <a:p>
            <a:pPr marL="171450" indent="-171450">
              <a:buFont typeface="Arial" panose="020B0604020202020204" pitchFamily="34" charset="0"/>
              <a:buChar char="•"/>
            </a:pPr>
            <a:r>
              <a:rPr lang="fr-CA" sz="1050" noProof="1"/>
              <a:t>État-major interarmées </a:t>
            </a:r>
            <a:r>
              <a:rPr lang="fr-CA" sz="1050" noProof="1" smtClean="0"/>
              <a:t>stratégique</a:t>
            </a:r>
          </a:p>
          <a:p>
            <a:pPr marL="171450" indent="-171450">
              <a:buFont typeface="Arial" panose="020B0604020202020204" pitchFamily="34" charset="0"/>
              <a:buChar char="•"/>
            </a:pPr>
            <a:r>
              <a:rPr lang="fr-CA" sz="1050" noProof="1"/>
              <a:t>Commandement des opérations interarmées du </a:t>
            </a:r>
            <a:r>
              <a:rPr lang="fr-CA" sz="1050" noProof="1" smtClean="0"/>
              <a:t>Canada</a:t>
            </a:r>
          </a:p>
          <a:p>
            <a:pPr marL="171450" indent="-171450">
              <a:buFont typeface="Arial" panose="020B0604020202020204" pitchFamily="34" charset="0"/>
              <a:buChar char="•"/>
            </a:pPr>
            <a:r>
              <a:rPr lang="fr-CA" sz="1050" noProof="1"/>
              <a:t>Commandement – Forces d’opérations spéciales du </a:t>
            </a:r>
            <a:r>
              <a:rPr lang="fr-CA" sz="1050" noProof="1" smtClean="0"/>
              <a:t>Canada</a:t>
            </a:r>
          </a:p>
          <a:p>
            <a:pPr marL="171450" indent="-171450">
              <a:buFont typeface="Arial" panose="020B0604020202020204" pitchFamily="34" charset="0"/>
              <a:buChar char="•"/>
            </a:pPr>
            <a:r>
              <a:rPr lang="fr-CA" sz="1050" noProof="1" smtClean="0"/>
              <a:t>Armée canadienne</a:t>
            </a:r>
          </a:p>
          <a:p>
            <a:pPr marL="171450" indent="-171450">
              <a:buFont typeface="Arial" panose="020B0604020202020204" pitchFamily="34" charset="0"/>
              <a:buChar char="•"/>
            </a:pPr>
            <a:r>
              <a:rPr lang="fr-CA" sz="1050" noProof="1" smtClean="0"/>
              <a:t>Marine royale canadienne</a:t>
            </a:r>
          </a:p>
          <a:p>
            <a:pPr marL="171450" indent="-171450">
              <a:buFont typeface="Arial" panose="020B0604020202020204" pitchFamily="34" charset="0"/>
              <a:buChar char="•"/>
            </a:pPr>
            <a:r>
              <a:rPr lang="fr-CA" sz="1050" noProof="1" smtClean="0"/>
              <a:t>Aviation royale canadienne</a:t>
            </a:r>
          </a:p>
          <a:p>
            <a:pPr marL="171450" indent="-171450">
              <a:buFont typeface="Arial" panose="020B0604020202020204" pitchFamily="34" charset="0"/>
              <a:buChar char="•"/>
            </a:pPr>
            <a:r>
              <a:rPr lang="fr-CA" sz="1050" noProof="1"/>
              <a:t>Sous-ministre adjoint (Gestion de l’information</a:t>
            </a:r>
            <a:r>
              <a:rPr lang="fr-CA" sz="1050" noProof="1" smtClean="0"/>
              <a:t>)</a:t>
            </a:r>
          </a:p>
          <a:p>
            <a:pPr marL="171450" indent="-171450">
              <a:buFont typeface="Arial" panose="020B0604020202020204" pitchFamily="34" charset="0"/>
              <a:buChar char="•"/>
            </a:pPr>
            <a:r>
              <a:rPr lang="fr-CA" sz="1050" noProof="1"/>
              <a:t>Sous-ministre adjoint (Politiques</a:t>
            </a:r>
            <a:r>
              <a:rPr lang="fr-CA" sz="1050" noProof="1" smtClean="0"/>
              <a:t>)</a:t>
            </a:r>
          </a:p>
          <a:p>
            <a:pPr marL="171450" indent="-171450">
              <a:buFont typeface="Arial" panose="020B0604020202020204" pitchFamily="34" charset="0"/>
              <a:buChar char="•"/>
            </a:pPr>
            <a:endParaRPr lang="fr-CA" sz="1050" noProof="1" smtClean="0"/>
          </a:p>
          <a:p>
            <a:r>
              <a:rPr lang="fr-CA" sz="1050" b="1" noProof="1" smtClean="0"/>
              <a:t>Externe</a:t>
            </a:r>
            <a:r>
              <a:rPr lang="fr-CA" sz="1050" noProof="1" smtClean="0"/>
              <a:t>:</a:t>
            </a:r>
          </a:p>
          <a:p>
            <a:pPr marL="171450" indent="-171450">
              <a:buFont typeface="Arial" panose="020B0604020202020204" pitchFamily="34" charset="0"/>
              <a:buChar char="•"/>
            </a:pPr>
            <a:r>
              <a:rPr lang="fr-CA" sz="1050" noProof="1" smtClean="0"/>
              <a:t>Sécurité publique Canada</a:t>
            </a:r>
          </a:p>
          <a:p>
            <a:pPr marL="171450" indent="-171450">
              <a:buFont typeface="Arial" panose="020B0604020202020204" pitchFamily="34" charset="0"/>
              <a:buChar char="•"/>
            </a:pPr>
            <a:r>
              <a:rPr lang="fr-CA" sz="1050" noProof="1" smtClean="0"/>
              <a:t>Affaires mondiales Canada</a:t>
            </a:r>
          </a:p>
          <a:p>
            <a:pPr marL="171450" indent="-171450">
              <a:buFont typeface="Arial" panose="020B0604020202020204" pitchFamily="34" charset="0"/>
              <a:buChar char="•"/>
            </a:pPr>
            <a:r>
              <a:rPr lang="fr-CA" sz="1050" noProof="1"/>
              <a:t>Centre de la sécurité des </a:t>
            </a:r>
            <a:r>
              <a:rPr lang="fr-CA" sz="1050" noProof="1" smtClean="0"/>
              <a:t>télécommunications</a:t>
            </a:r>
          </a:p>
          <a:p>
            <a:pPr marL="171450" indent="-171450">
              <a:buFont typeface="Arial" panose="020B0604020202020204" pitchFamily="34" charset="0"/>
              <a:buChar char="•"/>
            </a:pPr>
            <a:r>
              <a:rPr lang="fr-CA" sz="1050" noProof="1"/>
              <a:t>Service canadien du renseignement de </a:t>
            </a:r>
            <a:r>
              <a:rPr lang="fr-CA" sz="1050" noProof="1" smtClean="0"/>
              <a:t>sécurité</a:t>
            </a:r>
          </a:p>
          <a:p>
            <a:pPr marL="171450" indent="-171450">
              <a:buFont typeface="Arial" panose="020B0604020202020204" pitchFamily="34" charset="0"/>
              <a:buChar char="•"/>
            </a:pPr>
            <a:r>
              <a:rPr lang="fr-CA" sz="1050" noProof="1"/>
              <a:t>Groupe des cinq </a:t>
            </a:r>
            <a:r>
              <a:rPr lang="fr-CA" sz="1050" noProof="1" smtClean="0"/>
              <a:t>et </a:t>
            </a:r>
            <a:r>
              <a:rPr lang="fr-CA" sz="1050" noProof="1"/>
              <a:t>partenaires de </a:t>
            </a:r>
            <a:r>
              <a:rPr lang="fr-CA" sz="1050" noProof="1" smtClean="0"/>
              <a:t>l’</a:t>
            </a:r>
            <a:r>
              <a:rPr lang="fr-FR" sz="1050" dirty="0" smtClean="0"/>
              <a:t>Organisation </a:t>
            </a:r>
            <a:r>
              <a:rPr lang="fr-FR" sz="1050" dirty="0"/>
              <a:t>du traité de l'Atlantique nord </a:t>
            </a:r>
            <a:endParaRPr lang="fr-CA" sz="1200" noProof="1"/>
          </a:p>
        </p:txBody>
      </p:sp>
      <p:sp>
        <p:nvSpPr>
          <p:cNvPr id="33" name="Rectangle 32"/>
          <p:cNvSpPr/>
          <p:nvPr/>
        </p:nvSpPr>
        <p:spPr>
          <a:xfrm>
            <a:off x="342405" y="5017088"/>
            <a:ext cx="15553728" cy="3942638"/>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1867" noProof="1"/>
          </a:p>
        </p:txBody>
      </p:sp>
      <p:sp>
        <p:nvSpPr>
          <p:cNvPr id="19" name="TextBox 18"/>
          <p:cNvSpPr txBox="1"/>
          <p:nvPr/>
        </p:nvSpPr>
        <p:spPr>
          <a:xfrm>
            <a:off x="206536" y="5044694"/>
            <a:ext cx="15734502" cy="338554"/>
          </a:xfrm>
          <a:prstGeom prst="rect">
            <a:avLst/>
          </a:prstGeom>
          <a:noFill/>
        </p:spPr>
        <p:txBody>
          <a:bodyPr wrap="square" rtlCol="0">
            <a:spAutoFit/>
          </a:bodyPr>
          <a:lstStyle/>
          <a:p>
            <a:pPr algn="ctr"/>
            <a:r>
              <a:rPr lang="fr-CA" sz="1600" cap="all" noProof="1">
                <a:solidFill>
                  <a:schemeClr val="bg1"/>
                </a:solidFill>
              </a:rPr>
              <a:t>PRINCIPAUX ENJEUX </a:t>
            </a:r>
            <a:r>
              <a:rPr lang="fr-CA" sz="1600" cap="all" noProof="1" smtClean="0">
                <a:solidFill>
                  <a:schemeClr val="bg1"/>
                </a:solidFill>
              </a:rPr>
              <a:t>POUR LE COMMANDEMENT DU RENSEIGNEMENT DES FORCES CANADIENNES</a:t>
            </a:r>
            <a:endParaRPr lang="fr-CA" sz="1600" cap="all" noProof="1">
              <a:solidFill>
                <a:schemeClr val="bg1"/>
              </a:solidFill>
            </a:endParaRPr>
          </a:p>
        </p:txBody>
      </p:sp>
      <p:sp>
        <p:nvSpPr>
          <p:cNvPr id="15" name="TextBox 4"/>
          <p:cNvSpPr txBox="1">
            <a:spLocks noChangeArrowheads="1"/>
          </p:cNvSpPr>
          <p:nvPr/>
        </p:nvSpPr>
        <p:spPr bwMode="auto">
          <a:xfrm>
            <a:off x="246651" y="185998"/>
            <a:ext cx="12913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fr-CA" sz="1900" b="1" noProof="1">
                <a:solidFill>
                  <a:schemeClr val="bg1"/>
                </a:solidFill>
              </a:rPr>
              <a:t>C</a:t>
            </a:r>
            <a:r>
              <a:rPr lang="fr-CA" sz="1900" b="1" noProof="1" smtClean="0">
                <a:solidFill>
                  <a:schemeClr val="bg1"/>
                </a:solidFill>
              </a:rPr>
              <a:t>ommandant </a:t>
            </a:r>
            <a:r>
              <a:rPr lang="fr-CA" sz="1900" b="1" noProof="1">
                <a:solidFill>
                  <a:schemeClr val="bg1"/>
                </a:solidFill>
              </a:rPr>
              <a:t>du Commandement du renseignement des Forces </a:t>
            </a:r>
            <a:r>
              <a:rPr lang="fr-CA" sz="1900" b="1" noProof="1" smtClean="0">
                <a:solidFill>
                  <a:schemeClr val="bg1"/>
                </a:solidFill>
              </a:rPr>
              <a:t>canadiennes -</a:t>
            </a:r>
            <a:r>
              <a:rPr lang="fr-CA" sz="2000" b="1" noProof="1">
                <a:solidFill>
                  <a:schemeClr val="bg1"/>
                </a:solidFill>
              </a:rPr>
              <a:t> Contre-amiral Scott </a:t>
            </a:r>
            <a:r>
              <a:rPr lang="fr-CA" sz="2000" b="1" noProof="1" smtClean="0">
                <a:solidFill>
                  <a:schemeClr val="bg1"/>
                </a:solidFill>
              </a:rPr>
              <a:t>Bishop</a:t>
            </a:r>
            <a:endParaRPr lang="fr-CA" sz="2000" b="1" noProof="1">
              <a:solidFill>
                <a:prstClr val="white"/>
              </a:solidFill>
            </a:endParaRPr>
          </a:p>
        </p:txBody>
      </p:sp>
      <p:sp>
        <p:nvSpPr>
          <p:cNvPr id="16" name="Rectangle 15"/>
          <p:cNvSpPr/>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1"/>
          </a:p>
        </p:txBody>
      </p:sp>
      <p:sp>
        <p:nvSpPr>
          <p:cNvPr id="18" name="TextBox 17"/>
          <p:cNvSpPr txBox="1"/>
          <p:nvPr/>
        </p:nvSpPr>
        <p:spPr>
          <a:xfrm>
            <a:off x="1554466" y="2442656"/>
            <a:ext cx="1800200" cy="276999"/>
          </a:xfrm>
          <a:prstGeom prst="rect">
            <a:avLst/>
          </a:prstGeom>
          <a:noFill/>
        </p:spPr>
        <p:txBody>
          <a:bodyPr wrap="square" rtlCol="0">
            <a:spAutoFit/>
          </a:bodyPr>
          <a:lstStyle/>
          <a:p>
            <a:pPr algn="ctr"/>
            <a:r>
              <a:rPr lang="fr-CA" sz="1200" i="1" noProof="1" smtClean="0"/>
              <a:t>L1 picture</a:t>
            </a:r>
            <a:endParaRPr lang="fr-CA" sz="1200" i="1" noProof="1"/>
          </a:p>
        </p:txBody>
      </p:sp>
      <p:sp>
        <p:nvSpPr>
          <p:cNvPr id="20" name="Text Box 2"/>
          <p:cNvSpPr txBox="1"/>
          <p:nvPr/>
        </p:nvSpPr>
        <p:spPr>
          <a:xfrm>
            <a:off x="6463084" y="0"/>
            <a:ext cx="9775453" cy="493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fr-CA" sz="1200" b="1" cap="all" noProof="1" smtClean="0">
                <a:solidFill>
                  <a:srgbClr val="FFFFFF"/>
                </a:solidFill>
                <a:latin typeface="Arial" panose="020B0604020202020204" pitchFamily="34" charset="0"/>
                <a:ea typeface="Calibri" panose="020F0502020204030204" pitchFamily="34" charset="0"/>
                <a:cs typeface="Times New Roman" panose="02020603050405020304" pitchFamily="18" charset="0"/>
              </a:rPr>
              <a:t>SANS </a:t>
            </a:r>
            <a:r>
              <a:rPr lang="fr-CA" sz="1200" b="1" kern="1200" cap="all" noProof="1"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CLASSIFICATION</a:t>
            </a:r>
            <a:endParaRPr lang="fr-CA" sz="1200" noProof="1">
              <a:effectLst/>
              <a:latin typeface="Times New Roman" panose="02020603050405020304" pitchFamily="18" charset="0"/>
              <a:ea typeface="Times New Roman" panose="02020603050405020304" pitchFamily="18" charset="0"/>
            </a:endParaRPr>
          </a:p>
        </p:txBody>
      </p:sp>
      <p:sp>
        <p:nvSpPr>
          <p:cNvPr id="21" name="Rounded Rectangle 20"/>
          <p:cNvSpPr/>
          <p:nvPr/>
        </p:nvSpPr>
        <p:spPr>
          <a:xfrm>
            <a:off x="342406" y="1326875"/>
            <a:ext cx="425126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marL="380981" indent="-380981">
              <a:buFont typeface="Arial" panose="020B0604020202020204" pitchFamily="34" charset="0"/>
              <a:buChar char="•"/>
            </a:pPr>
            <a:endParaRPr lang="fr-CA" sz="1400" noProof="1" smtClean="0"/>
          </a:p>
          <a:p>
            <a:pPr marL="380981" indent="-380981">
              <a:buFont typeface="Arial" panose="020B0604020202020204" pitchFamily="34" charset="0"/>
              <a:buChar char="•"/>
            </a:pPr>
            <a:endParaRPr lang="fr-CA" sz="1400" noProof="1" smtClean="0"/>
          </a:p>
          <a:p>
            <a:pPr marL="380981" indent="-380981">
              <a:buFont typeface="Arial" panose="020B0604020202020204" pitchFamily="34" charset="0"/>
              <a:buChar char="•"/>
            </a:pPr>
            <a:endParaRPr lang="fr-CA" sz="1400" noProof="1" smtClean="0"/>
          </a:p>
          <a:p>
            <a:pPr marL="380981" indent="-380981">
              <a:buFont typeface="Arial" panose="020B0604020202020204" pitchFamily="34" charset="0"/>
              <a:buChar char="•"/>
            </a:pPr>
            <a:endParaRPr lang="fr-CA" sz="1400" noProof="1" smtClean="0"/>
          </a:p>
          <a:p>
            <a:pPr marL="380981" indent="-380981">
              <a:buFont typeface="Arial" panose="020B0604020202020204" pitchFamily="34" charset="0"/>
              <a:buChar char="•"/>
            </a:pPr>
            <a:endParaRPr lang="fr-CA" sz="1400" noProof="1" smtClean="0"/>
          </a:p>
          <a:p>
            <a:pPr marL="380981" indent="-380981">
              <a:buFont typeface="Arial" panose="020B0604020202020204" pitchFamily="34" charset="0"/>
              <a:buChar char="•"/>
            </a:pPr>
            <a:endParaRPr lang="fr-CA" sz="1100" noProof="1" smtClean="0"/>
          </a:p>
          <a:p>
            <a:endParaRPr lang="fr-CA" sz="1100" noProof="1" smtClean="0"/>
          </a:p>
          <a:p>
            <a:pPr marL="380981" indent="-380981">
              <a:buFont typeface="Arial" panose="020B0604020202020204" pitchFamily="34" charset="0"/>
              <a:buChar char="•"/>
            </a:pPr>
            <a:endParaRPr lang="fr-CA" sz="1100" noProof="1" smtClean="0"/>
          </a:p>
          <a:p>
            <a:pPr marL="380981" indent="-380981">
              <a:buFont typeface="Arial" panose="020B0604020202020204" pitchFamily="34" charset="0"/>
              <a:buChar char="•"/>
            </a:pPr>
            <a:endParaRPr lang="fr-CA" sz="1100" noProof="1" smtClean="0"/>
          </a:p>
          <a:p>
            <a:pPr marL="285750" indent="-285750">
              <a:buFont typeface="Arial" panose="020B0604020202020204" pitchFamily="34" charset="0"/>
              <a:buChar char="•"/>
            </a:pPr>
            <a:r>
              <a:rPr lang="fr-CA" sz="1100" noProof="1"/>
              <a:t>Nommé commandant du </a:t>
            </a:r>
            <a:r>
              <a:rPr lang="fr-CA" sz="1100" noProof="1" smtClean="0"/>
              <a:t>Commandement du renseignement de Forces canadiennes </a:t>
            </a:r>
            <a:r>
              <a:rPr lang="fr-CA" sz="1100" noProof="1"/>
              <a:t>et Chef du renseignement de la Défense en juin 2016, après avoir occupé le poste de Directeur général – Politique et sécurité internationale.</a:t>
            </a:r>
            <a:endParaRPr lang="fr-CA" sz="1100" noProof="1" smtClean="0"/>
          </a:p>
          <a:p>
            <a:pPr marL="285750" indent="-285750">
              <a:buFont typeface="Arial" panose="020B0604020202020204" pitchFamily="34" charset="0"/>
              <a:buChar char="•"/>
            </a:pPr>
            <a:r>
              <a:rPr lang="fr-CA" sz="1100" noProof="1" smtClean="0"/>
              <a:t>36 </a:t>
            </a:r>
            <a:r>
              <a:rPr lang="fr-CA" sz="1100" noProof="1"/>
              <a:t>années de service au sein de la Marine royale canadienne, a été commandant de la flotte de l’Atlantique et de la flotte du Pacifique. </a:t>
            </a:r>
            <a:endParaRPr lang="fr-CA" sz="1100" noProof="1" smtClean="0"/>
          </a:p>
          <a:p>
            <a:pPr marL="285750" indent="-285750">
              <a:buFont typeface="Arial" panose="020B0604020202020204" pitchFamily="34" charset="0"/>
              <a:buChar char="•"/>
            </a:pPr>
            <a:r>
              <a:rPr lang="fr-CA" sz="1100" noProof="1"/>
              <a:t>Il a occupé de nombreux postes d’état-major, y compris dans le bureau du chef d’état-major de la défense et au sein de l’État-major interarmées stratégique.  </a:t>
            </a:r>
            <a:endParaRPr lang="fr-CA" sz="1100" noProof="1" smtClean="0"/>
          </a:p>
        </p:txBody>
      </p:sp>
      <p:sp>
        <p:nvSpPr>
          <p:cNvPr id="31" name="Rounded Rectangle 30"/>
          <p:cNvSpPr/>
          <p:nvPr/>
        </p:nvSpPr>
        <p:spPr>
          <a:xfrm>
            <a:off x="473670" y="5324463"/>
            <a:ext cx="3757167" cy="35636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CA" sz="1200" b="1" u="sng" noProof="1"/>
              <a:t>Renouvellement </a:t>
            </a:r>
            <a:r>
              <a:rPr lang="fr-CA" sz="1200" b="1" u="sng" noProof="1" smtClean="0"/>
              <a:t>de l’entreprise du renseignement de la défense (RERD)</a:t>
            </a:r>
          </a:p>
          <a:p>
            <a:pPr algn="ctr">
              <a:spcAft>
                <a:spcPts val="0"/>
              </a:spcAft>
            </a:pPr>
            <a:endParaRPr lang="fr-CA" sz="1200" noProof="1" smtClean="0"/>
          </a:p>
          <a:p>
            <a:pPr marL="171450" indent="-171450">
              <a:spcAft>
                <a:spcPts val="0"/>
              </a:spcAft>
              <a:buFont typeface="Arial" panose="020B0604020202020204" pitchFamily="34" charset="0"/>
              <a:buChar char="•"/>
            </a:pPr>
            <a:r>
              <a:rPr lang="fr-CA" sz="1200" noProof="1"/>
              <a:t>Directive conjointe du </a:t>
            </a:r>
            <a:r>
              <a:rPr lang="fr-CA" sz="1200" noProof="1" smtClean="0"/>
              <a:t>chef d’état major de la défense / sous-ministre </a:t>
            </a:r>
            <a:r>
              <a:rPr lang="fr-CA" sz="1200" noProof="1"/>
              <a:t>(</a:t>
            </a:r>
            <a:r>
              <a:rPr lang="fr-CA" sz="1200" noProof="1" smtClean="0"/>
              <a:t>8 mai 2019</a:t>
            </a:r>
            <a:r>
              <a:rPr lang="fr-CA" sz="1200" noProof="1"/>
              <a:t>) ordonnant un examen approfondi </a:t>
            </a:r>
            <a:r>
              <a:rPr lang="fr-CA" sz="1200" noProof="1" smtClean="0"/>
              <a:t>de l’entreprise </a:t>
            </a:r>
            <a:r>
              <a:rPr lang="fr-CA" sz="1200" noProof="1"/>
              <a:t>de renseignement de </a:t>
            </a:r>
            <a:r>
              <a:rPr lang="fr-CA" sz="1200" noProof="1" smtClean="0"/>
              <a:t>la défense (ERD</a:t>
            </a:r>
            <a:r>
              <a:rPr lang="fr-CA" sz="1200" noProof="1"/>
              <a:t>) afin de déterminer comment répondre aux demandes actuelles et </a:t>
            </a:r>
            <a:r>
              <a:rPr lang="fr-CA" sz="1200" noProof="1" smtClean="0"/>
              <a:t>futures.</a:t>
            </a:r>
          </a:p>
          <a:p>
            <a:pPr>
              <a:spcAft>
                <a:spcPts val="0"/>
              </a:spcAft>
            </a:pPr>
            <a:endParaRPr lang="fr-CA" sz="1200" noProof="1" smtClean="0"/>
          </a:p>
          <a:p>
            <a:pPr marL="171450" indent="-171450">
              <a:spcAft>
                <a:spcPts val="0"/>
              </a:spcAft>
              <a:buFont typeface="Arial" panose="020B0604020202020204" pitchFamily="34" charset="0"/>
              <a:buChar char="•"/>
            </a:pPr>
            <a:r>
              <a:rPr lang="fr-CA" sz="1200" noProof="1"/>
              <a:t>Les recommandations pourraient nécessiter des changements importants au cadre de gouvernance, à la structure organisationnelle et aux processus fonctionnels du </a:t>
            </a:r>
            <a:r>
              <a:rPr lang="fr-CA" sz="1200" noProof="1" smtClean="0"/>
              <a:t>ERD.</a:t>
            </a:r>
            <a:endParaRPr lang="fr-CA" sz="1200" noProof="1"/>
          </a:p>
        </p:txBody>
      </p:sp>
      <p:sp>
        <p:nvSpPr>
          <p:cNvPr id="32" name="Rounded Rectangle 31"/>
          <p:cNvSpPr/>
          <p:nvPr/>
        </p:nvSpPr>
        <p:spPr>
          <a:xfrm>
            <a:off x="4311310" y="5392502"/>
            <a:ext cx="3879967" cy="34952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CA" sz="1200" b="1" u="sng" noProof="1"/>
              <a:t>Éviter la complicité dans les cas de mauvais </a:t>
            </a:r>
            <a:r>
              <a:rPr lang="fr-CA" sz="1200" b="1" u="sng" noProof="1" smtClean="0"/>
              <a:t>traitements</a:t>
            </a:r>
          </a:p>
          <a:p>
            <a:pPr marL="171450" indent="-171450">
              <a:spcAft>
                <a:spcPts val="0"/>
              </a:spcAft>
              <a:buFont typeface="Arial" panose="020B0604020202020204" pitchFamily="34" charset="0"/>
              <a:buChar char="•"/>
            </a:pPr>
            <a:r>
              <a:rPr lang="fr-CA" sz="1200" noProof="1" smtClean="0"/>
              <a:t>En juin 2019, la loi C-59, </a:t>
            </a:r>
            <a:r>
              <a:rPr lang="fr-CA" sz="1200" i="1" noProof="1" smtClean="0"/>
              <a:t>Loi </a:t>
            </a:r>
            <a:r>
              <a:rPr lang="fr-CA" sz="1200" i="1" noProof="1"/>
              <a:t>visant à éviter la complicité des cas de mauvais traitements infligés par des entités </a:t>
            </a:r>
            <a:r>
              <a:rPr lang="fr-CA" sz="1200" i="1" noProof="1" smtClean="0"/>
              <a:t>étrangères, </a:t>
            </a:r>
            <a:r>
              <a:rPr lang="fr-CA" sz="1200" noProof="1"/>
              <a:t>est entrée en vigueur.</a:t>
            </a:r>
            <a:endParaRPr lang="fr-CA" sz="1200" noProof="1" smtClean="0"/>
          </a:p>
          <a:p>
            <a:pPr marL="171450" indent="-171450">
              <a:spcAft>
                <a:spcPts val="0"/>
              </a:spcAft>
              <a:buFont typeface="Arial" panose="020B0604020202020204" pitchFamily="34" charset="0"/>
              <a:buChar char="•"/>
            </a:pPr>
            <a:r>
              <a:rPr lang="fr-CA" sz="1200" noProof="1"/>
              <a:t>Des directives visant à éviter la complicité </a:t>
            </a:r>
            <a:r>
              <a:rPr lang="fr-CA" sz="1200" noProof="1" smtClean="0"/>
              <a:t>dans les </a:t>
            </a:r>
            <a:r>
              <a:rPr lang="fr-CA" sz="1200" noProof="1"/>
              <a:t>cas de mauvais traitements infligés par des entités étrangères ont été transmises par décret au </a:t>
            </a:r>
            <a:r>
              <a:rPr lang="fr-CA" sz="1200" noProof="1" smtClean="0"/>
              <a:t>sous-ministre </a:t>
            </a:r>
            <a:r>
              <a:rPr lang="fr-CA" sz="1200" noProof="1"/>
              <a:t>et au </a:t>
            </a:r>
            <a:r>
              <a:rPr lang="fr-CA" sz="1200" noProof="1" smtClean="0"/>
              <a:t>chef d’état majof de la défense.</a:t>
            </a:r>
          </a:p>
          <a:p>
            <a:pPr marL="171450" indent="-171450">
              <a:spcAft>
                <a:spcPts val="0"/>
              </a:spcAft>
              <a:buFont typeface="Arial" panose="020B0604020202020204" pitchFamily="34" charset="0"/>
              <a:buChar char="•"/>
            </a:pPr>
            <a:r>
              <a:rPr lang="fr-CA" sz="1200" noProof="1"/>
              <a:t>Le </a:t>
            </a:r>
            <a:r>
              <a:rPr lang="fr-CA" sz="1200" noProof="1" smtClean="0"/>
              <a:t>Commandement du renseignement des Forces canadiennes </a:t>
            </a:r>
            <a:r>
              <a:rPr lang="fr-CA" sz="1200" noProof="1"/>
              <a:t>est en train de terminer un ensemble révisé de politiques qui fournit des directives supplémentaires à tous les employés du </a:t>
            </a:r>
            <a:r>
              <a:rPr lang="fr-CA" sz="1200" noProof="1" smtClean="0"/>
              <a:t>ministère de la Défense </a:t>
            </a:r>
            <a:r>
              <a:rPr lang="fr-CA" sz="1200" noProof="1"/>
              <a:t>et aux membres des </a:t>
            </a:r>
            <a:r>
              <a:rPr lang="fr-CA" sz="1200" noProof="1" smtClean="0"/>
              <a:t>Forces armées canadiennes </a:t>
            </a:r>
            <a:r>
              <a:rPr lang="fr-CA" sz="1200" noProof="1"/>
              <a:t>sur le </a:t>
            </a:r>
            <a:r>
              <a:rPr lang="fr-CA" sz="1200" noProof="1" smtClean="0"/>
              <a:t>sujet. </a:t>
            </a:r>
            <a:endParaRPr lang="fr-CA" sz="1200" noProof="1"/>
          </a:p>
        </p:txBody>
      </p:sp>
      <p:sp>
        <p:nvSpPr>
          <p:cNvPr id="34" name="Rounded Rectangle 33"/>
          <p:cNvSpPr/>
          <p:nvPr/>
        </p:nvSpPr>
        <p:spPr>
          <a:xfrm>
            <a:off x="8261230" y="5383248"/>
            <a:ext cx="3674804" cy="34717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CA" sz="1200" b="1" u="sng" noProof="1"/>
              <a:t>Directive ministérielle sur le renseignement de </a:t>
            </a:r>
            <a:r>
              <a:rPr lang="fr-CA" sz="1200" b="1" u="sng" noProof="1" smtClean="0"/>
              <a:t>défense</a:t>
            </a:r>
          </a:p>
          <a:p>
            <a:pPr algn="ctr">
              <a:spcAft>
                <a:spcPts val="0"/>
              </a:spcAft>
            </a:pPr>
            <a:endParaRPr lang="fr-CA" sz="1200" b="1" u="sng" noProof="1" smtClean="0"/>
          </a:p>
          <a:p>
            <a:pPr marL="171450" indent="-171450">
              <a:spcAft>
                <a:spcPts val="0"/>
              </a:spcAft>
              <a:buFont typeface="Arial" panose="020B0604020202020204" pitchFamily="34" charset="0"/>
              <a:buChar char="•"/>
            </a:pPr>
            <a:r>
              <a:rPr lang="fr-CA" sz="1200" noProof="1"/>
              <a:t>Le Commandement du renseignement des Forces canadiennes est en train de mettre à jour la directive </a:t>
            </a:r>
            <a:r>
              <a:rPr lang="fr-CA" sz="1200" noProof="1" smtClean="0"/>
              <a:t>ministérielle </a:t>
            </a:r>
            <a:r>
              <a:rPr lang="fr-CA" sz="1200" noProof="1"/>
              <a:t>sur le renseignement de </a:t>
            </a:r>
            <a:r>
              <a:rPr lang="fr-CA" sz="1200" noProof="1" smtClean="0"/>
              <a:t>défense (RD). </a:t>
            </a:r>
            <a:r>
              <a:rPr lang="fr-CA" sz="1200" noProof="1"/>
              <a:t>La directive devrait être finalisée en 2019. </a:t>
            </a:r>
            <a:endParaRPr lang="fr-CA" sz="1200" noProof="1" smtClean="0"/>
          </a:p>
          <a:p>
            <a:pPr>
              <a:spcAft>
                <a:spcPts val="0"/>
              </a:spcAft>
            </a:pPr>
            <a:endParaRPr lang="fr-CA" sz="1200" noProof="1" smtClean="0"/>
          </a:p>
          <a:p>
            <a:pPr marL="171450" indent="-171450">
              <a:spcAft>
                <a:spcPts val="0"/>
              </a:spcAft>
              <a:buFont typeface="Arial" panose="020B0604020202020204" pitchFamily="34" charset="0"/>
              <a:buChar char="•"/>
            </a:pPr>
            <a:r>
              <a:rPr lang="fr-CA" sz="1200" noProof="1"/>
              <a:t>La nouvelle </a:t>
            </a:r>
            <a:r>
              <a:rPr lang="fr-CA" sz="1200" noProof="1" smtClean="0"/>
              <a:t>directive ministérielle </a:t>
            </a:r>
            <a:r>
              <a:rPr lang="fr-CA" sz="1200" noProof="1"/>
              <a:t>modifiera les </a:t>
            </a:r>
            <a:r>
              <a:rPr lang="fr-CA" sz="1200" noProof="1" smtClean="0"/>
              <a:t>pouvoirs, </a:t>
            </a:r>
            <a:r>
              <a:rPr lang="fr-CA" sz="1200" noProof="1"/>
              <a:t>les </a:t>
            </a:r>
            <a:r>
              <a:rPr lang="fr-CA" sz="1200" noProof="1" smtClean="0"/>
              <a:t>responsabilités, et les obligaitons </a:t>
            </a:r>
            <a:r>
              <a:rPr lang="fr-CA" sz="1200" noProof="1"/>
              <a:t>liés au </a:t>
            </a:r>
            <a:r>
              <a:rPr lang="fr-CA" sz="1200" noProof="1" smtClean="0"/>
              <a:t>renseignement de la défense. </a:t>
            </a:r>
            <a:endParaRPr lang="fr-CA" sz="1200" noProof="1"/>
          </a:p>
        </p:txBody>
      </p:sp>
      <p:sp>
        <p:nvSpPr>
          <p:cNvPr id="17" name="Rounded Rectangle 16"/>
          <p:cNvSpPr/>
          <p:nvPr/>
        </p:nvSpPr>
        <p:spPr>
          <a:xfrm>
            <a:off x="12039266" y="5386242"/>
            <a:ext cx="3750375" cy="3507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CA" sz="1200" b="1" u="sng" noProof="1" smtClean="0"/>
              <a:t>Examen externe</a:t>
            </a:r>
          </a:p>
          <a:p>
            <a:pPr algn="ctr">
              <a:spcAft>
                <a:spcPts val="0"/>
              </a:spcAft>
            </a:pPr>
            <a:endParaRPr lang="fr-CA" sz="900" b="1" u="sng" noProof="1" smtClean="0"/>
          </a:p>
          <a:p>
            <a:pPr marL="171450" indent="-171450">
              <a:buFont typeface="Arial" panose="020B0604020202020204" pitchFamily="34" charset="0"/>
              <a:buChar char="•"/>
            </a:pPr>
            <a:r>
              <a:rPr lang="fr-CA" sz="1050" noProof="1" smtClean="0"/>
              <a:t>Le ERD a été examiné </a:t>
            </a:r>
            <a:r>
              <a:rPr lang="fr-CA" sz="1050" noProof="1"/>
              <a:t>par le Comité des parlementaires sur la sécurité nationale et le renseignement (</a:t>
            </a:r>
            <a:r>
              <a:rPr lang="fr-CA" sz="1050" noProof="1" smtClean="0"/>
              <a:t>CPSNR), qui devrait réitérer </a:t>
            </a:r>
            <a:r>
              <a:rPr lang="fr-CA" sz="1050" noProof="1"/>
              <a:t>une recommandation formulée précédemment suggérant que les activités de </a:t>
            </a:r>
            <a:r>
              <a:rPr lang="fr-CA" sz="1050" noProof="1" smtClean="0"/>
              <a:t>RD </a:t>
            </a:r>
            <a:r>
              <a:rPr lang="fr-CA" sz="1050" noProof="1"/>
              <a:t>soient réglementées dans son rapport à venir sur la collecte, l’utilisation, la conservation et la diffusion de renseignements sur les citoyens canadiens dans le cadre d’activités de RD.</a:t>
            </a:r>
            <a:endParaRPr lang="fr-CA" sz="1050" noProof="1" smtClean="0"/>
          </a:p>
          <a:p>
            <a:pPr marL="171450" indent="-171450">
              <a:buFont typeface="Arial" panose="020B0604020202020204" pitchFamily="34" charset="0"/>
              <a:buChar char="•"/>
            </a:pPr>
            <a:r>
              <a:rPr lang="fr-CA" sz="1050" noProof="1" smtClean="0"/>
              <a:t>L’Office </a:t>
            </a:r>
            <a:r>
              <a:rPr lang="fr-CA" sz="1050" noProof="1"/>
              <a:t>de surveillance des activités en matière de sécurité nationale et de renseignement (OSSNR) a signalé qu’il était intéressé à examiner </a:t>
            </a:r>
            <a:r>
              <a:rPr lang="fr-CA" sz="1050" noProof="1" smtClean="0"/>
              <a:t>l’Unité </a:t>
            </a:r>
            <a:r>
              <a:rPr lang="fr-CA" sz="1050" noProof="1"/>
              <a:t>nationale de contre-ingérence des Forces </a:t>
            </a:r>
            <a:r>
              <a:rPr lang="fr-CA" sz="1050" noProof="1" smtClean="0"/>
              <a:t>canadiennes et la mise en œuvre de la </a:t>
            </a:r>
            <a:r>
              <a:rPr lang="fr-CA" sz="1050" i="1" noProof="1"/>
              <a:t>Directive ministérielle </a:t>
            </a:r>
            <a:r>
              <a:rPr lang="fr-CA" sz="1050" i="1" noProof="1" smtClean="0"/>
              <a:t>pour </a:t>
            </a:r>
            <a:r>
              <a:rPr lang="fr-CA" sz="1050" i="1" noProof="1"/>
              <a:t>éviter la complicité dans les cas de mauvais traitements infligés par des entités étrangères</a:t>
            </a:r>
            <a:r>
              <a:rPr lang="fr-CA" sz="1100" noProof="1" smtClean="0"/>
              <a:t>.</a:t>
            </a:r>
            <a:endParaRPr lang="fr-CA" sz="1100" noProof="1"/>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557" y="1386354"/>
            <a:ext cx="1334818" cy="1668715"/>
          </a:xfrm>
          <a:prstGeom prst="rect">
            <a:avLst/>
          </a:prstGeom>
        </p:spPr>
      </p:pic>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5d6962e74332303728de91ae&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22498</TotalTime>
  <Words>557</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C-22</dc:title>
  <dc:creator>MacDonald BW@ADM(Pol) D Parl A@Ottawa-Hull</dc:creator>
  <cp:lastModifiedBy>lepine.d</cp:lastModifiedBy>
  <cp:revision>709</cp:revision>
  <cp:lastPrinted>2019-09-05T17:58:53Z</cp:lastPrinted>
  <dcterms:created xsi:type="dcterms:W3CDTF">2017-05-18T23:50:12Z</dcterms:created>
  <dcterms:modified xsi:type="dcterms:W3CDTF">2020-02-14T20:27:34Z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