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3825" autoAdjust="0"/>
  </p:normalViewPr>
  <p:slideViewPr>
    <p:cSldViewPr>
      <p:cViewPr varScale="1">
        <p:scale>
          <a:sx n="69" d="100"/>
          <a:sy n="69" d="100"/>
        </p:scale>
        <p:origin x="678" y="96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3" y="3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03" y="3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" y="8685839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 anchor="b"/>
          <a:lstStyle>
            <a:lvl1pPr algn="l">
              <a:defRPr sz="15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03" y="8685839"/>
            <a:ext cx="6407221" cy="458164"/>
          </a:xfrm>
          <a:prstGeom prst="rect">
            <a:avLst/>
          </a:prstGeom>
        </p:spPr>
        <p:txBody>
          <a:bodyPr vert="horz" lIns="114742" tIns="57370" rIns="114742" bIns="57370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57200"/>
          </a:xfrm>
          <a:prstGeom prst="rect">
            <a:avLst/>
          </a:prstGeom>
        </p:spPr>
        <p:txBody>
          <a:bodyPr vert="horz" lIns="116926" tIns="58461" rIns="116926" bIns="584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0" y="0"/>
            <a:ext cx="6405880" cy="457200"/>
          </a:xfrm>
          <a:prstGeom prst="rect">
            <a:avLst/>
          </a:prstGeom>
        </p:spPr>
        <p:txBody>
          <a:bodyPr vert="horz" wrap="square" lIns="116926" tIns="58461" rIns="116926" bIns="58461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6926" tIns="58461" rIns="116926" bIns="58461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0"/>
            <a:ext cx="11826240" cy="4114800"/>
          </a:xfrm>
          <a:prstGeom prst="rect">
            <a:avLst/>
          </a:prstGeom>
        </p:spPr>
        <p:txBody>
          <a:bodyPr vert="horz" wrap="square" lIns="116926" tIns="58461" rIns="116926" bIns="58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6405880" cy="457200"/>
          </a:xfrm>
          <a:prstGeom prst="rect">
            <a:avLst/>
          </a:prstGeom>
        </p:spPr>
        <p:txBody>
          <a:bodyPr vert="horz" lIns="116926" tIns="58461" rIns="116926" bIns="584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0" y="8685214"/>
            <a:ext cx="6405880" cy="457200"/>
          </a:xfrm>
          <a:prstGeom prst="rect">
            <a:avLst/>
          </a:prstGeom>
        </p:spPr>
        <p:txBody>
          <a:bodyPr vert="horz" wrap="square" lIns="116926" tIns="58461" rIns="116926" bIns="58461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46651" y="-1234287"/>
            <a:ext cx="9600754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CA" sz="2533" b="1" dirty="0">
                <a:solidFill>
                  <a:prstClr val="white"/>
                </a:solidFill>
              </a:rPr>
              <a:t>Assistant Deputy Minister (Policy) - Peter </a:t>
            </a:r>
            <a:r>
              <a:rPr lang="en-CA" sz="2533" b="1" dirty="0" err="1">
                <a:solidFill>
                  <a:prstClr val="white"/>
                </a:solidFill>
              </a:rPr>
              <a:t>Hammerschmidt</a:t>
            </a:r>
            <a:r>
              <a:rPr lang="en-CA" sz="2667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39094" y="1305764"/>
            <a:ext cx="3508167" cy="362151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eaLnBrk="1" hangingPunct="1">
              <a:defRPr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</a:p>
          <a:p>
            <a:pPr algn="ctr" eaLnBrk="1" hangingPunct="1">
              <a:defRPr/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t" hangingPunct="1">
              <a:defRPr/>
            </a:pP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To provide the Minister and Defence Team with corporate services to: </a:t>
            </a:r>
            <a:endParaRPr lang="en-CA" sz="12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1" fontAlgn="t" hangingPunct="1">
              <a:defRPr/>
            </a:pPr>
            <a:endParaRPr lang="en-CA" sz="1200" dirty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upport Minister of National Defence </a:t>
            </a: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and 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Minister of National Defence’s Office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Respond to Ministerial 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correspondence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Support </a:t>
            </a:r>
            <a:r>
              <a:rPr lang="en-CA" sz="1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Governor in Council </a:t>
            </a: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appointments </a:t>
            </a:r>
            <a:endParaRPr lang="en-CA" sz="12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schemeClr val="tx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1450" indent="-171450" eaLnBrk="1" fontAlgn="t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Ensure compliance with the </a:t>
            </a:r>
            <a:r>
              <a:rPr lang="en-CA" sz="1200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Access to Information and Privacy Acts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211502" y="1326875"/>
            <a:ext cx="3796199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cap="all" dirty="0" smtClean="0"/>
              <a:t>Key facts</a:t>
            </a:r>
          </a:p>
          <a:p>
            <a:pPr eaLnBrk="1" hangingPunct="1"/>
            <a:r>
              <a:rPr lang="en-CA" altLang="en-US" sz="1200" b="1" dirty="0" smtClean="0">
                <a:cs typeface="Arial" panose="020B0604020202020204" pitchFamily="34" charset="0"/>
              </a:rPr>
              <a:t>Total </a:t>
            </a:r>
            <a:r>
              <a:rPr lang="en-CA" altLang="en-US" sz="1200" b="1" dirty="0">
                <a:cs typeface="Arial" panose="020B0604020202020204" pitchFamily="34" charset="0"/>
              </a:rPr>
              <a:t>Employees</a:t>
            </a:r>
            <a:r>
              <a:rPr lang="en-CA" altLang="en-US" sz="1200" dirty="0">
                <a:cs typeface="Arial" panose="020B0604020202020204" pitchFamily="34" charset="0"/>
              </a:rPr>
              <a:t>: </a:t>
            </a:r>
            <a:r>
              <a:rPr lang="en-CA" altLang="en-US" sz="1200" dirty="0" smtClean="0">
                <a:cs typeface="Arial" panose="020B0604020202020204" pitchFamily="34" charset="0"/>
              </a:rPr>
              <a:t>201 </a:t>
            </a:r>
          </a:p>
          <a:p>
            <a:pPr eaLnBrk="1" hangingPunct="1"/>
            <a:endParaRPr lang="en-CA" altLang="en-US" sz="600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CA" altLang="en-US" sz="1200" b="1" dirty="0" smtClean="0">
                <a:cs typeface="Arial" panose="020B0604020202020204" pitchFamily="34" charset="0"/>
              </a:rPr>
              <a:t>Budget</a:t>
            </a:r>
            <a:r>
              <a:rPr lang="en-CA" altLang="en-US" sz="1200" dirty="0">
                <a:cs typeface="Arial" panose="020B0604020202020204" pitchFamily="34" charset="0"/>
              </a:rPr>
              <a:t>: $15M </a:t>
            </a:r>
            <a:endParaRPr lang="en-CA" altLang="en-US" sz="1200" dirty="0" smtClean="0">
              <a:cs typeface="Arial" panose="020B0604020202020204" pitchFamily="34" charset="0"/>
            </a:endParaRPr>
          </a:p>
          <a:p>
            <a:pPr eaLnBrk="1" hangingPunct="1"/>
            <a:endParaRPr lang="en-CA" altLang="en-US" sz="600" b="1" u="sng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CA" altLang="en-US" sz="1200" b="1" u="sng" dirty="0" smtClean="0">
                <a:cs typeface="Arial" panose="020B0604020202020204" pitchFamily="34" charset="0"/>
              </a:rPr>
              <a:t>Primary Location(s):</a:t>
            </a:r>
            <a:br>
              <a:rPr lang="en-CA" altLang="en-US" sz="1200" b="1" u="sng" dirty="0" smtClean="0">
                <a:cs typeface="Arial" panose="020B0604020202020204" pitchFamily="34" charset="0"/>
              </a:rPr>
            </a:br>
            <a:r>
              <a:rPr lang="en-CA" altLang="en-US" sz="1200" b="1" u="sng" dirty="0" smtClean="0">
                <a:cs typeface="Arial" panose="020B0604020202020204" pitchFamily="34" charset="0"/>
              </a:rPr>
              <a:t>NDHQ </a:t>
            </a:r>
            <a:r>
              <a:rPr lang="en-CA" altLang="en-US" sz="1200" b="1" u="sng" dirty="0" err="1">
                <a:cs typeface="Arial" panose="020B0604020202020204" pitchFamily="34" charset="0"/>
              </a:rPr>
              <a:t>Pearkes</a:t>
            </a:r>
            <a:endParaRPr lang="en-CA" altLang="en-US" sz="1200" b="1" u="sng" dirty="0"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CA" altLang="en-US" sz="1200" dirty="0">
                <a:cs typeface="Arial" panose="020B0604020202020204" pitchFamily="34" charset="0"/>
              </a:rPr>
              <a:t>Meeting Coordination and Ministerial </a:t>
            </a:r>
            <a:r>
              <a:rPr lang="en-CA" altLang="en-US" sz="1200" dirty="0" smtClean="0">
                <a:cs typeface="Arial" panose="020B0604020202020204" pitchFamily="34" charset="0"/>
              </a:rPr>
              <a:t>Briefings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CA" altLang="en-US" sz="1200" dirty="0" smtClean="0">
                <a:cs typeface="Arial" panose="020B0604020202020204" pitchFamily="34" charset="0"/>
              </a:rPr>
              <a:t>Correspondence </a:t>
            </a:r>
            <a:r>
              <a:rPr lang="en-CA" altLang="en-US" sz="1200" dirty="0">
                <a:cs typeface="Arial" panose="020B0604020202020204" pitchFamily="34" charset="0"/>
              </a:rPr>
              <a:t>support to </a:t>
            </a:r>
            <a:r>
              <a:rPr lang="en-CA" altLang="en-US" sz="1200" dirty="0" smtClean="0">
                <a:cs typeface="Arial" panose="020B0604020202020204" pitchFamily="34" charset="0"/>
              </a:rPr>
              <a:t>Minister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CA" altLang="en-US" sz="1200" dirty="0" smtClean="0">
                <a:cs typeface="Arial" panose="020B0604020202020204" pitchFamily="34" charset="0"/>
              </a:rPr>
              <a:t>Departmental </a:t>
            </a:r>
            <a:r>
              <a:rPr lang="en-CA" altLang="en-US" sz="1200" dirty="0">
                <a:cs typeface="Arial" panose="020B0604020202020204" pitchFamily="34" charset="0"/>
              </a:rPr>
              <a:t>Assistant and Liaison </a:t>
            </a:r>
            <a:r>
              <a:rPr lang="en-CA" altLang="en-US" sz="1200" dirty="0" smtClean="0">
                <a:cs typeface="Arial" panose="020B0604020202020204" pitchFamily="34" charset="0"/>
              </a:rPr>
              <a:t>Office</a:t>
            </a:r>
          </a:p>
          <a:p>
            <a:pPr eaLnBrk="1" hangingPunct="1"/>
            <a:endParaRPr lang="en-CA" altLang="en-US" sz="1200" dirty="0">
              <a:cs typeface="Arial" panose="020B0604020202020204" pitchFamily="34" charset="0"/>
            </a:endParaRPr>
          </a:p>
          <a:p>
            <a:pPr eaLnBrk="1" hangingPunct="1"/>
            <a:r>
              <a:rPr lang="en-CA" altLang="en-US" sz="1200" b="1" u="sng" dirty="0" smtClean="0">
                <a:cs typeface="Arial" panose="020B0604020202020204" pitchFamily="34" charset="0"/>
              </a:rPr>
              <a:t>NDHQ </a:t>
            </a:r>
            <a:r>
              <a:rPr lang="en-CA" altLang="en-US" sz="1200" b="1" u="sng" dirty="0">
                <a:cs typeface="Arial" panose="020B0604020202020204" pitchFamily="34" charset="0"/>
              </a:rPr>
              <a:t>Carling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CA" altLang="en-US" sz="1200" dirty="0">
                <a:cs typeface="Arial" panose="020B0604020202020204" pitchFamily="34" charset="0"/>
              </a:rPr>
              <a:t>Director, Governance and Management </a:t>
            </a:r>
            <a:r>
              <a:rPr lang="en-CA" altLang="en-US" sz="1200" dirty="0" smtClean="0">
                <a:cs typeface="Arial" panose="020B0604020202020204" pitchFamily="34" charset="0"/>
              </a:rPr>
              <a:t>Services</a:t>
            </a:r>
            <a:endParaRPr lang="en-CA" altLang="en-US" sz="1200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CA" altLang="en-US" sz="1200" dirty="0" smtClean="0"/>
              <a:t>Director</a:t>
            </a:r>
            <a:r>
              <a:rPr lang="en-CA" altLang="en-US" sz="1200" dirty="0"/>
              <a:t>, Strategic Corporate </a:t>
            </a:r>
            <a:r>
              <a:rPr lang="en-CA" altLang="en-US" sz="1200" dirty="0" smtClean="0"/>
              <a:t>Services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CA" altLang="en-US" sz="1200" dirty="0" smtClean="0">
                <a:cs typeface="Arial" panose="020B0604020202020204" pitchFamily="34" charset="0"/>
              </a:rPr>
              <a:t>Director</a:t>
            </a:r>
            <a:r>
              <a:rPr lang="en-CA" altLang="en-US" sz="1200" dirty="0">
                <a:cs typeface="Arial" panose="020B0604020202020204" pitchFamily="34" charset="0"/>
              </a:rPr>
              <a:t>, Gender, Diversity &amp; </a:t>
            </a:r>
            <a:r>
              <a:rPr lang="en-CA" altLang="en-US" sz="1200" dirty="0" smtClean="0">
                <a:cs typeface="Arial" panose="020B0604020202020204" pitchFamily="34" charset="0"/>
              </a:rPr>
              <a:t>Inclusion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CA" altLang="en-US" sz="1200" dirty="0" smtClean="0">
                <a:cs typeface="Arial" panose="020B0604020202020204" pitchFamily="34" charset="0"/>
              </a:rPr>
              <a:t>Director</a:t>
            </a:r>
            <a:r>
              <a:rPr lang="en-CA" altLang="en-US" sz="1200" dirty="0">
                <a:cs typeface="Arial" panose="020B0604020202020204" pitchFamily="34" charset="0"/>
              </a:rPr>
              <a:t>, Access to Information and </a:t>
            </a:r>
            <a:r>
              <a:rPr lang="en-CA" altLang="en-US" sz="1200" dirty="0" smtClean="0">
                <a:cs typeface="Arial" panose="020B0604020202020204" pitchFamily="34" charset="0"/>
              </a:rPr>
              <a:t>Privacy</a:t>
            </a:r>
            <a:endParaRPr lang="en-CA" altLang="en-US" sz="1200" dirty="0">
              <a:cs typeface="Arial" panose="020B0604020202020204" pitchFamily="34" charset="0"/>
            </a:endParaRPr>
          </a:p>
          <a:p>
            <a:endParaRPr lang="en-CA" sz="12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2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2171942" y="1326876"/>
            <a:ext cx="372419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b="1" dirty="0" smtClean="0"/>
              <a:t>KEY PARTNERS</a:t>
            </a:r>
          </a:p>
          <a:p>
            <a:pPr algn="ctr" eaLnBrk="1" hangingPunct="1">
              <a:defRPr/>
            </a:pP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 of National Defence’s Office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Deputy Minister’s Office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Chief Defence Staff Office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Deputy Minister (Public Affairs)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Deputy Minister (Policy)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Joint Staff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Chief of Military Personnel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CA" sz="900" b="1" dirty="0" smtClean="0"/>
              <a:t>(including other government departments)</a:t>
            </a:r>
            <a:endParaRPr lang="en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Privy Council Office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Treasury Board Secretariat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of the Information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Commissioner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of the Privacy C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ommissioner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and Gender Equity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Canada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issues for the Corporate Secretariat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46651" y="185998"/>
            <a:ext cx="720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altLang="en-US" sz="2000" b="1" dirty="0" smtClean="0">
                <a:solidFill>
                  <a:schemeClr val="bg1"/>
                </a:solidFill>
              </a:rPr>
              <a:t>Corporate </a:t>
            </a:r>
            <a:r>
              <a:rPr lang="en-CA" altLang="en-US" sz="2000" b="1" dirty="0">
                <a:solidFill>
                  <a:schemeClr val="bg1"/>
                </a:solidFill>
              </a:rPr>
              <a:t>Secretary – Isabelle </a:t>
            </a:r>
            <a:r>
              <a:rPr lang="en-CA" altLang="en-US" sz="2000" b="1" dirty="0" err="1" smtClean="0">
                <a:solidFill>
                  <a:schemeClr val="bg1"/>
                </a:solidFill>
              </a:rPr>
              <a:t>Daoust</a:t>
            </a:r>
            <a:endParaRPr lang="en-CA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sz="1200" b="1" cap="all" dirty="0" err="1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CA" sz="1200" b="1" kern="1200" cap="all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nCLASSIFIED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4538" y="1326875"/>
            <a:ext cx="4030315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smtClean="0"/>
          </a:p>
          <a:p>
            <a:endParaRPr lang="en-CA" sz="12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90" y="1535790"/>
            <a:ext cx="1432010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733" y="3489207"/>
            <a:ext cx="314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latin typeface="Arial" charset="0"/>
                <a:ea typeface="ＭＳ Ｐゴシック" charset="-128"/>
              </a:rPr>
              <a:t>Joined </a:t>
            </a:r>
            <a:r>
              <a:rPr lang="en-CA" sz="1200" dirty="0" smtClean="0">
                <a:latin typeface="Arial" charset="0"/>
                <a:ea typeface="ＭＳ Ｐゴシック" charset="-128"/>
              </a:rPr>
              <a:t>the Department of National Defense </a:t>
            </a:r>
            <a:r>
              <a:rPr lang="en-CA" sz="1200" dirty="0">
                <a:latin typeface="Arial" charset="0"/>
                <a:ea typeface="ＭＳ Ｐゴシック" charset="-128"/>
              </a:rPr>
              <a:t>as Corporate Secretary in 2017.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latin typeface="Arial" charset="0"/>
                <a:ea typeface="ＭＳ Ｐゴシック" charset="-128"/>
              </a:rPr>
              <a:t>Lawyer with 20 years experience in management, </a:t>
            </a:r>
            <a:r>
              <a:rPr lang="en-CA" sz="1200" dirty="0" smtClean="0">
                <a:latin typeface="Arial" charset="0"/>
                <a:ea typeface="ＭＳ Ｐゴシック" charset="-128"/>
              </a:rPr>
              <a:t>policy</a:t>
            </a:r>
            <a:r>
              <a:rPr lang="en-CA" sz="1200" dirty="0">
                <a:latin typeface="Arial" charset="0"/>
                <a:ea typeface="ＭＳ Ｐゴシック" charset="-128"/>
              </a:rPr>
              <a:t>, and public affairs</a:t>
            </a:r>
            <a:r>
              <a:rPr lang="en-CA" sz="1200" dirty="0" smtClean="0">
                <a:latin typeface="Arial" charset="0"/>
                <a:ea typeface="ＭＳ Ｐゴシック" charset="-128"/>
              </a:rPr>
              <a:t>.</a:t>
            </a:r>
            <a:endParaRPr lang="en-CA" sz="1200" dirty="0">
              <a:latin typeface="Arial" charset="0"/>
              <a:ea typeface="ＭＳ Ｐゴシック" charset="-128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latin typeface="Arial" charset="0"/>
                <a:ea typeface="ＭＳ Ｐゴシック" charset="-128"/>
              </a:rPr>
              <a:t>Prior experience in the private and charitable sectors.</a:t>
            </a:r>
          </a:p>
          <a:p>
            <a:endParaRPr lang="en-CA" dirty="0"/>
          </a:p>
        </p:txBody>
      </p:sp>
      <p:sp>
        <p:nvSpPr>
          <p:cNvPr id="31" name="Rounded Rectangle 30"/>
          <p:cNvSpPr/>
          <p:nvPr/>
        </p:nvSpPr>
        <p:spPr>
          <a:xfrm>
            <a:off x="10487386" y="5500665"/>
            <a:ext cx="4400635" cy="28320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Timely </a:t>
            </a:r>
            <a:r>
              <a:rPr lang="en-CA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responses to Ministerial correspondence </a:t>
            </a:r>
            <a:endParaRPr lang="en-CA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High volume of correspondence and invitations expected in the first 180 days </a:t>
            </a:r>
            <a:endParaRPr lang="en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processes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Minister of National Defence and their office to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ensure timely responses that meet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Minister’s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intent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18951" y="5500664"/>
            <a:ext cx="4256620" cy="28372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Governor </a:t>
            </a:r>
            <a:r>
              <a:rPr lang="en-CA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Council (GIC) Appointments</a:t>
            </a: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High volume of </a:t>
            </a:r>
            <a:r>
              <a:rPr lang="fr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appointments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(14) to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in 2020/2021,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a public </a:t>
            </a:r>
            <a:r>
              <a:rPr lang="fr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fr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There are a total of 26 </a:t>
            </a:r>
            <a:r>
              <a:rPr lang="fr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Governor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Council </a:t>
            </a:r>
            <a:r>
              <a:rPr lang="fr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appointments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104787" y="5500664"/>
            <a:ext cx="4227729" cy="2840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CA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compliance with the requirements </a:t>
            </a:r>
            <a:r>
              <a:rPr lang="en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Bill C-58 (Amendments to the </a:t>
            </a:r>
            <a:r>
              <a:rPr lang="en-CA" sz="1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Information Act</a:t>
            </a:r>
            <a:r>
              <a:rPr lang="en-CA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timelines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proactive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for proactive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of certain documents (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Parliamentary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appearances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notes, </a:t>
            </a:r>
            <a:r>
              <a:rPr lang="fr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Briefing Notes </a:t>
            </a:r>
            <a:r>
              <a:rPr lang="fr-C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18953</TotalTime>
  <Words>308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C-22</dc:title>
  <dc:creator>MacDonald BW@ADM(Pol) D Parl A@Ottawa-Hull</dc:creator>
  <cp:lastModifiedBy>lepine.d</cp:lastModifiedBy>
  <cp:revision>687</cp:revision>
  <cp:lastPrinted>2019-07-24T14:59:17Z</cp:lastPrinted>
  <dcterms:created xsi:type="dcterms:W3CDTF">2017-05-18T23:50:12Z</dcterms:created>
  <dcterms:modified xsi:type="dcterms:W3CDTF">2020-02-14T13:44:36Z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