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3"/>
  </p:notesMasterIdLst>
  <p:handoutMasterIdLst>
    <p:handoutMasterId r:id="rId4"/>
  </p:handoutMasterIdLst>
  <p:sldIdLst>
    <p:sldId id="333" r:id="rId2"/>
  </p:sldIdLst>
  <p:sldSz cx="16238538" cy="9134475"/>
  <p:notesSz cx="14782800" cy="9144000"/>
  <p:defaultTextStyle>
    <a:defPPr>
      <a:defRPr lang="en-CA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77">
          <p15:clr>
            <a:srgbClr val="A4A3A4"/>
          </p15:clr>
        </p15:guide>
        <p15:guide id="2" pos="5114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0357F"/>
    <a:srgbClr val="3D6AA1"/>
    <a:srgbClr val="20558A"/>
    <a:srgbClr val="FFCC00"/>
    <a:srgbClr val="70D6A5"/>
    <a:srgbClr val="3972A1"/>
    <a:srgbClr val="642CAE"/>
    <a:srgbClr val="0A4E26"/>
    <a:srgbClr val="799E83"/>
    <a:srgbClr val="6F90B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360" autoAdjust="0"/>
    <p:restoredTop sz="93825" autoAdjust="0"/>
  </p:normalViewPr>
  <p:slideViewPr>
    <p:cSldViewPr>
      <p:cViewPr varScale="1">
        <p:scale>
          <a:sx n="72" d="100"/>
          <a:sy n="72" d="100"/>
        </p:scale>
        <p:origin x="816" y="66"/>
      </p:cViewPr>
      <p:guideLst>
        <p:guide orient="horz" pos="2877"/>
        <p:guide pos="5114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95" d="100"/>
          <a:sy n="95" d="100"/>
        </p:scale>
        <p:origin x="114" y="28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notesMaster" Target="notesMasters/notesMaster1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64" y="3"/>
            <a:ext cx="6407221" cy="458164"/>
          </a:xfrm>
          <a:prstGeom prst="rect">
            <a:avLst/>
          </a:prstGeom>
        </p:spPr>
        <p:txBody>
          <a:bodyPr vert="horz" lIns="115478" tIns="57738" rIns="115478" bIns="57738" rtlCol="0"/>
          <a:lstStyle>
            <a:lvl1pPr algn="l">
              <a:defRPr sz="1500"/>
            </a:lvl1pPr>
          </a:lstStyle>
          <a:p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8372304" y="3"/>
            <a:ext cx="6407221" cy="458164"/>
          </a:xfrm>
          <a:prstGeom prst="rect">
            <a:avLst/>
          </a:prstGeom>
        </p:spPr>
        <p:txBody>
          <a:bodyPr vert="horz" lIns="115478" tIns="57738" rIns="115478" bIns="57738" rtlCol="0"/>
          <a:lstStyle>
            <a:lvl1pPr algn="r">
              <a:defRPr sz="1500"/>
            </a:lvl1pPr>
          </a:lstStyle>
          <a:p>
            <a:fld id="{FF0693B9-860C-45E6-80DC-0B44F6AF1AD2}" type="datetimeFigureOut">
              <a:rPr lang="en-CA" smtClean="0"/>
              <a:pPr/>
              <a:t>2020-02-14</a:t>
            </a:fld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64" y="8685839"/>
            <a:ext cx="6407221" cy="458164"/>
          </a:xfrm>
          <a:prstGeom prst="rect">
            <a:avLst/>
          </a:prstGeom>
        </p:spPr>
        <p:txBody>
          <a:bodyPr vert="horz" lIns="115478" tIns="57738" rIns="115478" bIns="57738" rtlCol="0" anchor="b"/>
          <a:lstStyle>
            <a:lvl1pPr algn="l">
              <a:defRPr sz="1500"/>
            </a:lvl1pPr>
          </a:lstStyle>
          <a:p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8372304" y="8685839"/>
            <a:ext cx="6407221" cy="458164"/>
          </a:xfrm>
          <a:prstGeom prst="rect">
            <a:avLst/>
          </a:prstGeom>
        </p:spPr>
        <p:txBody>
          <a:bodyPr vert="horz" lIns="115478" tIns="57738" rIns="115478" bIns="57738" rtlCol="0" anchor="b"/>
          <a:lstStyle>
            <a:lvl1pPr algn="r">
              <a:defRPr sz="1500"/>
            </a:lvl1pPr>
          </a:lstStyle>
          <a:p>
            <a:fld id="{5574F823-DC1F-4E06-9EAA-A1C8037BEF71}" type="slidenum">
              <a:rPr lang="en-CA" smtClean="0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14980313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6405880" cy="457200"/>
          </a:xfrm>
          <a:prstGeom prst="rect">
            <a:avLst/>
          </a:prstGeom>
        </p:spPr>
        <p:txBody>
          <a:bodyPr vert="horz" lIns="117675" tIns="58835" rIns="117675" bIns="58835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500">
                <a:latin typeface="Arial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8373500" y="0"/>
            <a:ext cx="6405880" cy="457200"/>
          </a:xfrm>
          <a:prstGeom prst="rect">
            <a:avLst/>
          </a:prstGeom>
        </p:spPr>
        <p:txBody>
          <a:bodyPr vert="horz" wrap="square" lIns="117675" tIns="58835" rIns="117675" bIns="58835" numCol="1" anchor="t" anchorCtr="0" compatLnSpc="1">
            <a:prstTxWarp prst="textNoShape">
              <a:avLst/>
            </a:prstTxWarp>
          </a:bodyPr>
          <a:lstStyle>
            <a:lvl1pPr algn="r">
              <a:defRPr sz="1500" smtClean="0"/>
            </a:lvl1pPr>
          </a:lstStyle>
          <a:p>
            <a:pPr>
              <a:defRPr/>
            </a:pPr>
            <a:fld id="{808044B6-61BA-404C-8928-A2A282B514AF}" type="datetimeFigureOut">
              <a:rPr lang="en-CA" altLang="en-US"/>
              <a:pPr>
                <a:defRPr/>
              </a:pPr>
              <a:t>2020-02-14</a:t>
            </a:fld>
            <a:endParaRPr lang="en-CA" alt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343400" y="687388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117675" tIns="58835" rIns="117675" bIns="58835" rtlCol="0" anchor="ctr"/>
          <a:lstStyle/>
          <a:p>
            <a:pPr lvl="0"/>
            <a:endParaRPr lang="en-CA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1478280" y="4343400"/>
            <a:ext cx="11826240" cy="4114800"/>
          </a:xfrm>
          <a:prstGeom prst="rect">
            <a:avLst/>
          </a:prstGeom>
        </p:spPr>
        <p:txBody>
          <a:bodyPr vert="horz" wrap="square" lIns="117675" tIns="58835" rIns="117675" bIns="5883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CA" altLang="en-US" noProof="0" smtClean="0"/>
              <a:t>Click to edit Master text styles</a:t>
            </a:r>
          </a:p>
          <a:p>
            <a:pPr lvl="1"/>
            <a:r>
              <a:rPr lang="en-CA" altLang="en-US" noProof="0" smtClean="0"/>
              <a:t>Second level</a:t>
            </a:r>
          </a:p>
          <a:p>
            <a:pPr lvl="2"/>
            <a:r>
              <a:rPr lang="en-CA" altLang="en-US" noProof="0" smtClean="0"/>
              <a:t>Third level</a:t>
            </a:r>
          </a:p>
          <a:p>
            <a:pPr lvl="3"/>
            <a:r>
              <a:rPr lang="en-CA" altLang="en-US" noProof="0" smtClean="0"/>
              <a:t>Fourth level</a:t>
            </a:r>
          </a:p>
          <a:p>
            <a:pPr lvl="4"/>
            <a:r>
              <a:rPr lang="en-CA" alt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6405880" cy="457200"/>
          </a:xfrm>
          <a:prstGeom prst="rect">
            <a:avLst/>
          </a:prstGeom>
        </p:spPr>
        <p:txBody>
          <a:bodyPr vert="horz" lIns="117675" tIns="58835" rIns="117675" bIns="58835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500">
                <a:latin typeface="Arial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8373500" y="8685213"/>
            <a:ext cx="6405880" cy="457200"/>
          </a:xfrm>
          <a:prstGeom prst="rect">
            <a:avLst/>
          </a:prstGeom>
        </p:spPr>
        <p:txBody>
          <a:bodyPr vert="horz" wrap="square" lIns="117675" tIns="58835" rIns="117675" bIns="58835" numCol="1" anchor="b" anchorCtr="0" compatLnSpc="1">
            <a:prstTxWarp prst="textNoShape">
              <a:avLst/>
            </a:prstTxWarp>
          </a:bodyPr>
          <a:lstStyle>
            <a:lvl1pPr algn="r">
              <a:defRPr sz="1500"/>
            </a:lvl1pPr>
          </a:lstStyle>
          <a:p>
            <a:fld id="{488DEAAE-8EA2-47BC-AB00-A30251532296}" type="slidenum">
              <a:rPr lang="en-CA" altLang="en-US"/>
              <a:pPr/>
              <a:t>‹#›</a:t>
            </a:fld>
            <a:endParaRPr lang="en-CA" altLang="en-US"/>
          </a:p>
        </p:txBody>
      </p:sp>
    </p:spTree>
    <p:extLst>
      <p:ext uri="{BB962C8B-B14F-4D97-AF65-F5344CB8AC3E}">
        <p14:creationId xmlns:p14="http://schemas.microsoft.com/office/powerpoint/2010/main" val="186580658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/>
        <a:ea typeface="ＭＳ Ｐゴシック" charset="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/>
        <a:ea typeface="ＭＳ Ｐゴシック" charset="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/>
        <a:ea typeface="ＭＳ Ｐゴシック" charset="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/>
        <a:ea typeface="ＭＳ Ｐゴシック" charset="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343400" y="687388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8DEAAE-8EA2-47BC-AB00-A30251532296}" type="slidenum">
              <a:rPr lang="en-CA" altLang="en-US" smtClean="0">
                <a:solidFill>
                  <a:prstClr val="black"/>
                </a:solidFill>
              </a:rPr>
              <a:pPr/>
              <a:t>1</a:t>
            </a:fld>
            <a:endParaRPr lang="en-CA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62916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3"/>
          <p:cNvSpPr>
            <a:spLocks noGrp="1"/>
          </p:cNvSpPr>
          <p:nvPr>
            <p:ph type="ctrTitle"/>
          </p:nvPr>
        </p:nvSpPr>
        <p:spPr>
          <a:xfrm>
            <a:off x="1921849" y="2840849"/>
            <a:ext cx="12404042" cy="2493678"/>
          </a:xfrm>
        </p:spPr>
        <p:txBody>
          <a:bodyPr anchor="b">
            <a:noAutofit/>
          </a:bodyPr>
          <a:lstStyle>
            <a:lvl1pPr algn="ctr">
              <a:defRPr sz="4795">
                <a:solidFill>
                  <a:srgbClr val="30357F"/>
                </a:solidFill>
                <a:latin typeface="Arial"/>
              </a:defRPr>
            </a:lvl1pPr>
          </a:lstStyle>
          <a:p>
            <a:r>
              <a:rPr lang="en-US" smtClean="0"/>
              <a:t>Click to edit Master title style</a:t>
            </a:r>
            <a:endParaRPr lang="en-CA" dirty="0"/>
          </a:p>
        </p:txBody>
      </p:sp>
      <p:sp>
        <p:nvSpPr>
          <p:cNvPr id="10" name="Subtitle 4"/>
          <p:cNvSpPr>
            <a:spLocks noGrp="1"/>
          </p:cNvSpPr>
          <p:nvPr>
            <p:ph type="subTitle" idx="1"/>
          </p:nvPr>
        </p:nvSpPr>
        <p:spPr>
          <a:xfrm>
            <a:off x="1922217" y="5718173"/>
            <a:ext cx="12411164" cy="1342751"/>
          </a:xfrm>
        </p:spPr>
        <p:txBody>
          <a:bodyPr>
            <a:normAutofit/>
          </a:bodyPr>
          <a:lstStyle>
            <a:lvl1pPr marL="0" indent="0" algn="ctr">
              <a:buNone/>
              <a:defRPr sz="2397">
                <a:solidFill>
                  <a:srgbClr val="30357F"/>
                </a:solidFill>
              </a:defRPr>
            </a:lvl1pPr>
          </a:lstStyle>
          <a:p>
            <a:r>
              <a:rPr lang="en-US" smtClean="0"/>
              <a:t>Click to edit Master subtitle style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5719220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1927" y="1522413"/>
            <a:ext cx="14614684" cy="1217930"/>
          </a:xfrm>
        </p:spPr>
        <p:txBody>
          <a:bodyPr>
            <a:normAutofit/>
          </a:bodyPr>
          <a:lstStyle>
            <a:lvl1pPr algn="l">
              <a:defRPr sz="3729" b="1">
                <a:latin typeface="Arial"/>
              </a:defRPr>
            </a:lvl1pPr>
          </a:lstStyle>
          <a:p>
            <a:r>
              <a:rPr lang="en-US" smtClean="0"/>
              <a:t>Click to edit Master title style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11927" y="3044825"/>
            <a:ext cx="14614684" cy="4871720"/>
          </a:xfrm>
        </p:spPr>
        <p:txBody>
          <a:bodyPr/>
          <a:lstStyle>
            <a:lvl1pPr>
              <a:defRPr>
                <a:latin typeface="Arial"/>
              </a:defRPr>
            </a:lvl1pPr>
            <a:lvl2pPr>
              <a:defRPr>
                <a:latin typeface="Arial"/>
              </a:defRPr>
            </a:lvl2pPr>
            <a:lvl3pPr>
              <a:defRPr>
                <a:latin typeface="Arial"/>
              </a:defRPr>
            </a:lvl3pPr>
            <a:lvl4pPr>
              <a:defRPr>
                <a:latin typeface="Arial"/>
              </a:defRPr>
            </a:lvl4pPr>
            <a:lvl5pPr>
              <a:defRPr>
                <a:latin typeface="Arial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5580C0-7C9F-4402-9866-6AC64F3EB067}" type="datetime1">
              <a:rPr lang="en-CA" altLang="en-US"/>
              <a:pPr>
                <a:defRPr/>
              </a:pPr>
              <a:t>2020-02-14</a:t>
            </a:fld>
            <a:endParaRPr lang="en-CA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40897B9-C17D-43A5-B159-FC39BE5021EC}" type="slidenum">
              <a:rPr lang="en-CA" altLang="en-US"/>
              <a:pPr/>
              <a:t>‹#›</a:t>
            </a:fld>
            <a:endParaRPr lang="en-CA" altLang="en-US"/>
          </a:p>
        </p:txBody>
      </p:sp>
    </p:spTree>
    <p:extLst>
      <p:ext uri="{BB962C8B-B14F-4D97-AF65-F5344CB8AC3E}">
        <p14:creationId xmlns:p14="http://schemas.microsoft.com/office/powerpoint/2010/main" val="19523387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4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811927" y="1401892"/>
            <a:ext cx="14614684" cy="13384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  <a:endParaRPr lang="en-CA" altLang="en-US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811927" y="3044825"/>
            <a:ext cx="14614684" cy="48717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  <a:endParaRPr lang="en-CA" alt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11931" y="8466307"/>
            <a:ext cx="3788993" cy="486326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599" smtClean="0">
                <a:solidFill>
                  <a:srgbClr val="000000"/>
                </a:solidFill>
                <a:cs typeface="Arial" pitchFamily="34" charset="0"/>
              </a:defRPr>
            </a:lvl1pPr>
          </a:lstStyle>
          <a:p>
            <a:pPr>
              <a:defRPr/>
            </a:pPr>
            <a:fld id="{0DA58194-B804-4841-9ACA-BAF70EFEEEF6}" type="datetime1">
              <a:rPr lang="en-CA" altLang="en-US"/>
              <a:pPr>
                <a:defRPr/>
              </a:pPr>
              <a:t>2020-02-14</a:t>
            </a:fld>
            <a:endParaRPr lang="en-CA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548170" y="8466307"/>
            <a:ext cx="5142203" cy="4863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599">
                <a:solidFill>
                  <a:srgbClr val="000000"/>
                </a:solidFill>
                <a:latin typeface="Arial"/>
                <a:ea typeface="+mn-ea"/>
                <a:cs typeface="Arial"/>
              </a:defRPr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637622" y="8466307"/>
            <a:ext cx="3788993" cy="486326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599">
                <a:solidFill>
                  <a:srgbClr val="000000"/>
                </a:solidFill>
                <a:cs typeface="Arial" panose="020B0604020202020204" pitchFamily="34" charset="0"/>
              </a:defRPr>
            </a:lvl1pPr>
          </a:lstStyle>
          <a:p>
            <a:fld id="{13416C51-20B9-45B1-ACB4-625227970FA5}" type="slidenum">
              <a:rPr lang="en-CA" altLang="en-US"/>
              <a:pPr/>
              <a:t>‹#›</a:t>
            </a:fld>
            <a:endParaRPr lang="en-CA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64" r:id="rId2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4263" b="1" kern="1200">
          <a:solidFill>
            <a:srgbClr val="30357F"/>
          </a:solidFill>
          <a:latin typeface="Arial"/>
          <a:ea typeface="ＭＳ Ｐゴシック" charset="0"/>
          <a:cs typeface="Arial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263" b="1">
          <a:solidFill>
            <a:srgbClr val="30357F"/>
          </a:solidFill>
          <a:latin typeface="Arial" charset="0"/>
          <a:ea typeface="ＭＳ Ｐゴシック" charset="0"/>
          <a:cs typeface="Arial" panose="020B0604020202020204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263" b="1">
          <a:solidFill>
            <a:srgbClr val="30357F"/>
          </a:solidFill>
          <a:latin typeface="Arial" charset="0"/>
          <a:ea typeface="ＭＳ Ｐゴシック" charset="0"/>
          <a:cs typeface="Arial" panose="020B0604020202020204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263" b="1">
          <a:solidFill>
            <a:srgbClr val="30357F"/>
          </a:solidFill>
          <a:latin typeface="Arial" charset="0"/>
          <a:ea typeface="ＭＳ Ｐゴシック" charset="0"/>
          <a:cs typeface="Arial" panose="020B0604020202020204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263" b="1">
          <a:solidFill>
            <a:srgbClr val="30357F"/>
          </a:solidFill>
          <a:latin typeface="Arial" charset="0"/>
          <a:ea typeface="ＭＳ Ｐゴシック" charset="0"/>
          <a:cs typeface="Arial" panose="020B0604020202020204" pitchFamily="34" charset="0"/>
        </a:defRPr>
      </a:lvl5pPr>
      <a:lvl6pPr marL="608955" algn="l" rtl="0" eaLnBrk="1" fontAlgn="base" hangingPunct="1">
        <a:spcBef>
          <a:spcPct val="0"/>
        </a:spcBef>
        <a:spcAft>
          <a:spcPct val="0"/>
        </a:spcAft>
        <a:defRPr sz="3729" b="1">
          <a:solidFill>
            <a:srgbClr val="20558A"/>
          </a:solidFill>
          <a:latin typeface="Arial" charset="0"/>
          <a:ea typeface="ＭＳ Ｐゴシック" charset="0"/>
        </a:defRPr>
      </a:lvl6pPr>
      <a:lvl7pPr marL="1217908" algn="l" rtl="0" eaLnBrk="1" fontAlgn="base" hangingPunct="1">
        <a:spcBef>
          <a:spcPct val="0"/>
        </a:spcBef>
        <a:spcAft>
          <a:spcPct val="0"/>
        </a:spcAft>
        <a:defRPr sz="3729" b="1">
          <a:solidFill>
            <a:srgbClr val="20558A"/>
          </a:solidFill>
          <a:latin typeface="Arial" charset="0"/>
          <a:ea typeface="ＭＳ Ｐゴシック" charset="0"/>
        </a:defRPr>
      </a:lvl7pPr>
      <a:lvl8pPr marL="1826862" algn="l" rtl="0" eaLnBrk="1" fontAlgn="base" hangingPunct="1">
        <a:spcBef>
          <a:spcPct val="0"/>
        </a:spcBef>
        <a:spcAft>
          <a:spcPct val="0"/>
        </a:spcAft>
        <a:defRPr sz="3729" b="1">
          <a:solidFill>
            <a:srgbClr val="20558A"/>
          </a:solidFill>
          <a:latin typeface="Arial" charset="0"/>
          <a:ea typeface="ＭＳ Ｐゴシック" charset="0"/>
        </a:defRPr>
      </a:lvl8pPr>
      <a:lvl9pPr marL="2435818" algn="l" rtl="0" eaLnBrk="1" fontAlgn="base" hangingPunct="1">
        <a:spcBef>
          <a:spcPct val="0"/>
        </a:spcBef>
        <a:spcAft>
          <a:spcPct val="0"/>
        </a:spcAft>
        <a:defRPr sz="3729" b="1">
          <a:solidFill>
            <a:srgbClr val="20558A"/>
          </a:solidFill>
          <a:latin typeface="Arial" charset="0"/>
          <a:ea typeface="ＭＳ Ｐゴシック" charset="0"/>
        </a:defRPr>
      </a:lvl9pPr>
    </p:titleStyle>
    <p:bodyStyle>
      <a:lvl1pPr marL="456715" indent="-456715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729" kern="1200">
          <a:solidFill>
            <a:srgbClr val="000000"/>
          </a:solidFill>
          <a:latin typeface="Arial"/>
          <a:ea typeface="ＭＳ Ｐゴシック" charset="0"/>
          <a:cs typeface="Arial"/>
        </a:defRPr>
      </a:lvl1pPr>
      <a:lvl2pPr marL="989550" indent="-380596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3196" kern="1200">
          <a:solidFill>
            <a:srgbClr val="000000"/>
          </a:solidFill>
          <a:latin typeface="Arial"/>
          <a:ea typeface="ＭＳ Ｐゴシック" charset="0"/>
          <a:cs typeface="Arial"/>
        </a:defRPr>
      </a:lvl2pPr>
      <a:lvl3pPr marL="1522385" indent="-304476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664" kern="1200">
          <a:solidFill>
            <a:srgbClr val="000000"/>
          </a:solidFill>
          <a:latin typeface="Arial"/>
          <a:ea typeface="ＭＳ Ｐゴシック" charset="0"/>
          <a:cs typeface="Arial"/>
        </a:defRPr>
      </a:lvl3pPr>
      <a:lvl4pPr marL="2131340" indent="-304476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kern="1200">
          <a:solidFill>
            <a:srgbClr val="000000"/>
          </a:solidFill>
          <a:latin typeface="Arial"/>
          <a:ea typeface="ＭＳ Ｐゴシック" charset="0"/>
          <a:cs typeface="Arial"/>
        </a:defRPr>
      </a:lvl4pPr>
      <a:lvl5pPr marL="2740294" indent="-304476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kern="1200">
          <a:solidFill>
            <a:srgbClr val="000000"/>
          </a:solidFill>
          <a:latin typeface="Arial"/>
          <a:ea typeface="ＭＳ Ｐゴシック" charset="0"/>
          <a:cs typeface="Arial"/>
        </a:defRPr>
      </a:lvl5pPr>
      <a:lvl6pPr marL="3349247" indent="-304476" algn="l" defTabSz="1217908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4" kern="1200">
          <a:solidFill>
            <a:schemeClr val="tx1"/>
          </a:solidFill>
          <a:latin typeface="+mn-lt"/>
          <a:ea typeface="+mn-ea"/>
          <a:cs typeface="+mn-cs"/>
        </a:defRPr>
      </a:lvl6pPr>
      <a:lvl7pPr marL="3958202" indent="-304476" algn="l" defTabSz="1217908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4" kern="1200">
          <a:solidFill>
            <a:schemeClr val="tx1"/>
          </a:solidFill>
          <a:latin typeface="+mn-lt"/>
          <a:ea typeface="+mn-ea"/>
          <a:cs typeface="+mn-cs"/>
        </a:defRPr>
      </a:lvl7pPr>
      <a:lvl8pPr marL="4567156" indent="-304476" algn="l" defTabSz="1217908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4" kern="1200">
          <a:solidFill>
            <a:schemeClr val="tx1"/>
          </a:solidFill>
          <a:latin typeface="+mn-lt"/>
          <a:ea typeface="+mn-ea"/>
          <a:cs typeface="+mn-cs"/>
        </a:defRPr>
      </a:lvl8pPr>
      <a:lvl9pPr marL="5176111" indent="-304476" algn="l" defTabSz="1217908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4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7908" rtl="0" eaLnBrk="1" latinLnBrk="0" hangingPunct="1">
        <a:defRPr sz="2397" kern="1200">
          <a:solidFill>
            <a:schemeClr val="tx1"/>
          </a:solidFill>
          <a:latin typeface="+mn-lt"/>
          <a:ea typeface="+mn-ea"/>
          <a:cs typeface="+mn-cs"/>
        </a:defRPr>
      </a:lvl1pPr>
      <a:lvl2pPr marL="608955" algn="l" defTabSz="1217908" rtl="0" eaLnBrk="1" latinLnBrk="0" hangingPunct="1">
        <a:defRPr sz="2397" kern="1200">
          <a:solidFill>
            <a:schemeClr val="tx1"/>
          </a:solidFill>
          <a:latin typeface="+mn-lt"/>
          <a:ea typeface="+mn-ea"/>
          <a:cs typeface="+mn-cs"/>
        </a:defRPr>
      </a:lvl2pPr>
      <a:lvl3pPr marL="1217908" algn="l" defTabSz="1217908" rtl="0" eaLnBrk="1" latinLnBrk="0" hangingPunct="1">
        <a:defRPr sz="2397" kern="1200">
          <a:solidFill>
            <a:schemeClr val="tx1"/>
          </a:solidFill>
          <a:latin typeface="+mn-lt"/>
          <a:ea typeface="+mn-ea"/>
          <a:cs typeface="+mn-cs"/>
        </a:defRPr>
      </a:lvl3pPr>
      <a:lvl4pPr marL="1826862" algn="l" defTabSz="1217908" rtl="0" eaLnBrk="1" latinLnBrk="0" hangingPunct="1">
        <a:defRPr sz="2397" kern="1200">
          <a:solidFill>
            <a:schemeClr val="tx1"/>
          </a:solidFill>
          <a:latin typeface="+mn-lt"/>
          <a:ea typeface="+mn-ea"/>
          <a:cs typeface="+mn-cs"/>
        </a:defRPr>
      </a:lvl4pPr>
      <a:lvl5pPr marL="2435818" algn="l" defTabSz="1217908" rtl="0" eaLnBrk="1" latinLnBrk="0" hangingPunct="1">
        <a:defRPr sz="2397" kern="1200">
          <a:solidFill>
            <a:schemeClr val="tx1"/>
          </a:solidFill>
          <a:latin typeface="+mn-lt"/>
          <a:ea typeface="+mn-ea"/>
          <a:cs typeface="+mn-cs"/>
        </a:defRPr>
      </a:lvl5pPr>
      <a:lvl6pPr marL="3044771" algn="l" defTabSz="1217908" rtl="0" eaLnBrk="1" latinLnBrk="0" hangingPunct="1">
        <a:defRPr sz="2397" kern="1200">
          <a:solidFill>
            <a:schemeClr val="tx1"/>
          </a:solidFill>
          <a:latin typeface="+mn-lt"/>
          <a:ea typeface="+mn-ea"/>
          <a:cs typeface="+mn-cs"/>
        </a:defRPr>
      </a:lvl6pPr>
      <a:lvl7pPr marL="3653726" algn="l" defTabSz="1217908" rtl="0" eaLnBrk="1" latinLnBrk="0" hangingPunct="1">
        <a:defRPr sz="2397" kern="1200">
          <a:solidFill>
            <a:schemeClr val="tx1"/>
          </a:solidFill>
          <a:latin typeface="+mn-lt"/>
          <a:ea typeface="+mn-ea"/>
          <a:cs typeface="+mn-cs"/>
        </a:defRPr>
      </a:lvl7pPr>
      <a:lvl8pPr marL="4262680" algn="l" defTabSz="1217908" rtl="0" eaLnBrk="1" latinLnBrk="0" hangingPunct="1">
        <a:defRPr sz="2397" kern="1200">
          <a:solidFill>
            <a:schemeClr val="tx1"/>
          </a:solidFill>
          <a:latin typeface="+mn-lt"/>
          <a:ea typeface="+mn-ea"/>
          <a:cs typeface="+mn-cs"/>
        </a:defRPr>
      </a:lvl8pPr>
      <a:lvl9pPr marL="4871634" algn="l" defTabSz="1217908" rtl="0" eaLnBrk="1" latinLnBrk="0" hangingPunct="1">
        <a:defRPr sz="239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ounded Rectangle 9"/>
          <p:cNvSpPr/>
          <p:nvPr/>
        </p:nvSpPr>
        <p:spPr>
          <a:xfrm>
            <a:off x="4680888" y="1317629"/>
            <a:ext cx="3913753" cy="3631862"/>
          </a:xfrm>
          <a:prstGeom prst="roundRect">
            <a:avLst/>
          </a:prstGeom>
          <a:gradFill flip="none" rotWithShape="1">
            <a:gsLst>
              <a:gs pos="0">
                <a:schemeClr val="dk1">
                  <a:tint val="50000"/>
                  <a:satMod val="300000"/>
                </a:schemeClr>
              </a:gs>
              <a:gs pos="35000">
                <a:schemeClr val="dk1">
                  <a:tint val="37000"/>
                  <a:satMod val="300000"/>
                </a:schemeClr>
              </a:gs>
              <a:gs pos="100000">
                <a:schemeClr val="dk1">
                  <a:tint val="15000"/>
                  <a:satMod val="350000"/>
                </a:schemeClr>
              </a:gs>
            </a:gsLst>
            <a:path path="circle">
              <a:fillToRect l="100000" t="100000"/>
            </a:path>
            <a:tileRect r="-100000" b="-100000"/>
          </a:gra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r>
              <a:rPr lang="en-CA" b="1" dirty="0" smtClean="0"/>
              <a:t>MANDATE</a:t>
            </a:r>
          </a:p>
          <a:p>
            <a:r>
              <a:rPr lang="en-CA" sz="1200" dirty="0" smtClean="0"/>
              <a:t>To help validate the requirements for major military procurements by providing independent, third-party advice to the Minister of National Defence and Deputy Minister before project approval.</a:t>
            </a:r>
            <a:r>
              <a:rPr lang="en-CA" sz="1200" dirty="0"/>
              <a:t> </a:t>
            </a:r>
            <a:r>
              <a:rPr lang="en-CA" sz="1200" dirty="0" smtClean="0"/>
              <a:t>The criteria for Panel engagement is: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CA" sz="1200" dirty="0" smtClean="0"/>
              <a:t>Projects of $100M or more;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CA" sz="1200" dirty="0" smtClean="0"/>
              <a:t>Projects with significant risk or complexity;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CA" sz="1200" dirty="0" smtClean="0"/>
              <a:t>Projects identified for Treasury Board approval;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CA" sz="1200" dirty="0" smtClean="0"/>
              <a:t>Projects identified for independent challenge by the Minister or Deputy Minister</a:t>
            </a:r>
          </a:p>
          <a:p>
            <a:endParaRPr lang="en-CA" sz="500" dirty="0" smtClean="0"/>
          </a:p>
          <a:p>
            <a:r>
              <a:rPr lang="en-CA" sz="1200" dirty="0" smtClean="0"/>
              <a:t>The Panel generally reviews each project twice early in the procurement process, when high-level requirements and options are being developed. Panel advice is submitted to the Minister before Ministerial approval is sought to proceed into the Definition phase. </a:t>
            </a:r>
          </a:p>
          <a:p>
            <a:endParaRPr lang="en-CA" sz="1200" dirty="0"/>
          </a:p>
          <a:p>
            <a:r>
              <a:rPr lang="en-CA" sz="1200" dirty="0" smtClean="0"/>
              <a:t/>
            </a:r>
            <a:br>
              <a:rPr lang="en-CA" sz="1200" dirty="0" smtClean="0"/>
            </a:br>
            <a:endParaRPr lang="en-CA" sz="1200" dirty="0" smtClean="0"/>
          </a:p>
          <a:p>
            <a:pPr marL="628650" lvl="1" indent="-171450">
              <a:buFont typeface="Arial" panose="020B0604020202020204" pitchFamily="34" charset="0"/>
              <a:buChar char="−"/>
            </a:pPr>
            <a:endParaRPr lang="en-CA" sz="1200" dirty="0"/>
          </a:p>
        </p:txBody>
      </p:sp>
      <p:sp>
        <p:nvSpPr>
          <p:cNvPr id="28" name="Rounded Rectangle 27"/>
          <p:cNvSpPr/>
          <p:nvPr/>
        </p:nvSpPr>
        <p:spPr>
          <a:xfrm>
            <a:off x="8695333" y="1339843"/>
            <a:ext cx="3419647" cy="3609648"/>
          </a:xfrm>
          <a:prstGeom prst="roundRect">
            <a:avLst/>
          </a:prstGeom>
          <a:gradFill flip="none" rotWithShape="1">
            <a:gsLst>
              <a:gs pos="0">
                <a:schemeClr val="dk1">
                  <a:tint val="50000"/>
                  <a:satMod val="300000"/>
                </a:schemeClr>
              </a:gs>
              <a:gs pos="35000">
                <a:schemeClr val="dk1">
                  <a:tint val="37000"/>
                  <a:satMod val="300000"/>
                </a:schemeClr>
              </a:gs>
              <a:gs pos="100000">
                <a:schemeClr val="dk1">
                  <a:tint val="15000"/>
                  <a:satMod val="350000"/>
                </a:schemeClr>
              </a:gs>
            </a:gsLst>
            <a:path path="circle">
              <a:fillToRect l="100000" t="100000"/>
            </a:path>
            <a:tileRect r="-100000" b="-100000"/>
          </a:gra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r>
              <a:rPr lang="en-CA" b="1" cap="all" dirty="0" smtClean="0"/>
              <a:t>Key facts</a:t>
            </a:r>
          </a:p>
          <a:p>
            <a:pPr algn="ctr"/>
            <a:endParaRPr lang="en-CA" sz="500" b="1" dirty="0"/>
          </a:p>
          <a:p>
            <a:r>
              <a:rPr lang="en-CA" sz="1200" b="1" dirty="0"/>
              <a:t>E</a:t>
            </a:r>
            <a:r>
              <a:rPr lang="en-CA" sz="1200" b="1" dirty="0" smtClean="0"/>
              <a:t>xecutive </a:t>
            </a:r>
            <a:r>
              <a:rPr lang="en-CA" sz="1200" b="1" dirty="0"/>
              <a:t>Director</a:t>
            </a:r>
            <a:r>
              <a:rPr lang="en-CA" sz="1200" dirty="0"/>
              <a:t>: Mr. Jean-François </a:t>
            </a:r>
            <a:r>
              <a:rPr lang="en-CA" sz="1200" dirty="0" smtClean="0"/>
              <a:t>Morel</a:t>
            </a:r>
            <a:endParaRPr lang="en-CA" sz="1200" b="1" dirty="0" smtClean="0"/>
          </a:p>
          <a:p>
            <a:r>
              <a:rPr lang="en-CA" sz="1200" b="1" dirty="0" smtClean="0"/>
              <a:t>Total Employees</a:t>
            </a:r>
            <a:r>
              <a:rPr lang="en-CA" sz="1200" dirty="0"/>
              <a:t>: </a:t>
            </a:r>
            <a:r>
              <a:rPr lang="en-CA" sz="1200" dirty="0" smtClean="0"/>
              <a:t>5 Governor-in-Council appointed Panel members, and 8 full-time employees in the support office</a:t>
            </a:r>
          </a:p>
          <a:p>
            <a:r>
              <a:rPr lang="en-CA" sz="1200" b="1" dirty="0" smtClean="0"/>
              <a:t>Budget</a:t>
            </a:r>
            <a:r>
              <a:rPr lang="en-CA" sz="1200" dirty="0" smtClean="0"/>
              <a:t>: $1.6M ($1.4M salary &amp; $200K Operations &amp; Maintenance)</a:t>
            </a:r>
            <a:endParaRPr lang="en-CA" sz="1200" dirty="0"/>
          </a:p>
          <a:p>
            <a:r>
              <a:rPr lang="en-CA" sz="1200" b="1" dirty="0"/>
              <a:t>Primary location(s)</a:t>
            </a:r>
            <a:r>
              <a:rPr lang="en-CA" sz="1200" dirty="0"/>
              <a:t>: </a:t>
            </a:r>
            <a:r>
              <a:rPr lang="en-CA" sz="1200" dirty="0" smtClean="0"/>
              <a:t>60 Queen St., Ottawa</a:t>
            </a:r>
            <a:endParaRPr lang="en-CA" sz="1200" dirty="0"/>
          </a:p>
          <a:p>
            <a:r>
              <a:rPr lang="en-CA" sz="1200" b="1" dirty="0" smtClean="0"/>
              <a:t>Schedule</a:t>
            </a:r>
            <a:r>
              <a:rPr lang="en-CA" sz="1200" dirty="0" smtClean="0"/>
              <a:t>: Operational since June 2015, the Panel meets monthly, reviewing 3-4 projects at each meeting</a:t>
            </a:r>
          </a:p>
          <a:p>
            <a:r>
              <a:rPr lang="en-CA" sz="1200" b="1" dirty="0" smtClean="0"/>
              <a:t>58 reviewed projects </a:t>
            </a:r>
            <a:r>
              <a:rPr lang="en-CA" sz="1200" dirty="0" smtClean="0"/>
              <a:t>(including a special review of the Canadian Coast Guard fleet) and </a:t>
            </a:r>
            <a:r>
              <a:rPr lang="en-CA" sz="1200" b="1" dirty="0" smtClean="0"/>
              <a:t>33 written pieces of advice </a:t>
            </a:r>
            <a:r>
              <a:rPr lang="en-CA" sz="1200" dirty="0" smtClean="0"/>
              <a:t>submitted to the Minister, </a:t>
            </a:r>
            <a:r>
              <a:rPr lang="en-CA" sz="1200" dirty="0"/>
              <a:t>as of </a:t>
            </a:r>
            <a:r>
              <a:rPr lang="en-CA" sz="1200" dirty="0" smtClean="0"/>
              <a:t>Aug </a:t>
            </a:r>
            <a:r>
              <a:rPr lang="en-CA" sz="1200" dirty="0"/>
              <a:t>2019 </a:t>
            </a:r>
            <a:endParaRPr lang="en-CA" sz="1200" dirty="0" smtClean="0"/>
          </a:p>
          <a:p>
            <a:endParaRPr lang="en-CA" sz="1200" dirty="0"/>
          </a:p>
          <a:p>
            <a:endParaRPr lang="en-CA" sz="1600" dirty="0"/>
          </a:p>
          <a:p>
            <a:pPr marL="228589" indent="-228589">
              <a:buFont typeface="Arial" panose="020B0604020202020204" pitchFamily="34" charset="0"/>
              <a:buChar char="•"/>
            </a:pPr>
            <a:endParaRPr lang="en-CA" sz="1600" dirty="0"/>
          </a:p>
          <a:p>
            <a:endParaRPr lang="en-CA" sz="1600" dirty="0"/>
          </a:p>
        </p:txBody>
      </p:sp>
      <p:sp>
        <p:nvSpPr>
          <p:cNvPr id="29" name="Rounded Rectangle 28"/>
          <p:cNvSpPr/>
          <p:nvPr/>
        </p:nvSpPr>
        <p:spPr>
          <a:xfrm>
            <a:off x="12215672" y="1317629"/>
            <a:ext cx="3680461" cy="3600402"/>
          </a:xfrm>
          <a:prstGeom prst="roundRect">
            <a:avLst/>
          </a:prstGeom>
          <a:gradFill flip="none" rotWithShape="1">
            <a:gsLst>
              <a:gs pos="0">
                <a:schemeClr val="dk1">
                  <a:tint val="50000"/>
                  <a:satMod val="300000"/>
                </a:schemeClr>
              </a:gs>
              <a:gs pos="35000">
                <a:schemeClr val="dk1">
                  <a:tint val="37000"/>
                  <a:satMod val="300000"/>
                </a:schemeClr>
              </a:gs>
              <a:gs pos="100000">
                <a:schemeClr val="dk1">
                  <a:tint val="15000"/>
                  <a:satMod val="350000"/>
                </a:schemeClr>
              </a:gs>
            </a:gsLst>
            <a:path path="circle">
              <a:fillToRect l="100000" t="100000"/>
            </a:path>
            <a:tileRect r="-100000" b="-100000"/>
          </a:gra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r>
              <a:rPr lang="en-CA" b="1" dirty="0" smtClean="0"/>
              <a:t>KEY PARTNERS</a:t>
            </a:r>
          </a:p>
          <a:p>
            <a:pPr algn="ctr"/>
            <a:endParaRPr lang="en-CA" sz="500" b="1" dirty="0"/>
          </a:p>
          <a:p>
            <a:r>
              <a:rPr lang="en-CA" sz="1200" b="1" dirty="0"/>
              <a:t>Internal</a:t>
            </a:r>
            <a:r>
              <a:rPr lang="en-CA" sz="1200" dirty="0" smtClean="0"/>
              <a:t>: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CA" sz="1200" dirty="0" smtClean="0"/>
              <a:t>Project Sponsors (i.e. Royal Canadian Air Force, Royal Canadian Navy, Canadian Army, Canadian Special Operations Forces Command, etc.)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CA" sz="1200" dirty="0" smtClean="0"/>
              <a:t>Project Implementers (i.e. Assistant Deputy Minister for Material, Assistant Deputy Minister for Infrastructure &amp; Environment, etc.)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CA" sz="1200" dirty="0" smtClean="0"/>
              <a:t>Chief of Force Development</a:t>
            </a:r>
          </a:p>
          <a:p>
            <a:r>
              <a:rPr lang="en-CA" sz="1200" b="1" dirty="0" smtClean="0"/>
              <a:t>External</a:t>
            </a:r>
            <a:r>
              <a:rPr lang="en-CA" sz="1200" dirty="0" smtClean="0"/>
              <a:t>: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CA" sz="1200" dirty="0" smtClean="0"/>
              <a:t>Treasury Board - </a:t>
            </a:r>
            <a:r>
              <a:rPr lang="en-CA" sz="1200" dirty="0"/>
              <a:t>W</a:t>
            </a:r>
            <a:r>
              <a:rPr lang="en-CA" sz="1200" dirty="0" smtClean="0"/>
              <a:t>hile it is beyond the mandate of the Panel to deliver advice directly to Treasury Board, it is within the Minister’s discretion to forward a copy of the advice for any project.</a:t>
            </a:r>
            <a:endParaRPr lang="en-CA" sz="1200" dirty="0"/>
          </a:p>
        </p:txBody>
      </p:sp>
      <p:sp>
        <p:nvSpPr>
          <p:cNvPr id="33" name="Rectangle 32"/>
          <p:cNvSpPr/>
          <p:nvPr/>
        </p:nvSpPr>
        <p:spPr>
          <a:xfrm>
            <a:off x="342405" y="5017088"/>
            <a:ext cx="15553728" cy="3942638"/>
          </a:xfrm>
          <a:prstGeom prst="rect">
            <a:avLst/>
          </a:prstGeom>
          <a:solidFill>
            <a:srgbClr val="30357F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CA" sz="1867" dirty="0"/>
          </a:p>
        </p:txBody>
      </p:sp>
      <p:sp>
        <p:nvSpPr>
          <p:cNvPr id="19" name="TextBox 18"/>
          <p:cNvSpPr txBox="1"/>
          <p:nvPr/>
        </p:nvSpPr>
        <p:spPr>
          <a:xfrm>
            <a:off x="206536" y="5044694"/>
            <a:ext cx="1573450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1600" cap="all" dirty="0" smtClean="0">
                <a:solidFill>
                  <a:schemeClr val="bg1"/>
                </a:solidFill>
              </a:rPr>
              <a:t>TOP  ISSUES FOR THE INDEPENDENT REVIEW PANEL FOR DEFENCE ACQUISITION</a:t>
            </a:r>
            <a:endParaRPr lang="en-CA" sz="1600" cap="all" dirty="0">
              <a:solidFill>
                <a:schemeClr val="bg1"/>
              </a:solidFill>
            </a:endParaRPr>
          </a:p>
        </p:txBody>
      </p:sp>
      <p:sp>
        <p:nvSpPr>
          <p:cNvPr id="15" name="TextBox 4"/>
          <p:cNvSpPr txBox="1">
            <a:spLocks noChangeArrowheads="1"/>
          </p:cNvSpPr>
          <p:nvPr/>
        </p:nvSpPr>
        <p:spPr bwMode="auto">
          <a:xfrm>
            <a:off x="246651" y="185998"/>
            <a:ext cx="11761050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ctr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2800">
                <a:solidFill>
                  <a:srgbClr val="000000"/>
                </a:solidFill>
                <a:latin typeface="Arial" charset="0"/>
                <a:ea typeface="ＭＳ Ｐゴシック" charset="-128"/>
                <a:cs typeface="Arial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400">
                <a:solidFill>
                  <a:srgbClr val="000000"/>
                </a:solidFill>
                <a:latin typeface="Arial" charset="0"/>
                <a:ea typeface="ＭＳ Ｐゴシック" charset="-128"/>
                <a:cs typeface="Arial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  <a:cs typeface="Arial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>
                <a:solidFill>
                  <a:srgbClr val="000000"/>
                </a:solidFill>
                <a:latin typeface="Arial" charset="0"/>
                <a:ea typeface="ＭＳ Ｐゴシック" charset="-128"/>
                <a:cs typeface="Arial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>
                <a:solidFill>
                  <a:srgbClr val="000000"/>
                </a:solidFill>
                <a:latin typeface="Arial" charset="0"/>
                <a:ea typeface="ＭＳ Ｐゴシック" charset="-128"/>
                <a:cs typeface="Arial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>
                <a:solidFill>
                  <a:srgbClr val="000000"/>
                </a:solidFill>
                <a:latin typeface="Arial" charset="0"/>
                <a:ea typeface="ＭＳ Ｐゴシック" charset="-128"/>
                <a:cs typeface="Arial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>
                <a:solidFill>
                  <a:srgbClr val="000000"/>
                </a:solidFill>
                <a:latin typeface="Arial" charset="0"/>
                <a:ea typeface="ＭＳ Ｐゴシック" charset="-128"/>
                <a:cs typeface="Arial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>
                <a:solidFill>
                  <a:srgbClr val="000000"/>
                </a:solidFill>
                <a:latin typeface="Arial" charset="0"/>
                <a:ea typeface="ＭＳ Ｐゴシック" charset="-128"/>
                <a:cs typeface="Arial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>
                <a:solidFill>
                  <a:srgbClr val="000000"/>
                </a:solidFill>
                <a:latin typeface="Arial" charset="0"/>
                <a:ea typeface="ＭＳ Ｐゴシック" charset="-128"/>
                <a:cs typeface="Arial" charset="0"/>
              </a:defRPr>
            </a:lvl9pPr>
          </a:lstStyle>
          <a:p>
            <a:pPr>
              <a:spcBef>
                <a:spcPct val="0"/>
              </a:spcBef>
              <a:buNone/>
            </a:pPr>
            <a:r>
              <a:rPr lang="en-CA" sz="1900" b="1" dirty="0" smtClean="0">
                <a:solidFill>
                  <a:schemeClr val="bg1"/>
                </a:solidFill>
              </a:rPr>
              <a:t>Independent Review Panel for Defence Acquisition (IRPDA)</a:t>
            </a:r>
            <a:r>
              <a:rPr lang="en-CA" sz="2000" b="1" dirty="0">
                <a:solidFill>
                  <a:prstClr val="white"/>
                </a:solidFill>
              </a:rPr>
              <a:t> </a:t>
            </a:r>
            <a:r>
              <a:rPr lang="en-CA" sz="2000" b="1" dirty="0" smtClean="0">
                <a:solidFill>
                  <a:prstClr val="white"/>
                </a:solidFill>
              </a:rPr>
              <a:t>- Mr. Larry Murray (Chair)</a:t>
            </a:r>
            <a:endParaRPr lang="en-CA" sz="2000" b="1" dirty="0">
              <a:solidFill>
                <a:prstClr val="white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1554466" y="1416686"/>
            <a:ext cx="1827140" cy="232894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  <p:sp>
        <p:nvSpPr>
          <p:cNvPr id="18" name="TextBox 17"/>
          <p:cNvSpPr txBox="1"/>
          <p:nvPr/>
        </p:nvSpPr>
        <p:spPr>
          <a:xfrm>
            <a:off x="1554466" y="2442656"/>
            <a:ext cx="18002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1200" i="1" dirty="0"/>
              <a:t>L1 picture</a:t>
            </a:r>
          </a:p>
        </p:txBody>
      </p:sp>
      <p:sp>
        <p:nvSpPr>
          <p:cNvPr id="20" name="Text Box 2"/>
          <p:cNvSpPr txBox="1"/>
          <p:nvPr/>
        </p:nvSpPr>
        <p:spPr>
          <a:xfrm>
            <a:off x="6463084" y="0"/>
            <a:ext cx="9775453" cy="493775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r">
              <a:spcAft>
                <a:spcPts val="0"/>
              </a:spcAft>
            </a:pPr>
            <a:r>
              <a:rPr lang="en-CA" sz="1200" b="1" cap="all" dirty="0" smtClean="0">
                <a:solidFill>
                  <a:srgbClr val="FFFFFF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UNCLASSIFIED</a:t>
            </a:r>
            <a:endParaRPr lang="en-CA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2" name="Rounded Rectangle 21"/>
          <p:cNvSpPr/>
          <p:nvPr/>
        </p:nvSpPr>
        <p:spPr>
          <a:xfrm>
            <a:off x="526388" y="5431573"/>
            <a:ext cx="3009107" cy="3467635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spcAft>
                <a:spcPts val="0"/>
              </a:spcAft>
            </a:pPr>
            <a:r>
              <a:rPr lang="en-CA" sz="1200" b="1" u="sng" dirty="0" smtClean="0"/>
              <a:t>Forthcoming Advice</a:t>
            </a:r>
          </a:p>
          <a:p>
            <a:pPr algn="ctr">
              <a:spcAft>
                <a:spcPts val="0"/>
              </a:spcAft>
            </a:pPr>
            <a:endParaRPr lang="en-CA" sz="1200" b="1" u="sng" dirty="0" smtClean="0"/>
          </a:p>
          <a:p>
            <a:pPr>
              <a:spcAft>
                <a:spcPts val="0"/>
              </a:spcAft>
            </a:pPr>
            <a:r>
              <a:rPr lang="en-CA" sz="1200" dirty="0" smtClean="0"/>
              <a:t>The Minister of National Defence can expect to soon receive written advice from the Panel, including on the following major procurement projects:</a:t>
            </a:r>
          </a:p>
          <a:p>
            <a:pPr marL="171450" indent="-17145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CA" sz="1200" dirty="0" smtClean="0">
                <a:solidFill>
                  <a:srgbClr val="FF0000"/>
                </a:solidFill>
              </a:rPr>
              <a:t>[redacted]</a:t>
            </a:r>
          </a:p>
          <a:p>
            <a:pPr marL="628650" lvl="1" indent="-171450"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CA" sz="1200" dirty="0"/>
          </a:p>
        </p:txBody>
      </p:sp>
      <p:sp>
        <p:nvSpPr>
          <p:cNvPr id="23" name="Rounded Rectangle 22"/>
          <p:cNvSpPr/>
          <p:nvPr/>
        </p:nvSpPr>
        <p:spPr>
          <a:xfrm>
            <a:off x="9733517" y="5408579"/>
            <a:ext cx="3036129" cy="3467635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spcAft>
                <a:spcPts val="0"/>
              </a:spcAft>
            </a:pPr>
            <a:r>
              <a:rPr lang="en-CA" sz="1200" b="1" u="sng" dirty="0" smtClean="0"/>
              <a:t>High-Level Mandatory Requirements</a:t>
            </a:r>
          </a:p>
          <a:p>
            <a:pPr algn="ctr">
              <a:spcAft>
                <a:spcPts val="0"/>
              </a:spcAft>
            </a:pPr>
            <a:endParaRPr lang="en-CA" sz="1200" b="1" u="sng" dirty="0" smtClean="0"/>
          </a:p>
          <a:p>
            <a:pPr marL="171450" indent="-17145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CA" sz="1200" dirty="0" smtClean="0"/>
              <a:t>High-level mandatory requirements are established early in the procurement process, and are </a:t>
            </a:r>
            <a:r>
              <a:rPr lang="en-CA" sz="1200" dirty="0"/>
              <a:t>central to the Panel’s </a:t>
            </a:r>
            <a:r>
              <a:rPr lang="en-CA" sz="1200" dirty="0" smtClean="0"/>
              <a:t>review</a:t>
            </a:r>
          </a:p>
          <a:p>
            <a:pPr marL="171450" indent="-17145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CA" sz="1200" dirty="0" smtClean="0"/>
              <a:t>They should define the capability </a:t>
            </a:r>
            <a:r>
              <a:rPr lang="en-CA" sz="1200" dirty="0"/>
              <a:t>elements that a </a:t>
            </a:r>
            <a:r>
              <a:rPr lang="en-CA" sz="1200" dirty="0" smtClean="0"/>
              <a:t>procurement project </a:t>
            </a:r>
            <a:r>
              <a:rPr lang="en-CA" sz="1200" dirty="0"/>
              <a:t>must </a:t>
            </a:r>
            <a:r>
              <a:rPr lang="en-CA" sz="1200" dirty="0" smtClean="0"/>
              <a:t>address; be clear, specific and measurable; </a:t>
            </a:r>
            <a:r>
              <a:rPr lang="en-CA" sz="1200" dirty="0"/>
              <a:t>and </a:t>
            </a:r>
            <a:r>
              <a:rPr lang="en-CA" sz="1200" dirty="0" smtClean="0"/>
              <a:t>serve </a:t>
            </a:r>
            <a:r>
              <a:rPr lang="en-CA" sz="1200" dirty="0"/>
              <a:t>as the </a:t>
            </a:r>
            <a:r>
              <a:rPr lang="en-CA" sz="1200" dirty="0" smtClean="0"/>
              <a:t>measures </a:t>
            </a:r>
            <a:r>
              <a:rPr lang="en-CA" sz="1200" dirty="0"/>
              <a:t>of success for a project </a:t>
            </a:r>
          </a:p>
          <a:p>
            <a:pPr marL="171450" indent="-17145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CA" sz="1200" dirty="0" smtClean="0"/>
              <a:t>However, the use of high-level mandatory requirements remains inconsistent, and the Panel is encouraging the Department to refine its approach in this regard</a:t>
            </a:r>
          </a:p>
        </p:txBody>
      </p:sp>
      <p:sp>
        <p:nvSpPr>
          <p:cNvPr id="24" name="Rounded Rectangle 23"/>
          <p:cNvSpPr/>
          <p:nvPr/>
        </p:nvSpPr>
        <p:spPr>
          <a:xfrm>
            <a:off x="6731455" y="5431573"/>
            <a:ext cx="2913353" cy="3467635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spcAft>
                <a:spcPts val="0"/>
              </a:spcAft>
            </a:pPr>
            <a:r>
              <a:rPr lang="en-CA" sz="1200" b="1" u="sng" dirty="0" smtClean="0"/>
              <a:t>Agile Approaches to Procurement</a:t>
            </a:r>
          </a:p>
          <a:p>
            <a:pPr algn="ctr">
              <a:spcAft>
                <a:spcPts val="0"/>
              </a:spcAft>
            </a:pPr>
            <a:endParaRPr lang="en-CA" sz="1200" b="1" u="sng" dirty="0" smtClean="0"/>
          </a:p>
          <a:p>
            <a:pPr marL="171450" indent="-17145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CA" sz="1200" dirty="0" smtClean="0"/>
              <a:t>In the Panel’s view, the traditional lengthy approach to defence procurement is increasingly ill-suited to a world of quickly evolving/complex technologies</a:t>
            </a:r>
          </a:p>
          <a:p>
            <a:pPr marL="171450" indent="-17145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CA" sz="1200" dirty="0" smtClean="0"/>
              <a:t>The Panel is reassured to see that the Department is exploring various ways to procure complex capabilities in a more agile and flexible way</a:t>
            </a:r>
          </a:p>
          <a:p>
            <a:pPr marL="171450" indent="-17145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CA" sz="1200" dirty="0" smtClean="0"/>
              <a:t>The Panel will continue to support innovative approaches in this area</a:t>
            </a:r>
          </a:p>
          <a:p>
            <a:pPr>
              <a:spcAft>
                <a:spcPts val="0"/>
              </a:spcAft>
            </a:pPr>
            <a:endParaRPr lang="en-CA" sz="1200" b="1" u="sng" dirty="0"/>
          </a:p>
        </p:txBody>
      </p:sp>
      <p:sp>
        <p:nvSpPr>
          <p:cNvPr id="25" name="Rounded Rectangle 24"/>
          <p:cNvSpPr/>
          <p:nvPr/>
        </p:nvSpPr>
        <p:spPr>
          <a:xfrm>
            <a:off x="12858356" y="5383248"/>
            <a:ext cx="2913353" cy="3467635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spcAft>
                <a:spcPts val="0"/>
              </a:spcAft>
            </a:pPr>
            <a:r>
              <a:rPr lang="en-CA" sz="1200" b="1" u="sng" dirty="0" smtClean="0"/>
              <a:t>Capability-Based Options</a:t>
            </a:r>
            <a:endParaRPr lang="en-CA" sz="1200" b="1" u="sng" dirty="0"/>
          </a:p>
          <a:p>
            <a:pPr marL="171450" indent="-171450"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CA" sz="1200" dirty="0" smtClean="0"/>
          </a:p>
          <a:p>
            <a:pPr marL="171450" indent="-17145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CA" sz="1200" dirty="0" smtClean="0"/>
              <a:t>The Panel has been a consistent proponent of using capability-based options in procurement decision-making</a:t>
            </a:r>
          </a:p>
          <a:p>
            <a:pPr marL="171450" indent="-17145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CA" sz="1200" dirty="0" smtClean="0"/>
              <a:t>The Panel assesses that capability-based options better highlight risks and trade-offs, provide more space for innovative solutions, </a:t>
            </a:r>
            <a:r>
              <a:rPr lang="en-CA" sz="1200" dirty="0"/>
              <a:t>and lead to </a:t>
            </a:r>
            <a:r>
              <a:rPr lang="en-CA" sz="1200" dirty="0" smtClean="0"/>
              <a:t>more informed decision-making than procurement-based options (buy, lease, etc.)</a:t>
            </a:r>
          </a:p>
          <a:p>
            <a:pPr marL="171450" indent="-171450"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CA" sz="1200" dirty="0" smtClean="0"/>
          </a:p>
        </p:txBody>
      </p:sp>
      <p:sp>
        <p:nvSpPr>
          <p:cNvPr id="26" name="Rounded Rectangle 25"/>
          <p:cNvSpPr/>
          <p:nvPr/>
        </p:nvSpPr>
        <p:spPr>
          <a:xfrm>
            <a:off x="3685588" y="5408580"/>
            <a:ext cx="2913353" cy="3467635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spcAft>
                <a:spcPts val="0"/>
              </a:spcAft>
            </a:pPr>
            <a:r>
              <a:rPr lang="en-CA" sz="1200" b="1" u="sng" dirty="0" smtClean="0"/>
              <a:t>Forward Agenda</a:t>
            </a:r>
            <a:endParaRPr lang="en-CA" sz="1200" b="1" u="sng" dirty="0"/>
          </a:p>
          <a:p>
            <a:pPr marL="171450" indent="-171450"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CA" sz="1200" dirty="0" smtClean="0"/>
          </a:p>
          <a:p>
            <a:pPr marL="171450" indent="-17145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CA" sz="1200" dirty="0"/>
              <a:t>The Terms of Reference for the </a:t>
            </a:r>
            <a:r>
              <a:rPr lang="en-CA" sz="1200" dirty="0" smtClean="0"/>
              <a:t>Panel are sufficiently </a:t>
            </a:r>
            <a:r>
              <a:rPr lang="en-CA" sz="1200" dirty="0"/>
              <a:t>flexible to </a:t>
            </a:r>
            <a:r>
              <a:rPr lang="en-CA" sz="1200" dirty="0" smtClean="0"/>
              <a:t>allow meaningful and timely engagement on priority </a:t>
            </a:r>
            <a:r>
              <a:rPr lang="en-CA" sz="1200" dirty="0"/>
              <a:t>projects, including </a:t>
            </a:r>
            <a:r>
              <a:rPr lang="en-CA" sz="1200" dirty="0" smtClean="0"/>
              <a:t>under </a:t>
            </a:r>
            <a:r>
              <a:rPr lang="en-CA" sz="1200" dirty="0"/>
              <a:t>compressed timelines</a:t>
            </a:r>
            <a:endParaRPr lang="en-CA" sz="1200" dirty="0" smtClean="0"/>
          </a:p>
          <a:p>
            <a:pPr marL="171450" indent="-17145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CA" sz="1200" dirty="0" smtClean="0"/>
              <a:t>The Panel carefully synchronizes its agenda with Departmental priorities, to deliver reliable and timely </a:t>
            </a:r>
            <a:r>
              <a:rPr lang="en-CA" sz="1200" dirty="0"/>
              <a:t>advice to the </a:t>
            </a:r>
            <a:r>
              <a:rPr lang="en-CA" sz="1200" dirty="0" smtClean="0"/>
              <a:t>Minister</a:t>
            </a:r>
          </a:p>
          <a:p>
            <a:pPr marL="171450" indent="-17145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CA" sz="1200" dirty="0" smtClean="0"/>
              <a:t>The Panel continues to consider its review process to ensure it is best supporting senior decision-making</a:t>
            </a:r>
            <a:endParaRPr lang="en-CA" sz="1200" dirty="0"/>
          </a:p>
        </p:txBody>
      </p:sp>
      <p:sp>
        <p:nvSpPr>
          <p:cNvPr id="21" name="Rounded Rectangle 20"/>
          <p:cNvSpPr/>
          <p:nvPr/>
        </p:nvSpPr>
        <p:spPr>
          <a:xfrm>
            <a:off x="263047" y="1317629"/>
            <a:ext cx="4317149" cy="3580048"/>
          </a:xfrm>
          <a:prstGeom prst="roundRect">
            <a:avLst/>
          </a:prstGeom>
          <a:gradFill flip="none" rotWithShape="1">
            <a:gsLst>
              <a:gs pos="0">
                <a:schemeClr val="dk1">
                  <a:tint val="50000"/>
                  <a:satMod val="300000"/>
                </a:schemeClr>
              </a:gs>
              <a:gs pos="35000">
                <a:schemeClr val="dk1">
                  <a:tint val="37000"/>
                  <a:satMod val="300000"/>
                </a:schemeClr>
              </a:gs>
              <a:gs pos="100000">
                <a:schemeClr val="dk1">
                  <a:tint val="15000"/>
                  <a:satMod val="350000"/>
                </a:schemeClr>
              </a:gs>
            </a:gsLst>
            <a:path path="circle">
              <a:fillToRect l="100000" t="100000"/>
            </a:path>
            <a:tileRect r="-100000" b="-100000"/>
          </a:gra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CA" b="1" dirty="0" smtClean="0"/>
          </a:p>
          <a:p>
            <a:pPr algn="ctr"/>
            <a:r>
              <a:rPr lang="en-CA" b="1" dirty="0" smtClean="0"/>
              <a:t>PANEL MEMBERS</a:t>
            </a:r>
            <a:endParaRPr lang="en-CA" b="1" dirty="0"/>
          </a:p>
          <a:p>
            <a:endParaRPr lang="en-CA" sz="500" b="1" dirty="0" smtClean="0"/>
          </a:p>
          <a:p>
            <a:r>
              <a:rPr lang="en-CA" sz="1200" b="1" dirty="0" smtClean="0"/>
              <a:t>Mr. Larry Murray (Chair) -</a:t>
            </a:r>
            <a:r>
              <a:rPr lang="en-CA" sz="1200" dirty="0" smtClean="0"/>
              <a:t> former Vice Chief of the Defence Staff and acting Chief of the Defence Staff; former Deputy Minister of Veterans Affairs, and Fisheries &amp; Oceans</a:t>
            </a:r>
            <a:endParaRPr lang="en-CA" sz="1000" dirty="0" smtClean="0"/>
          </a:p>
          <a:p>
            <a:r>
              <a:rPr lang="en-CA" sz="1200" b="1" dirty="0" smtClean="0"/>
              <a:t>Mr. Martin </a:t>
            </a:r>
            <a:r>
              <a:rPr lang="en-CA" sz="1200" b="1" dirty="0" err="1" smtClean="0"/>
              <a:t>Gagné</a:t>
            </a:r>
            <a:r>
              <a:rPr lang="en-CA" sz="1200" b="1" dirty="0" smtClean="0"/>
              <a:t> -</a:t>
            </a:r>
            <a:r>
              <a:rPr lang="en-CA" sz="1200" dirty="0" smtClean="0"/>
              <a:t> former Group President (Defence and Security) for Canadian company, CAE Inc.; former Royal Canadian Air Force officer</a:t>
            </a:r>
            <a:endParaRPr lang="en-CA" sz="1000" dirty="0" smtClean="0"/>
          </a:p>
          <a:p>
            <a:r>
              <a:rPr lang="en-CA" sz="1200" b="1" dirty="0" smtClean="0"/>
              <a:t>Mr. Philippe </a:t>
            </a:r>
            <a:r>
              <a:rPr lang="en-CA" sz="1200" b="1" dirty="0" err="1" smtClean="0"/>
              <a:t>Lagassé</a:t>
            </a:r>
            <a:r>
              <a:rPr lang="en-CA" sz="1200" b="1" dirty="0" smtClean="0"/>
              <a:t> - </a:t>
            </a:r>
            <a:r>
              <a:rPr lang="en-CA" sz="1200" dirty="0" smtClean="0"/>
              <a:t>Associate Professor, Carleton University; independent reviewer of the 2012-14 </a:t>
            </a:r>
            <a:r>
              <a:rPr lang="en-CA" sz="1200" dirty="0"/>
              <a:t>evaluation of options to replace </a:t>
            </a:r>
            <a:r>
              <a:rPr lang="en-CA" sz="1200" dirty="0" smtClean="0"/>
              <a:t>CF-18 fighter jets.</a:t>
            </a:r>
            <a:endParaRPr lang="en-CA" sz="1000" dirty="0" smtClean="0"/>
          </a:p>
          <a:p>
            <a:r>
              <a:rPr lang="en-CA" sz="1200" b="1" dirty="0" smtClean="0"/>
              <a:t>Ms. Margaret Purdy-</a:t>
            </a:r>
            <a:r>
              <a:rPr lang="en-CA" sz="1200" dirty="0" smtClean="0"/>
              <a:t> former Associate Deputy Minister of National Defence; former member of the Minister’s Advisory Panel for the Defence Policy Review</a:t>
            </a:r>
            <a:endParaRPr lang="en-CA" sz="1000" dirty="0" smtClean="0"/>
          </a:p>
          <a:p>
            <a:r>
              <a:rPr lang="en-CA" sz="1200" b="1" dirty="0" smtClean="0"/>
              <a:t>Ms. Christine </a:t>
            </a:r>
            <a:r>
              <a:rPr lang="en-CA" sz="1200" b="1" dirty="0" err="1" smtClean="0"/>
              <a:t>Tovee</a:t>
            </a:r>
            <a:r>
              <a:rPr lang="en-CA" sz="1200" b="1" dirty="0" smtClean="0"/>
              <a:t> -</a:t>
            </a:r>
            <a:r>
              <a:rPr lang="en-CA" sz="1200" dirty="0" smtClean="0"/>
              <a:t> aerospace engineer; former VP and Chief Technology Officer for Airbus Group</a:t>
            </a:r>
          </a:p>
          <a:p>
            <a:endParaRPr lang="en-CA" sz="1200" dirty="0"/>
          </a:p>
        </p:txBody>
      </p:sp>
    </p:spTree>
    <p:extLst>
      <p:ext uri="{BB962C8B-B14F-4D97-AF65-F5344CB8AC3E}">
        <p14:creationId xmlns:p14="http://schemas.microsoft.com/office/powerpoint/2010/main" val="4113069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ND-PPT-English-ADM(Pol)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DG Pol Coord brief to L1s - CoW 2017</Template>
  <TotalTime>19117</TotalTime>
  <Words>727</Words>
  <Application>Microsoft Office PowerPoint</Application>
  <PresentationFormat>Custom</PresentationFormat>
  <Paragraphs>64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ＭＳ Ｐゴシック</vt:lpstr>
      <vt:lpstr>Arial</vt:lpstr>
      <vt:lpstr>Times New Roman</vt:lpstr>
      <vt:lpstr>DND-PPT-English-ADM(Pol)</vt:lpstr>
      <vt:lpstr>PowerPoint Presentation</vt:lpstr>
    </vt:vector>
  </TitlesOfParts>
  <Company>Department of National Defence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MacDonald BW@ADM(Pol) D Parl A@Ottawa-Hull</dc:creator>
  <cp:lastModifiedBy>lepine.d</cp:lastModifiedBy>
  <cp:revision>693</cp:revision>
  <cp:lastPrinted>2019-09-13T16:19:26Z</cp:lastPrinted>
  <dcterms:created xsi:type="dcterms:W3CDTF">2017-05-18T23:50:12Z</dcterms:created>
  <dcterms:modified xsi:type="dcterms:W3CDTF">2020-02-14T20:16:10Z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XPowerLiteLastOptimized">
    <vt:lpwstr>112182</vt:lpwstr>
  </property>
  <property fmtid="{D5CDD505-2E9C-101B-9397-08002B2CF9AE}" pid="3" name="NXPowerLiteSettings">
    <vt:lpwstr>F7000400038000</vt:lpwstr>
  </property>
  <property fmtid="{D5CDD505-2E9C-101B-9397-08002B2CF9AE}" pid="4" name="NXPowerLiteVersion">
    <vt:lpwstr>D6.2.2</vt:lpwstr>
  </property>
</Properties>
</file>