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9296400" cy="7010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225" autoAdjust="0"/>
    <p:restoredTop sz="93825" autoAdjust="0"/>
  </p:normalViewPr>
  <p:slideViewPr>
    <p:cSldViewPr>
      <p:cViewPr varScale="1">
        <p:scale>
          <a:sx n="72" d="100"/>
          <a:sy n="72" d="100"/>
        </p:scale>
        <p:origin x="1302" y="6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" y="2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56" y="2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pPr/>
              <a:t>2020-04-01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" y="6659143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56" y="6659143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2020-04-01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3" tIns="39845" rIns="79693" bIns="3984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68765" y="1342656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MANDAT</a:t>
            </a:r>
          </a:p>
          <a:p>
            <a:pPr algn="ctr"/>
            <a:endParaRPr lang="en-CA" sz="12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Le </a:t>
            </a:r>
            <a:r>
              <a:rPr lang="fr-CA" sz="1200" dirty="0" smtClean="0">
                <a:solidFill>
                  <a:schemeClr val="tx1"/>
                </a:solidFill>
              </a:rPr>
              <a:t>JAG se rapporte et </a:t>
            </a:r>
            <a:r>
              <a:rPr lang="fr-CA" sz="1200" dirty="0">
                <a:solidFill>
                  <a:schemeClr val="tx1"/>
                </a:solidFill>
              </a:rPr>
              <a:t>relève du ministre dans l'exercice de ses </a:t>
            </a:r>
            <a:r>
              <a:rPr lang="fr-CA" sz="1200" dirty="0" smtClean="0">
                <a:solidFill>
                  <a:schemeClr val="tx1"/>
                </a:solidFill>
              </a:rPr>
              <a:t>fonctions.</a:t>
            </a:r>
          </a:p>
          <a:p>
            <a:pPr lvl="0"/>
            <a:endParaRPr lang="fr-CA" sz="12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Le </a:t>
            </a:r>
            <a:r>
              <a:rPr lang="fr-CA" sz="1200" dirty="0">
                <a:solidFill>
                  <a:schemeClr val="tx1"/>
                </a:solidFill>
              </a:rPr>
              <a:t>JAG agit comme conseiller juridique auprès du gouverneur général, du ministre, du Ministère et des Forces canadiennes pour les questions relatives au droit militaire, y </a:t>
            </a:r>
            <a:r>
              <a:rPr lang="fr-CA" sz="1200" dirty="0" smtClean="0">
                <a:solidFill>
                  <a:schemeClr val="tx1"/>
                </a:solidFill>
              </a:rPr>
              <a:t>compris la justice militaire, </a:t>
            </a:r>
            <a:r>
              <a:rPr lang="fr-CA" sz="1200" dirty="0">
                <a:solidFill>
                  <a:schemeClr val="tx1"/>
                </a:solidFill>
              </a:rPr>
              <a:t>le droit opérationnel et </a:t>
            </a:r>
            <a:r>
              <a:rPr lang="fr-CA" sz="1200" dirty="0" smtClean="0">
                <a:solidFill>
                  <a:schemeClr val="tx1"/>
                </a:solidFill>
              </a:rPr>
              <a:t>international ainsi que le droit administratif.</a:t>
            </a:r>
            <a:endParaRPr lang="en-CA" sz="12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2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Le JAG est responsable de l'administration de la justice militaire dans les </a:t>
            </a:r>
            <a:r>
              <a:rPr lang="fr-CA" sz="1200" dirty="0" smtClean="0">
                <a:solidFill>
                  <a:schemeClr val="tx1"/>
                </a:solidFill>
              </a:rPr>
              <a:t>Forces armées canadiennes (FAC).</a:t>
            </a:r>
            <a:endParaRPr lang="fr-CA" sz="1200" dirty="0">
              <a:solidFill>
                <a:schemeClr val="tx1"/>
              </a:solidFill>
            </a:endParaRPr>
          </a:p>
          <a:p>
            <a:pPr lvl="0"/>
            <a:endParaRPr lang="en-CA" sz="1200" dirty="0">
              <a:solidFill>
                <a:schemeClr val="tx1"/>
              </a:solidFill>
            </a:endParaRPr>
          </a:p>
          <a:p>
            <a:pPr lvl="0"/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720235" y="1342656"/>
            <a:ext cx="3486327" cy="356737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CA" b="1" cap="all" dirty="0" smtClean="0">
                <a:latin typeface="+mj-lt"/>
              </a:rPr>
              <a:t>FAITS </a:t>
            </a:r>
            <a:r>
              <a:rPr lang="en-CA" b="1" cap="all" dirty="0" err="1" smtClean="0">
                <a:latin typeface="+mj-lt"/>
              </a:rPr>
              <a:t>saillants</a:t>
            </a:r>
            <a:endParaRPr lang="en-CA" b="1" cap="all" dirty="0" smtClean="0">
              <a:latin typeface="+mj-lt"/>
            </a:endParaRPr>
          </a:p>
          <a:p>
            <a:pPr algn="ctr"/>
            <a:endParaRPr lang="en-CA" sz="1200" dirty="0"/>
          </a:p>
          <a:p>
            <a:r>
              <a:rPr lang="fr-CA" sz="1200" b="1" dirty="0" smtClean="0"/>
              <a:t>Total </a:t>
            </a:r>
            <a:r>
              <a:rPr lang="fr-CA" sz="1200" b="1" dirty="0"/>
              <a:t>des membres des </a:t>
            </a:r>
            <a:r>
              <a:rPr lang="fr-CA" sz="1200" b="1" dirty="0" smtClean="0"/>
              <a:t>FAC et </a:t>
            </a:r>
            <a:r>
              <a:rPr lang="fr-CA" sz="1200" b="1" dirty="0"/>
              <a:t>des employés du </a:t>
            </a:r>
            <a:r>
              <a:rPr lang="fr-CA" sz="1200" b="1" dirty="0" smtClean="0"/>
              <a:t>MDN </a:t>
            </a:r>
            <a:r>
              <a:rPr lang="fr-CA" sz="1200" dirty="0" smtClean="0"/>
              <a:t>: 350</a:t>
            </a:r>
            <a:endParaRPr lang="fr-CA" sz="1200" dirty="0"/>
          </a:p>
          <a:p>
            <a:endParaRPr lang="fr-CA" sz="1200" dirty="0"/>
          </a:p>
          <a:p>
            <a:r>
              <a:rPr lang="fr-CA" sz="1200" b="1" dirty="0"/>
              <a:t>Budget</a:t>
            </a:r>
            <a:r>
              <a:rPr lang="fr-CA" sz="1200" dirty="0"/>
              <a:t> : 10,7 M</a:t>
            </a:r>
            <a:r>
              <a:rPr lang="fr-CA" sz="1200" dirty="0" smtClean="0"/>
              <a:t>$</a:t>
            </a:r>
            <a:endParaRPr lang="fr-CA" sz="1200" dirty="0"/>
          </a:p>
          <a:p>
            <a:endParaRPr lang="fr-CA" sz="1200" dirty="0"/>
          </a:p>
          <a:p>
            <a:r>
              <a:rPr lang="fr-CA" sz="1200" b="1" dirty="0"/>
              <a:t>Emplacements principaux</a:t>
            </a:r>
            <a:r>
              <a:rPr lang="fr-CA" sz="1200" dirty="0"/>
              <a:t>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/>
              <a:t>Région de la Capital nationale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/>
              <a:t>Halifax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/>
              <a:t>Montréal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/>
              <a:t>Toronto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/>
              <a:t>Winnipeg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/>
              <a:t>Edmonton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/>
              <a:t>Victoria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/>
              <a:t>Colorado Springs (ÉU)</a:t>
            </a:r>
            <a:endParaRPr lang="fr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err="1"/>
              <a:t>Geilenkirchen</a:t>
            </a:r>
            <a:r>
              <a:rPr lang="fr-CA" sz="1200" dirty="0"/>
              <a:t> (Allemagne</a:t>
            </a:r>
            <a:r>
              <a:rPr lang="fr-CA" sz="1200" dirty="0" smtClean="0"/>
              <a:t>).</a:t>
            </a:r>
            <a:endParaRPr lang="fr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79587" y="1342656"/>
            <a:ext cx="3661452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PRINCIPAUX PARTENAIRES</a:t>
            </a:r>
          </a:p>
          <a:p>
            <a:endParaRPr lang="en-CA" sz="900" b="1" dirty="0" smtClean="0">
              <a:solidFill>
                <a:schemeClr val="tx1"/>
              </a:solidFill>
            </a:endParaRPr>
          </a:p>
          <a:p>
            <a:r>
              <a:rPr lang="en-CA" sz="1200" b="1" dirty="0" smtClean="0">
                <a:solidFill>
                  <a:schemeClr val="tx1"/>
                </a:solidFill>
              </a:rPr>
              <a:t>Interne </a:t>
            </a:r>
            <a:r>
              <a:rPr lang="en-CA" sz="1200" dirty="0">
                <a:solidFill>
                  <a:schemeClr val="tx1"/>
                </a:solidFill>
              </a:rPr>
              <a:t>:</a:t>
            </a:r>
            <a:r>
              <a:rPr lang="en-CA" sz="1200" b="1" dirty="0">
                <a:solidFill>
                  <a:schemeClr val="tx1"/>
                </a:solidFill>
              </a:rPr>
              <a:t> 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err="1" smtClean="0">
                <a:solidFill>
                  <a:schemeClr val="tx1"/>
                </a:solidFill>
              </a:rPr>
              <a:t>Conseiller</a:t>
            </a:r>
            <a:r>
              <a:rPr lang="en-CA" sz="1200" dirty="0" smtClean="0">
                <a:solidFill>
                  <a:schemeClr val="tx1"/>
                </a:solidFill>
              </a:rPr>
              <a:t> </a:t>
            </a:r>
            <a:r>
              <a:rPr lang="en-CA" sz="1200" dirty="0" err="1" smtClean="0">
                <a:solidFill>
                  <a:schemeClr val="tx1"/>
                </a:solidFill>
              </a:rPr>
              <a:t>juridique</a:t>
            </a:r>
            <a:r>
              <a:rPr lang="en-CA" sz="1200" dirty="0" smtClean="0">
                <a:solidFill>
                  <a:schemeClr val="tx1"/>
                </a:solidFill>
              </a:rPr>
              <a:t> du MND/des FC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Tout de l’</a:t>
            </a:r>
            <a:r>
              <a:rPr lang="fr-FR" sz="1200" dirty="0" smtClean="0">
                <a:solidFill>
                  <a:schemeClr val="tx1"/>
                </a:solidFill>
              </a:rPr>
              <a:t>É</a:t>
            </a:r>
            <a:r>
              <a:rPr lang="en-CA" sz="1200" dirty="0" err="1" smtClean="0">
                <a:solidFill>
                  <a:schemeClr val="tx1"/>
                </a:solidFill>
              </a:rPr>
              <a:t>quipe</a:t>
            </a:r>
            <a:r>
              <a:rPr lang="en-CA" sz="1200" dirty="0" smtClean="0">
                <a:solidFill>
                  <a:schemeClr val="tx1"/>
                </a:solidFill>
              </a:rPr>
              <a:t> de la </a:t>
            </a:r>
            <a:r>
              <a:rPr lang="en-CA" sz="1200" dirty="0" err="1" smtClean="0">
                <a:solidFill>
                  <a:schemeClr val="tx1"/>
                </a:solidFill>
              </a:rPr>
              <a:t>Défense</a:t>
            </a:r>
            <a:r>
              <a:rPr lang="en-CA" sz="1200" dirty="0" smtClean="0">
                <a:solidFill>
                  <a:schemeClr val="tx1"/>
                </a:solidFill>
              </a:rPr>
              <a:t>. Le JAG </a:t>
            </a:r>
            <a:r>
              <a:rPr lang="en-CA" sz="1200" dirty="0" err="1" smtClean="0">
                <a:solidFill>
                  <a:schemeClr val="tx1"/>
                </a:solidFill>
              </a:rPr>
              <a:t>est</a:t>
            </a:r>
            <a:r>
              <a:rPr lang="en-CA" sz="1200" dirty="0" smtClean="0">
                <a:solidFill>
                  <a:schemeClr val="tx1"/>
                </a:solidFill>
              </a:rPr>
              <a:t> member du </a:t>
            </a:r>
            <a:r>
              <a:rPr lang="en-CA" sz="1200" dirty="0" err="1" smtClean="0">
                <a:solidFill>
                  <a:schemeClr val="tx1"/>
                </a:solidFill>
              </a:rPr>
              <a:t>Conseil</a:t>
            </a:r>
            <a:r>
              <a:rPr lang="en-CA" sz="1200" dirty="0" smtClean="0">
                <a:solidFill>
                  <a:schemeClr val="tx1"/>
                </a:solidFill>
              </a:rPr>
              <a:t> des Forces </a:t>
            </a:r>
            <a:r>
              <a:rPr lang="en-CA" sz="1200" dirty="0" err="1" smtClean="0">
                <a:solidFill>
                  <a:schemeClr val="tx1"/>
                </a:solidFill>
              </a:rPr>
              <a:t>armées</a:t>
            </a:r>
            <a:r>
              <a:rPr lang="en-CA" sz="1200" dirty="0" smtClean="0">
                <a:solidFill>
                  <a:schemeClr val="tx1"/>
                </a:solidFill>
              </a:rPr>
              <a:t> et du </a:t>
            </a:r>
            <a:r>
              <a:rPr lang="fr-CA" sz="1200" dirty="0" smtClean="0">
                <a:solidFill>
                  <a:schemeClr val="tx1"/>
                </a:solidFill>
              </a:rPr>
              <a:t>Comité de gestion de la Défense.</a:t>
            </a:r>
            <a:endParaRPr lang="en-CA" sz="1200" dirty="0" smtClean="0">
              <a:solidFill>
                <a:schemeClr val="tx1"/>
              </a:solidFill>
            </a:endParaRPr>
          </a:p>
          <a:p>
            <a:endParaRPr lang="en-CA" sz="900" dirty="0">
              <a:solidFill>
                <a:schemeClr val="tx1"/>
              </a:solidFill>
            </a:endParaRPr>
          </a:p>
          <a:p>
            <a:r>
              <a:rPr lang="en-CA" sz="1200" b="1" smtClean="0">
                <a:solidFill>
                  <a:schemeClr val="tx1"/>
                </a:solidFill>
              </a:rPr>
              <a:t>Externe</a:t>
            </a:r>
            <a:r>
              <a:rPr lang="en-CA" sz="1200" b="1" dirty="0" smtClean="0">
                <a:solidFill>
                  <a:schemeClr val="tx1"/>
                </a:solidFill>
              </a:rPr>
              <a:t> </a:t>
            </a:r>
            <a:r>
              <a:rPr lang="en-CA" sz="900" b="1" dirty="0">
                <a:solidFill>
                  <a:schemeClr val="tx1"/>
                </a:solidFill>
              </a:rPr>
              <a:t>(</a:t>
            </a:r>
            <a:r>
              <a:rPr lang="en-CA" sz="900" b="1" dirty="0" err="1">
                <a:solidFill>
                  <a:schemeClr val="tx1"/>
                </a:solidFill>
              </a:rPr>
              <a:t>incluant</a:t>
            </a:r>
            <a:r>
              <a:rPr lang="en-CA" sz="900" b="1" dirty="0">
                <a:solidFill>
                  <a:schemeClr val="tx1"/>
                </a:solidFill>
              </a:rPr>
              <a:t> les </a:t>
            </a:r>
            <a:r>
              <a:rPr lang="en-CA" sz="900" b="1" dirty="0" err="1">
                <a:solidFill>
                  <a:schemeClr val="tx1"/>
                </a:solidFill>
              </a:rPr>
              <a:t>autres</a:t>
            </a:r>
            <a:r>
              <a:rPr lang="en-CA" sz="900" b="1" dirty="0">
                <a:solidFill>
                  <a:schemeClr val="tx1"/>
                </a:solidFill>
              </a:rPr>
              <a:t> </a:t>
            </a:r>
            <a:r>
              <a:rPr lang="en-CA" sz="900" b="1" dirty="0" err="1" smtClean="0">
                <a:solidFill>
                  <a:schemeClr val="tx1"/>
                </a:solidFill>
              </a:rPr>
              <a:t>agences</a:t>
            </a:r>
            <a:r>
              <a:rPr lang="en-CA" sz="900" b="1" dirty="0" smtClean="0">
                <a:solidFill>
                  <a:schemeClr val="tx1"/>
                </a:solidFill>
              </a:rPr>
              <a:t>) </a:t>
            </a:r>
            <a:r>
              <a:rPr lang="en-CA" sz="900" b="1" dirty="0">
                <a:solidFill>
                  <a:schemeClr val="tx1"/>
                </a:solidFill>
              </a:rPr>
              <a:t>:</a:t>
            </a:r>
            <a:endParaRPr lang="en-CA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Ministère de la Justice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Bureau du </a:t>
            </a:r>
            <a:r>
              <a:rPr lang="en-CA" sz="1200" dirty="0" err="1">
                <a:solidFill>
                  <a:schemeClr val="tx1"/>
                </a:solidFill>
              </a:rPr>
              <a:t>Conseil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err="1">
                <a:solidFill>
                  <a:schemeClr val="tx1"/>
                </a:solidFill>
              </a:rPr>
              <a:t>privé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Affaires </a:t>
            </a:r>
            <a:r>
              <a:rPr lang="en-CA" sz="1200" dirty="0" err="1">
                <a:solidFill>
                  <a:schemeClr val="tx1"/>
                </a:solidFill>
              </a:rPr>
              <a:t>mondiales</a:t>
            </a:r>
            <a:r>
              <a:rPr lang="en-CA" sz="1200" dirty="0">
                <a:solidFill>
                  <a:schemeClr val="tx1"/>
                </a:solidFill>
              </a:rPr>
              <a:t>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Centre </a:t>
            </a:r>
            <a:r>
              <a:rPr lang="fr-CA" sz="1200" dirty="0">
                <a:solidFill>
                  <a:schemeClr val="tx1"/>
                </a:solidFill>
              </a:rPr>
              <a:t>de la sécurité des </a:t>
            </a:r>
            <a:r>
              <a:rPr lang="fr-CA" sz="1200" dirty="0" smtClean="0">
                <a:solidFill>
                  <a:schemeClr val="tx1"/>
                </a:solidFill>
              </a:rPr>
              <a:t>télécommunications 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Service </a:t>
            </a:r>
            <a:r>
              <a:rPr lang="fr-CA" sz="1200" dirty="0">
                <a:solidFill>
                  <a:schemeClr val="tx1"/>
                </a:solidFill>
              </a:rPr>
              <a:t>canadien du renseignement de </a:t>
            </a:r>
            <a:r>
              <a:rPr lang="fr-CA" sz="1200" dirty="0" smtClean="0">
                <a:solidFill>
                  <a:schemeClr val="tx1"/>
                </a:solidFill>
              </a:rPr>
              <a:t>sécurité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Comité internationale de la Croix-Rouge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Croix-Rouge Canadienne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Les JAG de la collectivité des cinq.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161" y="5034434"/>
            <a:ext cx="15739980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1" y="193692"/>
            <a:ext cx="1003285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CA" sz="1900" b="1" dirty="0">
                <a:solidFill>
                  <a:schemeClr val="bg1"/>
                </a:solidFill>
              </a:rPr>
              <a:t>Cabinet du juge-avocat général  ̶̶  Commodore Geneviève </a:t>
            </a:r>
            <a:r>
              <a:rPr lang="fr-CA" sz="1900" b="1" dirty="0" err="1">
                <a:solidFill>
                  <a:schemeClr val="bg1"/>
                </a:solidFill>
              </a:rPr>
              <a:t>Bernatchez</a:t>
            </a:r>
            <a:r>
              <a:rPr lang="fr-CA" sz="1900" b="1" dirty="0">
                <a:solidFill>
                  <a:schemeClr val="bg1"/>
                </a:solidFill>
              </a:rPr>
              <a:t>, OMM, CD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486843" y="979814"/>
            <a:ext cx="3935446" cy="5134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b="1" cap="all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PRIVILÈGE AVOCAT-CLIENT</a:t>
            </a:r>
            <a:endParaRPr lang="en-CA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4045" y="5509437"/>
            <a:ext cx="2737044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FF0000"/>
                </a:solidFill>
              </a:rPr>
              <a:t>[caviardé]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672297" y="5492090"/>
            <a:ext cx="3313108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[caviardé]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80113" y="5492925"/>
            <a:ext cx="2952724" cy="3466800"/>
          </a:xfrm>
          <a:prstGeom prst="roundRect">
            <a:avLst>
              <a:gd name="adj" fmla="val 124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FF0000"/>
                </a:solidFill>
              </a:rPr>
              <a:t>[caviardé]</a:t>
            </a:r>
            <a:endParaRPr lang="fr-CA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13036613" y="5465398"/>
            <a:ext cx="2880320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FF0000"/>
                </a:solidFill>
              </a:rPr>
              <a:t>[caviardé]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405" y="1326875"/>
            <a:ext cx="456518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>
              <a:solidFill>
                <a:schemeClr val="tx1"/>
              </a:solidFill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>
              <a:solidFill>
                <a:schemeClr val="tx1"/>
              </a:solidFill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>
              <a:solidFill>
                <a:schemeClr val="tx1"/>
              </a:solidFill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Commodore </a:t>
            </a:r>
            <a:r>
              <a:rPr lang="fr-CA" sz="1200" dirty="0" err="1">
                <a:solidFill>
                  <a:schemeClr val="tx1"/>
                </a:solidFill>
              </a:rPr>
              <a:t>Bernatchez</a:t>
            </a:r>
            <a:r>
              <a:rPr lang="fr-CA" sz="1200" dirty="0">
                <a:solidFill>
                  <a:schemeClr val="tx1"/>
                </a:solidFill>
              </a:rPr>
              <a:t> a été </a:t>
            </a:r>
            <a:r>
              <a:rPr lang="fr-CA" sz="1200" dirty="0" smtClean="0">
                <a:solidFill>
                  <a:schemeClr val="tx1"/>
                </a:solidFill>
              </a:rPr>
              <a:t>nommée </a:t>
            </a:r>
            <a:r>
              <a:rPr lang="fr-CA" sz="1200" dirty="0">
                <a:solidFill>
                  <a:schemeClr val="tx1"/>
                </a:solidFill>
              </a:rPr>
              <a:t>en tant que 15</a:t>
            </a:r>
            <a:r>
              <a:rPr lang="fr-CA" sz="1200" baseline="30000" dirty="0">
                <a:solidFill>
                  <a:schemeClr val="tx1"/>
                </a:solidFill>
              </a:rPr>
              <a:t>e</a:t>
            </a:r>
            <a:r>
              <a:rPr lang="fr-CA" sz="1200" dirty="0">
                <a:solidFill>
                  <a:schemeClr val="tx1"/>
                </a:solidFill>
              </a:rPr>
              <a:t> j</a:t>
            </a:r>
            <a:r>
              <a:rPr lang="fr-CA" sz="1200" dirty="0" smtClean="0">
                <a:solidFill>
                  <a:schemeClr val="tx1"/>
                </a:solidFill>
              </a:rPr>
              <a:t>uge-avocat général (JAG) par </a:t>
            </a:r>
            <a:r>
              <a:rPr lang="fr-CA" sz="1200" dirty="0">
                <a:solidFill>
                  <a:schemeClr val="tx1"/>
                </a:solidFill>
              </a:rPr>
              <a:t>le Gouverneur en Conseil le 27 juin 2017 et elle est la première femme à occuper ce </a:t>
            </a:r>
            <a:r>
              <a:rPr lang="fr-CA" sz="1200" dirty="0" smtClean="0">
                <a:solidFill>
                  <a:schemeClr val="tx1"/>
                </a:solidFill>
              </a:rPr>
              <a:t>poste.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Elle s’est enrôlée dans </a:t>
            </a:r>
            <a:r>
              <a:rPr lang="fr-CA" sz="1200" dirty="0">
                <a:solidFill>
                  <a:schemeClr val="tx1"/>
                </a:solidFill>
              </a:rPr>
              <a:t>la Réserve navale en </a:t>
            </a:r>
            <a:r>
              <a:rPr lang="fr-CA" sz="1200" dirty="0" smtClean="0">
                <a:solidFill>
                  <a:schemeClr val="tx1"/>
                </a:solidFill>
              </a:rPr>
              <a:t>1987, et a servie en qualité d'officier de guerre navale. En </a:t>
            </a:r>
            <a:r>
              <a:rPr lang="fr-CA" sz="1200" dirty="0">
                <a:solidFill>
                  <a:schemeClr val="tx1"/>
                </a:solidFill>
              </a:rPr>
              <a:t>1997, elle </a:t>
            </a:r>
            <a:r>
              <a:rPr lang="fr-CA" sz="1200" dirty="0" smtClean="0">
                <a:solidFill>
                  <a:schemeClr val="tx1"/>
                </a:solidFill>
              </a:rPr>
              <a:t>transfère dans la </a:t>
            </a:r>
            <a:r>
              <a:rPr lang="fr-CA" sz="1200" dirty="0">
                <a:solidFill>
                  <a:schemeClr val="tx1"/>
                </a:solidFill>
              </a:rPr>
              <a:t>Force régulière et </a:t>
            </a:r>
            <a:r>
              <a:rPr lang="fr-CA" sz="1200" dirty="0" smtClean="0">
                <a:solidFill>
                  <a:schemeClr val="tx1"/>
                </a:solidFill>
              </a:rPr>
              <a:t>s’est joint au </a:t>
            </a:r>
            <a:r>
              <a:rPr lang="fr-CA" sz="1200" dirty="0">
                <a:solidFill>
                  <a:schemeClr val="tx1"/>
                </a:solidFill>
              </a:rPr>
              <a:t>Cabinet du JAG.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smtClean="0">
                <a:solidFill>
                  <a:schemeClr val="tx1"/>
                </a:solidFill>
              </a:rPr>
              <a:t>Elle s’est </a:t>
            </a:r>
            <a:r>
              <a:rPr lang="fr-CA" sz="1200" dirty="0">
                <a:solidFill>
                  <a:schemeClr val="tx1"/>
                </a:solidFill>
              </a:rPr>
              <a:t>déployée avec la composante aérienne du Canada pendant le conflit du Kosovo en 1999.</a:t>
            </a:r>
          </a:p>
          <a:p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6291" y="5091617"/>
            <a:ext cx="1292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PRINCIPAUX ENJEUX POUR LE </a:t>
            </a:r>
            <a:r>
              <a:rPr lang="en-CA" sz="1600" cap="all" smtClean="0">
                <a:solidFill>
                  <a:schemeClr val="bg1"/>
                </a:solidFill>
              </a:rPr>
              <a:t>Juge-avocat</a:t>
            </a:r>
            <a:r>
              <a:rPr lang="en-CA" sz="1600" cap="all" dirty="0" smtClean="0">
                <a:solidFill>
                  <a:schemeClr val="bg1"/>
                </a:solidFill>
              </a:rPr>
              <a:t> </a:t>
            </a:r>
            <a:r>
              <a:rPr lang="en-CA" sz="1600" cap="all" dirty="0" err="1" smtClean="0">
                <a:solidFill>
                  <a:schemeClr val="bg1"/>
                </a:solidFill>
              </a:rPr>
              <a:t>gÉnÉral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6238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030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16238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030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8651" y="5465398"/>
            <a:ext cx="3570972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fr-FR" sz="1050" dirty="0">
                <a:solidFill>
                  <a:srgbClr val="FF0000"/>
                </a:solidFill>
              </a:rPr>
              <a:t>[caviardé]</a:t>
            </a:r>
            <a:endParaRPr lang="en-CA" sz="12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333" y="1381458"/>
            <a:ext cx="1347333" cy="16704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023925" y="0"/>
            <a:ext cx="221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fr-CA" sz="1200" b="1" cap="all" dirty="0" smtClean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Sans classification</a:t>
            </a:r>
            <a:endParaRPr lang="fr-CA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35914</TotalTime>
  <Words>330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 K. Lacharité</dc:creator>
  <cp:lastModifiedBy>lepine.d</cp:lastModifiedBy>
  <cp:revision>756</cp:revision>
  <cp:lastPrinted>2019-10-15T17:53:29Z</cp:lastPrinted>
  <dcterms:created xsi:type="dcterms:W3CDTF">2017-05-18T23:50:12Z</dcterms:created>
  <dcterms:modified xsi:type="dcterms:W3CDTF">2020-04-01T13:32:51Z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