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" y="3"/>
            <a:ext cx="6407221" cy="458164"/>
          </a:xfrm>
          <a:prstGeom prst="rect">
            <a:avLst/>
          </a:prstGeom>
        </p:spPr>
        <p:txBody>
          <a:bodyPr vert="horz" lIns="114738" tIns="57368" rIns="114738" bIns="57368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4" y="3"/>
            <a:ext cx="6407221" cy="458164"/>
          </a:xfrm>
          <a:prstGeom prst="rect">
            <a:avLst/>
          </a:prstGeom>
        </p:spPr>
        <p:txBody>
          <a:bodyPr vert="horz" lIns="114738" tIns="57368" rIns="114738" bIns="57368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4" y="8685839"/>
            <a:ext cx="6407221" cy="458164"/>
          </a:xfrm>
          <a:prstGeom prst="rect">
            <a:avLst/>
          </a:prstGeom>
        </p:spPr>
        <p:txBody>
          <a:bodyPr vert="horz" lIns="114738" tIns="57368" rIns="114738" bIns="57368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4" y="8685839"/>
            <a:ext cx="6407221" cy="458164"/>
          </a:xfrm>
          <a:prstGeom prst="rect">
            <a:avLst/>
          </a:prstGeom>
        </p:spPr>
        <p:txBody>
          <a:bodyPr vert="horz" lIns="114738" tIns="57368" rIns="114738" bIns="57368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6921" tIns="58458" rIns="116921" bIns="584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6921" tIns="58458" rIns="116921" bIns="58458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2020-04-01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6921" tIns="58458" rIns="116921" bIns="5845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6921" tIns="58458" rIns="116921" bIns="58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6405880" cy="457200"/>
          </a:xfrm>
          <a:prstGeom prst="rect">
            <a:avLst/>
          </a:prstGeom>
        </p:spPr>
        <p:txBody>
          <a:bodyPr vert="horz" lIns="116921" tIns="58458" rIns="116921" bIns="584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4"/>
            <a:ext cx="6405880" cy="457200"/>
          </a:xfrm>
          <a:prstGeom prst="rect">
            <a:avLst/>
          </a:prstGeom>
        </p:spPr>
        <p:txBody>
          <a:bodyPr vert="horz" wrap="square" lIns="116921" tIns="58458" rIns="116921" bIns="58458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68765" y="1342656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pPr algn="ctr"/>
            <a:endParaRPr lang="en-CA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The </a:t>
            </a:r>
            <a:r>
              <a:rPr lang="en-CA" sz="1200" dirty="0" smtClean="0"/>
              <a:t>JAG reports to and </a:t>
            </a:r>
            <a:r>
              <a:rPr lang="en-CA" sz="1200" dirty="0"/>
              <a:t>is responsible to the Minister in the performance </a:t>
            </a:r>
            <a:r>
              <a:rPr lang="en-CA" sz="1200" dirty="0" smtClean="0"/>
              <a:t>of her </a:t>
            </a:r>
            <a:r>
              <a:rPr lang="en-CA" sz="1200" dirty="0"/>
              <a:t>duties and functions</a:t>
            </a:r>
            <a:r>
              <a:rPr lang="en-CA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JAG </a:t>
            </a:r>
            <a:r>
              <a:rPr lang="en-US" sz="1200" dirty="0"/>
              <a:t>acts as legal adviser to the Governor General, the Minister, the Department and the Canadian Forces in matters relating to military </a:t>
            </a:r>
            <a:r>
              <a:rPr lang="en-US" sz="1200" dirty="0" smtClean="0"/>
              <a:t>law, </a:t>
            </a:r>
            <a:r>
              <a:rPr lang="en-CA" sz="1200" dirty="0" smtClean="0"/>
              <a:t>including </a:t>
            </a:r>
            <a:r>
              <a:rPr lang="en-CA" sz="1200" smtClean="0"/>
              <a:t>military justice, </a:t>
            </a:r>
            <a:r>
              <a:rPr lang="en-CA" sz="1200" dirty="0"/>
              <a:t>operational and international </a:t>
            </a:r>
            <a:r>
              <a:rPr lang="en-CA" sz="1200" dirty="0" smtClean="0"/>
              <a:t>law as well as administrative law. </a:t>
            </a:r>
            <a:endParaRPr lang="en-CA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The JAG is responsible for </a:t>
            </a:r>
            <a:r>
              <a:rPr lang="en-CA" sz="1200" dirty="0"/>
              <a:t>the superintendence of the administration of military justice in the </a:t>
            </a:r>
            <a:r>
              <a:rPr lang="en-CA" sz="1200" dirty="0" smtClean="0"/>
              <a:t>Canadian Armed Forces (CAF).</a:t>
            </a:r>
          </a:p>
          <a:p>
            <a:pPr lvl="0"/>
            <a:endParaRPr lang="en-CA" sz="120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8720235" y="1342656"/>
            <a:ext cx="3486327" cy="356737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1200" b="1" dirty="0"/>
          </a:p>
          <a:p>
            <a:r>
              <a:rPr lang="en-CA" sz="1200" b="1" dirty="0" smtClean="0"/>
              <a:t>Total CAF Members &amp; DND Employees</a:t>
            </a:r>
            <a:r>
              <a:rPr lang="en-CA" sz="1200" dirty="0"/>
              <a:t>: </a:t>
            </a:r>
            <a:r>
              <a:rPr lang="en-CA" sz="1200" dirty="0" smtClean="0"/>
              <a:t>350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Budget</a:t>
            </a:r>
            <a:r>
              <a:rPr lang="en-CA" sz="1200" dirty="0" smtClean="0"/>
              <a:t>: $10.7M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Primary location(s)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National Capital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Halifax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Montreal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Toronto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Winnipeg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Edmonton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Victoria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smtClean="0"/>
              <a:t>Colorado Springs </a:t>
            </a:r>
            <a:r>
              <a:rPr lang="en-CA" sz="1200" dirty="0" smtClean="0"/>
              <a:t>(USA),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err="1" smtClean="0"/>
              <a:t>Geilenkirchen</a:t>
            </a:r>
            <a:r>
              <a:rPr lang="en-CA" sz="1200" dirty="0" smtClean="0"/>
              <a:t> (Germany).</a:t>
            </a:r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367741" y="1342656"/>
            <a:ext cx="3573297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/>
            <a:endParaRPr lang="en-CA" sz="1200" b="1" dirty="0"/>
          </a:p>
          <a:p>
            <a:r>
              <a:rPr lang="en-CA" sz="1200" b="1" dirty="0" smtClean="0"/>
              <a:t>Internal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DND/Canadian Forces Legal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All Defence Team. JAG is also a member of Armed Forces Council and Defence Management Committee.</a:t>
            </a:r>
          </a:p>
          <a:p>
            <a:endParaRPr lang="en-CA" sz="1200" dirty="0"/>
          </a:p>
          <a:p>
            <a:r>
              <a:rPr lang="en-CA" sz="1200" b="1" dirty="0" smtClean="0"/>
              <a:t>External</a:t>
            </a:r>
            <a:r>
              <a:rPr lang="en-CA" sz="1200" dirty="0" smtClean="0"/>
              <a:t> </a:t>
            </a:r>
            <a:r>
              <a:rPr lang="en-CA" sz="900" b="1" dirty="0"/>
              <a:t>(including other government </a:t>
            </a:r>
            <a:r>
              <a:rPr lang="en-CA" sz="900" b="1"/>
              <a:t>departments</a:t>
            </a:r>
            <a:r>
              <a:rPr lang="en-CA" sz="900" b="1" smtClean="0"/>
              <a:t>):</a:t>
            </a:r>
            <a:endParaRPr lang="en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Department of Justice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Privy Council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Global Affairs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Communication Security Establishment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Canadian Security and Intelligence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International Committee of the Red Cross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Canadian </a:t>
            </a:r>
            <a:r>
              <a:rPr lang="en-CA" sz="1200" dirty="0"/>
              <a:t>R</a:t>
            </a:r>
            <a:r>
              <a:rPr lang="en-CA" sz="1200" dirty="0" smtClean="0"/>
              <a:t>ed Cross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JAGs of the </a:t>
            </a:r>
            <a:r>
              <a:rPr lang="en-CA" sz="1200" dirty="0"/>
              <a:t>F</a:t>
            </a:r>
            <a:r>
              <a:rPr lang="en-CA" sz="1200" dirty="0" smtClean="0"/>
              <a:t>ive Eyes Community.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162" y="5034434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1" y="185998"/>
            <a:ext cx="10032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Office of the Judge Advocate General – Commodore </a:t>
            </a:r>
            <a:r>
              <a:rPr lang="en-CA" sz="1900" b="1" dirty="0" err="1" smtClean="0">
                <a:solidFill>
                  <a:schemeClr val="bg1"/>
                </a:solidFill>
              </a:rPr>
              <a:t>Genevi</a:t>
            </a:r>
            <a:r>
              <a:rPr lang="fr-CA" sz="1900" b="1" dirty="0" err="1" smtClean="0">
                <a:solidFill>
                  <a:schemeClr val="bg1"/>
                </a:solidFill>
              </a:rPr>
              <a:t>ève</a:t>
            </a:r>
            <a:r>
              <a:rPr lang="fr-CA" sz="1900" b="1" dirty="0" smtClean="0">
                <a:solidFill>
                  <a:schemeClr val="bg1"/>
                </a:solidFill>
              </a:rPr>
              <a:t> </a:t>
            </a:r>
            <a:r>
              <a:rPr lang="fr-CA" sz="1900" b="1" dirty="0" err="1" smtClean="0">
                <a:solidFill>
                  <a:schemeClr val="bg1"/>
                </a:solidFill>
              </a:rPr>
              <a:t>Bernatchez</a:t>
            </a:r>
            <a:r>
              <a:rPr lang="fr-CA" sz="1900" b="1" dirty="0" smtClean="0">
                <a:solidFill>
                  <a:schemeClr val="bg1"/>
                </a:solidFill>
              </a:rPr>
              <a:t>, OMM, CD</a:t>
            </a:r>
            <a:r>
              <a:rPr lang="en-CA" sz="20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486843" y="979814"/>
            <a:ext cx="3935446" cy="5134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SOLICITOR-CLIENT PRIVILEGE</a:t>
            </a:r>
            <a:endParaRPr lang="en-CA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4784" y="5480836"/>
            <a:ext cx="279104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en-CA" sz="1200" dirty="0">
                <a:solidFill>
                  <a:srgbClr val="FF0000"/>
                </a:solidFill>
              </a:rPr>
              <a:t>[redacted]</a:t>
            </a:r>
            <a:r>
              <a:rPr lang="en-CA" sz="1200" dirty="0"/>
              <a:t> </a:t>
            </a:r>
            <a:endParaRPr lang="en-CA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10205900" y="5487354"/>
            <a:ext cx="2914502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A" sz="1200" dirty="0">
                <a:solidFill>
                  <a:srgbClr val="FF0000"/>
                </a:solidFill>
              </a:rPr>
              <a:t>[redacted]</a:t>
            </a:r>
            <a:r>
              <a:rPr lang="en-CA" sz="1200" dirty="0"/>
              <a:t> </a:t>
            </a:r>
            <a:endParaRPr lang="en-CA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4175518" y="5480836"/>
            <a:ext cx="3119172" cy="3433090"/>
          </a:xfrm>
          <a:prstGeom prst="roundRect">
            <a:avLst>
              <a:gd name="adj" fmla="val 124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en-CA" sz="1200" dirty="0">
                <a:solidFill>
                  <a:srgbClr val="FF0000"/>
                </a:solidFill>
              </a:rPr>
              <a:t>[redacted]</a:t>
            </a:r>
            <a:r>
              <a:rPr lang="en-CA" sz="1200" dirty="0"/>
              <a:t> </a:t>
            </a:r>
            <a:endParaRPr lang="fr-CA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13180475" y="5487354"/>
            <a:ext cx="2553769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en-CA" sz="1200" dirty="0">
                <a:solidFill>
                  <a:srgbClr val="FF0000"/>
                </a:solidFill>
              </a:rPr>
              <a:t>[redacted]</a:t>
            </a:r>
            <a:r>
              <a:rPr lang="en-CA" sz="1200" dirty="0"/>
              <a:t> </a:t>
            </a:r>
            <a:endParaRPr lang="en-CA" sz="1200" b="1" u="sng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0398" y="5430344"/>
            <a:ext cx="3818538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en-CA" sz="1100" dirty="0">
                <a:solidFill>
                  <a:srgbClr val="FF0000"/>
                </a:solidFill>
              </a:rPr>
              <a:t>[redacted]</a:t>
            </a:r>
            <a:r>
              <a:rPr lang="en-CA" sz="1100" dirty="0"/>
              <a:t> </a:t>
            </a:r>
            <a:endParaRPr lang="en-CA" sz="1150" dirty="0"/>
          </a:p>
        </p:txBody>
      </p:sp>
      <p:sp>
        <p:nvSpPr>
          <p:cNvPr id="21" name="Rounded Rectangle 20"/>
          <p:cNvSpPr/>
          <p:nvPr/>
        </p:nvSpPr>
        <p:spPr>
          <a:xfrm>
            <a:off x="342405" y="1326875"/>
            <a:ext cx="456518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Commodore </a:t>
            </a:r>
            <a:r>
              <a:rPr lang="en-CA" sz="1200" dirty="0" err="1"/>
              <a:t>Bernatchez</a:t>
            </a:r>
            <a:r>
              <a:rPr lang="en-CA" sz="1200" dirty="0"/>
              <a:t> was appointed as the 15th </a:t>
            </a:r>
            <a:r>
              <a:rPr lang="en-CA" sz="1200" dirty="0" smtClean="0"/>
              <a:t>Judge Advocate General (JAG) by the Governor-in-Council on </a:t>
            </a:r>
            <a:r>
              <a:rPr lang="en-CA" sz="1200" dirty="0"/>
              <a:t>June 27th, 2017 </a:t>
            </a:r>
            <a:r>
              <a:rPr lang="en-CA" sz="1200" dirty="0" smtClean="0"/>
              <a:t>and is </a:t>
            </a:r>
            <a:r>
              <a:rPr lang="en-CA" sz="1200" dirty="0"/>
              <a:t>the first </a:t>
            </a:r>
            <a:r>
              <a:rPr lang="en-CA" sz="1200" dirty="0" smtClean="0"/>
              <a:t>woman </a:t>
            </a:r>
            <a:r>
              <a:rPr lang="en-CA" sz="1200" dirty="0"/>
              <a:t>appointed </a:t>
            </a:r>
            <a:r>
              <a:rPr lang="en-CA" sz="1200" dirty="0" smtClean="0"/>
              <a:t>to the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She enrolled </a:t>
            </a:r>
            <a:r>
              <a:rPr lang="en-CA" sz="1200" dirty="0"/>
              <a:t>in the Naval Reserve in </a:t>
            </a:r>
            <a:r>
              <a:rPr lang="en-CA" sz="1200" dirty="0" smtClean="0"/>
              <a:t>1987, where she served as a naval warfare officer.</a:t>
            </a:r>
            <a:r>
              <a:rPr lang="en-CA" sz="1200" dirty="0"/>
              <a:t> </a:t>
            </a:r>
            <a:r>
              <a:rPr lang="en-CA" sz="1200" dirty="0" smtClean="0"/>
              <a:t>In </a:t>
            </a:r>
            <a:r>
              <a:rPr lang="en-CA" sz="1200" dirty="0"/>
              <a:t>1997</a:t>
            </a:r>
            <a:r>
              <a:rPr lang="en-CA" sz="1200" dirty="0" smtClean="0"/>
              <a:t>, she </a:t>
            </a:r>
            <a:r>
              <a:rPr lang="en-CA" sz="1200" dirty="0"/>
              <a:t>transferred to the Regular Force and joined the Office of the JAG</a:t>
            </a:r>
            <a:r>
              <a:rPr lang="en-CA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She previously deployed </a:t>
            </a:r>
            <a:r>
              <a:rPr lang="en-CA" sz="1200" dirty="0"/>
              <a:t>with </a:t>
            </a:r>
            <a:r>
              <a:rPr lang="en-CA" sz="1200" dirty="0" smtClean="0"/>
              <a:t>the Canadian Air </a:t>
            </a:r>
            <a:r>
              <a:rPr lang="en-CA" sz="1200" dirty="0"/>
              <a:t>Component during the Kosovo conflict in </a:t>
            </a:r>
            <a:r>
              <a:rPr lang="en-CA" sz="1200" dirty="0" smtClean="0"/>
              <a:t>1999</a:t>
            </a:r>
            <a:r>
              <a:rPr lang="en-CA" sz="1200" dirty="0"/>
              <a:t>.</a:t>
            </a:r>
            <a:endParaRPr lang="en-CA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2" y="1416686"/>
            <a:ext cx="1347312" cy="16693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17786" y="5091790"/>
            <a:ext cx="1292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office of the judge advocate general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917343" y="0"/>
            <a:ext cx="1321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en-CA" sz="1200" b="1" cap="all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37196</TotalTime>
  <Words>310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 K. Lacharité</dc:creator>
  <cp:lastModifiedBy>lepine.d</cp:lastModifiedBy>
  <cp:revision>754</cp:revision>
  <cp:lastPrinted>2019-10-15T17:51:56Z</cp:lastPrinted>
  <dcterms:created xsi:type="dcterms:W3CDTF">2017-05-18T23:50:12Z</dcterms:created>
  <dcterms:modified xsi:type="dcterms:W3CDTF">2020-04-01T13:31:32Z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