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14782800" cy="9296400"/>
  <p:custDataLst>
    <p:tags r:id="rId5"/>
  </p:custDataLst>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3825" autoAdjust="0"/>
  </p:normalViewPr>
  <p:slideViewPr>
    <p:cSldViewPr>
      <p:cViewPr varScale="1">
        <p:scale>
          <a:sx n="72" d="100"/>
          <a:sy n="72" d="100"/>
        </p:scale>
        <p:origin x="1224" y="66"/>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7150" cy="465138"/>
          </a:xfrm>
          <a:prstGeom prst="rect">
            <a:avLst/>
          </a:prstGeom>
        </p:spPr>
        <p:txBody>
          <a:bodyPr vert="horz" lIns="115478" tIns="57738" rIns="115478" bIns="57738" rtlCol="0"/>
          <a:lstStyle>
            <a:lvl1pPr algn="l" eaLnBrk="1" hangingPunct="1">
              <a:defRPr sz="1500">
                <a:latin typeface="Arial" panose="020B0604020202020204" pitchFamily="34" charset="0"/>
                <a:ea typeface="ＭＳ Ｐゴシック" panose="020B0600070205080204" pitchFamily="34" charset="-128"/>
              </a:defRPr>
            </a:lvl1pPr>
          </a:lstStyle>
          <a:p>
            <a:pPr>
              <a:defRPr/>
            </a:pPr>
            <a:endParaRPr lang="en-CA"/>
          </a:p>
        </p:txBody>
      </p:sp>
      <p:sp>
        <p:nvSpPr>
          <p:cNvPr id="3" name="Date Placeholder 2"/>
          <p:cNvSpPr>
            <a:spLocks noGrp="1"/>
          </p:cNvSpPr>
          <p:nvPr>
            <p:ph type="dt" sz="quarter" idx="1"/>
          </p:nvPr>
        </p:nvSpPr>
        <p:spPr>
          <a:xfrm>
            <a:off x="8374063" y="0"/>
            <a:ext cx="6405562" cy="465138"/>
          </a:xfrm>
          <a:prstGeom prst="rect">
            <a:avLst/>
          </a:prstGeom>
        </p:spPr>
        <p:txBody>
          <a:bodyPr vert="horz" lIns="115478" tIns="57738" rIns="115478" bIns="57738" rtlCol="0"/>
          <a:lstStyle>
            <a:lvl1pPr algn="r" eaLnBrk="1" hangingPunct="1">
              <a:defRPr sz="1500">
                <a:latin typeface="Arial" panose="020B0604020202020204" pitchFamily="34" charset="0"/>
                <a:ea typeface="ＭＳ Ｐゴシック" panose="020B0600070205080204" pitchFamily="34" charset="-128"/>
              </a:defRPr>
            </a:lvl1pPr>
          </a:lstStyle>
          <a:p>
            <a:pPr>
              <a:defRPr/>
            </a:pPr>
            <a:fld id="{B0BAD784-E384-449E-B97E-E57587C62F41}" type="datetimeFigureOut">
              <a:rPr lang="en-CA"/>
              <a:pPr>
                <a:defRPr/>
              </a:pPr>
              <a:t>2020-02-14</a:t>
            </a:fld>
            <a:endParaRPr lang="en-CA" dirty="0"/>
          </a:p>
        </p:txBody>
      </p:sp>
      <p:sp>
        <p:nvSpPr>
          <p:cNvPr id="4" name="Footer Placeholder 3"/>
          <p:cNvSpPr>
            <a:spLocks noGrp="1"/>
          </p:cNvSpPr>
          <p:nvPr>
            <p:ph type="ftr" sz="quarter" idx="2"/>
          </p:nvPr>
        </p:nvSpPr>
        <p:spPr>
          <a:xfrm>
            <a:off x="0" y="8831263"/>
            <a:ext cx="6407150" cy="465137"/>
          </a:xfrm>
          <a:prstGeom prst="rect">
            <a:avLst/>
          </a:prstGeom>
        </p:spPr>
        <p:txBody>
          <a:bodyPr vert="horz" lIns="115478" tIns="57738" rIns="115478" bIns="57738" rtlCol="0" anchor="b"/>
          <a:lstStyle>
            <a:lvl1pPr algn="l" eaLnBrk="1" hangingPunct="1">
              <a:defRPr sz="1500">
                <a:latin typeface="Arial" panose="020B0604020202020204" pitchFamily="34" charset="0"/>
                <a:ea typeface="ＭＳ Ｐゴシック" panose="020B0600070205080204" pitchFamily="34" charset="-128"/>
              </a:defRPr>
            </a:lvl1pPr>
          </a:lstStyle>
          <a:p>
            <a:pPr>
              <a:defRPr/>
            </a:pPr>
            <a:endParaRPr lang="en-CA"/>
          </a:p>
        </p:txBody>
      </p:sp>
      <p:sp>
        <p:nvSpPr>
          <p:cNvPr id="5" name="Slide Number Placeholder 4"/>
          <p:cNvSpPr>
            <a:spLocks noGrp="1"/>
          </p:cNvSpPr>
          <p:nvPr>
            <p:ph type="sldNum" sz="quarter" idx="3"/>
          </p:nvPr>
        </p:nvSpPr>
        <p:spPr>
          <a:xfrm>
            <a:off x="8374063" y="8831263"/>
            <a:ext cx="6405562" cy="465137"/>
          </a:xfrm>
          <a:prstGeom prst="rect">
            <a:avLst/>
          </a:prstGeom>
        </p:spPr>
        <p:txBody>
          <a:bodyPr vert="horz" wrap="square" lIns="115478" tIns="57738" rIns="115478" bIns="57738" numCol="1" anchor="b" anchorCtr="0" compatLnSpc="1">
            <a:prstTxWarp prst="textNoShape">
              <a:avLst/>
            </a:prstTxWarp>
          </a:bodyPr>
          <a:lstStyle>
            <a:lvl1pPr algn="r" eaLnBrk="1" hangingPunct="1">
              <a:defRPr sz="1500"/>
            </a:lvl1pPr>
          </a:lstStyle>
          <a:p>
            <a:fld id="{F8D7E331-2303-47A7-A946-4A4CF89986FA}" type="slidenum">
              <a:rPr lang="en-CA" altLang="en-US"/>
              <a:pPr/>
              <a:t>‹#›</a:t>
            </a:fld>
            <a:endParaRPr lang="en-CA" altLang="en-US"/>
          </a:p>
        </p:txBody>
      </p:sp>
    </p:spTree>
    <p:extLst>
      <p:ext uri="{BB962C8B-B14F-4D97-AF65-F5344CB8AC3E}">
        <p14:creationId xmlns:p14="http://schemas.microsoft.com/office/powerpoint/2010/main" val="1346053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3975" cy="465138"/>
          </a:xfrm>
          <a:prstGeom prst="rect">
            <a:avLst/>
          </a:prstGeom>
        </p:spPr>
        <p:txBody>
          <a:bodyPr vert="horz" lIns="117675" tIns="58835" rIns="117675" bIns="58835" rtlCol="0"/>
          <a:lstStyle>
            <a:lvl1pPr algn="l" eaLnBrk="1" fontAlgn="auto" hangingPunct="1">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4063" y="0"/>
            <a:ext cx="6405562" cy="465138"/>
          </a:xfrm>
          <a:prstGeom prst="rect">
            <a:avLst/>
          </a:prstGeom>
        </p:spPr>
        <p:txBody>
          <a:bodyPr vert="horz" wrap="square" lIns="117675" tIns="58835" rIns="117675" bIns="58835" numCol="1" anchor="t" anchorCtr="0" compatLnSpc="1">
            <a:prstTxWarp prst="textNoShape">
              <a:avLst/>
            </a:prstTxWarp>
          </a:bodyPr>
          <a:lstStyle>
            <a:lvl1pPr algn="r" eaLnBrk="1" hangingPunct="1">
              <a:defRPr sz="1500">
                <a:latin typeface="Arial" panose="020B0604020202020204" pitchFamily="34" charset="0"/>
                <a:ea typeface="ＭＳ Ｐゴシック" panose="020B0600070205080204" pitchFamily="34" charset="-128"/>
              </a:defRPr>
            </a:lvl1pPr>
          </a:lstStyle>
          <a:p>
            <a:pPr>
              <a:defRPr/>
            </a:pPr>
            <a:fld id="{D241031C-81C4-48A3-8ED6-44B08EBE2E11}"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4292600" y="698500"/>
            <a:ext cx="6197600" cy="3486150"/>
          </a:xfrm>
          <a:prstGeom prst="rect">
            <a:avLst/>
          </a:prstGeom>
          <a:noFill/>
          <a:ln w="12700">
            <a:solidFill>
              <a:prstClr val="black"/>
            </a:solidFill>
          </a:ln>
        </p:spPr>
        <p:txBody>
          <a:bodyPr vert="horz" lIns="117675" tIns="58835" rIns="117675" bIns="58835" rtlCol="0" anchor="ctr"/>
          <a:lstStyle/>
          <a:p>
            <a:pPr lvl="0"/>
            <a:endParaRPr lang="en-CA" noProof="0" dirty="0"/>
          </a:p>
        </p:txBody>
      </p:sp>
      <p:sp>
        <p:nvSpPr>
          <p:cNvPr id="5" name="Notes Placeholder 4"/>
          <p:cNvSpPr>
            <a:spLocks noGrp="1"/>
          </p:cNvSpPr>
          <p:nvPr>
            <p:ph type="body" sz="quarter" idx="3"/>
          </p:nvPr>
        </p:nvSpPr>
        <p:spPr>
          <a:xfrm>
            <a:off x="1476375" y="4416425"/>
            <a:ext cx="11830050" cy="4183063"/>
          </a:xfrm>
          <a:prstGeom prst="rect">
            <a:avLst/>
          </a:prstGeom>
        </p:spPr>
        <p:txBody>
          <a:bodyPr vert="horz" wrap="square" lIns="117675" tIns="58835" rIns="117675" bIns="58835"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829675"/>
            <a:ext cx="6403975" cy="465138"/>
          </a:xfrm>
          <a:prstGeom prst="rect">
            <a:avLst/>
          </a:prstGeom>
        </p:spPr>
        <p:txBody>
          <a:bodyPr vert="horz" lIns="117675" tIns="58835" rIns="117675" bIns="58835" rtlCol="0" anchor="b"/>
          <a:lstStyle>
            <a:lvl1pPr algn="l" eaLnBrk="1" fontAlgn="auto" hangingPunct="1">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4063" y="8829675"/>
            <a:ext cx="6405562" cy="465138"/>
          </a:xfrm>
          <a:prstGeom prst="rect">
            <a:avLst/>
          </a:prstGeom>
        </p:spPr>
        <p:txBody>
          <a:bodyPr vert="horz" wrap="square" lIns="117675" tIns="58835" rIns="117675" bIns="58835" numCol="1" anchor="b" anchorCtr="0" compatLnSpc="1">
            <a:prstTxWarp prst="textNoShape">
              <a:avLst/>
            </a:prstTxWarp>
          </a:bodyPr>
          <a:lstStyle>
            <a:lvl1pPr algn="r" eaLnBrk="1" hangingPunct="1">
              <a:defRPr sz="1500"/>
            </a:lvl1pPr>
          </a:lstStyle>
          <a:p>
            <a:fld id="{F1FFD076-682C-42FC-97E6-B757CAD204D4}" type="slidenum">
              <a:rPr lang="en-CA" altLang="en-US"/>
              <a:pPr/>
              <a:t>‹#›</a:t>
            </a:fld>
            <a:endParaRPr lang="en-CA" altLang="en-US"/>
          </a:p>
        </p:txBody>
      </p:sp>
    </p:spTree>
    <p:extLst>
      <p:ext uri="{BB962C8B-B14F-4D97-AF65-F5344CB8AC3E}">
        <p14:creationId xmlns:p14="http://schemas.microsoft.com/office/powerpoint/2010/main" val="2271725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FDB8F0-153B-49D8-82D5-72D8EE829F08}" type="slidenum">
              <a:rPr lang="en-CA" altLang="en-US">
                <a:solidFill>
                  <a:srgbClr val="000000"/>
                </a:solidFill>
              </a:rPr>
              <a:pPr/>
              <a:t>1</a:t>
            </a:fld>
            <a:endParaRPr lang="en-CA" altLang="en-US">
              <a:solidFill>
                <a:srgbClr val="000000"/>
              </a:solidFill>
            </a:endParaRPr>
          </a:p>
        </p:txBody>
      </p:sp>
    </p:spTree>
    <p:extLst>
      <p:ext uri="{BB962C8B-B14F-4D97-AF65-F5344CB8AC3E}">
        <p14:creationId xmlns:p14="http://schemas.microsoft.com/office/powerpoint/2010/main" val="211011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03571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71841D59-5923-4EC0-AA3D-4EA454097847}" type="datetime1">
              <a:rPr lang="en-CA" altLang="en-US"/>
              <a:pPr>
                <a:defRPr/>
              </a:pPr>
              <a:t>2020-02-14</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6C59E84D-448E-4282-9DAD-5B3A8734977F}" type="slidenum">
              <a:rPr lang="en-CA" altLang="en-US"/>
              <a:pPr/>
              <a:t>‹#›</a:t>
            </a:fld>
            <a:endParaRPr lang="en-CA" altLang="en-US"/>
          </a:p>
        </p:txBody>
      </p:sp>
    </p:spTree>
    <p:extLst>
      <p:ext uri="{BB962C8B-B14F-4D97-AF65-F5344CB8AC3E}">
        <p14:creationId xmlns:p14="http://schemas.microsoft.com/office/powerpoint/2010/main" val="2971060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213" y="1401763"/>
            <a:ext cx="146161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213" y="3044825"/>
            <a:ext cx="14616112"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213" y="8466138"/>
            <a:ext cx="3789362"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599">
                <a:solidFill>
                  <a:srgbClr val="000000"/>
                </a:solidFill>
                <a:latin typeface="Arial" panose="020B0604020202020204" pitchFamily="34" charset="0"/>
                <a:ea typeface="ＭＳ Ｐゴシック" panose="020B0600070205080204" pitchFamily="34" charset="-128"/>
                <a:cs typeface="Arial" pitchFamily="34" charset="0"/>
              </a:defRPr>
            </a:lvl1pPr>
          </a:lstStyle>
          <a:p>
            <a:pPr>
              <a:defRPr/>
            </a:pPr>
            <a:fld id="{0E30C492-568B-4EB2-940B-3B24285CB00C}" type="datetime1">
              <a:rPr lang="en-CA" altLang="en-US"/>
              <a:pPr>
                <a:defRPr/>
              </a:pPr>
              <a:t>2020-02-14</a:t>
            </a:fld>
            <a:endParaRPr lang="en-CA" altLang="en-US" dirty="0"/>
          </a:p>
        </p:txBody>
      </p:sp>
      <p:sp>
        <p:nvSpPr>
          <p:cNvPr id="5" name="Footer Placeholder 4"/>
          <p:cNvSpPr>
            <a:spLocks noGrp="1"/>
          </p:cNvSpPr>
          <p:nvPr>
            <p:ph type="ftr" sz="quarter" idx="3"/>
          </p:nvPr>
        </p:nvSpPr>
        <p:spPr>
          <a:xfrm>
            <a:off x="5548313" y="8466138"/>
            <a:ext cx="5141912" cy="485775"/>
          </a:xfrm>
          <a:prstGeom prst="rect">
            <a:avLst/>
          </a:prstGeom>
        </p:spPr>
        <p:txBody>
          <a:bodyPr vert="horz" lIns="91440" tIns="45720" rIns="91440" bIns="45720" rtlCol="0" anchor="ctr"/>
          <a:lstStyle>
            <a:lvl1pPr algn="ctr" eaLnBrk="1" fontAlgn="auto" hangingPunct="1">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963" y="8466138"/>
            <a:ext cx="3789362"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a:solidFill>
                  <a:srgbClr val="000000"/>
                </a:solidFill>
                <a:cs typeface="Arial" panose="020B0604020202020204" pitchFamily="34" charset="0"/>
              </a:defRPr>
            </a:lvl1pPr>
          </a:lstStyle>
          <a:p>
            <a:fld id="{05DB0B01-2756-4E6E-BD8F-9143FE7C625E}"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200" b="1" kern="1200">
          <a:solidFill>
            <a:srgbClr val="30357F"/>
          </a:solidFill>
          <a:latin typeface="Arial"/>
          <a:ea typeface="ＭＳ Ｐゴシック" panose="020B0600070205080204" pitchFamily="34" charset="-128"/>
          <a:cs typeface="Arial"/>
        </a:defRPr>
      </a:lvl1pPr>
      <a:lvl2pPr algn="l" rtl="0" eaLnBrk="0" fontAlgn="base" hangingPunct="0">
        <a:spcBef>
          <a:spcPct val="0"/>
        </a:spcBef>
        <a:spcAft>
          <a:spcPct val="0"/>
        </a:spcAft>
        <a:defRPr sz="4200" b="1">
          <a:solidFill>
            <a:srgbClr val="30357F"/>
          </a:solidFill>
          <a:latin typeface="Arial" charset="0"/>
          <a:ea typeface="ＭＳ Ｐゴシック" panose="020B0600070205080204" pitchFamily="34" charset="-128"/>
          <a:cs typeface="Arial" panose="020B0604020202020204" pitchFamily="34" charset="0"/>
        </a:defRPr>
      </a:lvl2pPr>
      <a:lvl3pPr algn="l" rtl="0" eaLnBrk="0" fontAlgn="base" hangingPunct="0">
        <a:spcBef>
          <a:spcPct val="0"/>
        </a:spcBef>
        <a:spcAft>
          <a:spcPct val="0"/>
        </a:spcAft>
        <a:defRPr sz="4200" b="1">
          <a:solidFill>
            <a:srgbClr val="30357F"/>
          </a:solidFill>
          <a:latin typeface="Arial" charset="0"/>
          <a:ea typeface="ＭＳ Ｐゴシック" panose="020B0600070205080204" pitchFamily="34" charset="-128"/>
          <a:cs typeface="Arial" panose="020B0604020202020204" pitchFamily="34" charset="0"/>
        </a:defRPr>
      </a:lvl3pPr>
      <a:lvl4pPr algn="l" rtl="0" eaLnBrk="0" fontAlgn="base" hangingPunct="0">
        <a:spcBef>
          <a:spcPct val="0"/>
        </a:spcBef>
        <a:spcAft>
          <a:spcPct val="0"/>
        </a:spcAft>
        <a:defRPr sz="4200" b="1">
          <a:solidFill>
            <a:srgbClr val="30357F"/>
          </a:solidFill>
          <a:latin typeface="Arial" charset="0"/>
          <a:ea typeface="ＭＳ Ｐゴシック" panose="020B0600070205080204" pitchFamily="34" charset="-128"/>
          <a:cs typeface="Arial" panose="020B0604020202020204" pitchFamily="34" charset="0"/>
        </a:defRPr>
      </a:lvl4pPr>
      <a:lvl5pPr algn="l" rtl="0" eaLnBrk="0" fontAlgn="base" hangingPunct="0">
        <a:spcBef>
          <a:spcPct val="0"/>
        </a:spcBef>
        <a:spcAft>
          <a:spcPct val="0"/>
        </a:spcAft>
        <a:defRPr sz="4200" b="1">
          <a:solidFill>
            <a:srgbClr val="30357F"/>
          </a:solidFill>
          <a:latin typeface="Arial" charset="0"/>
          <a:ea typeface="ＭＳ Ｐゴシック" panose="020B0600070205080204" pitchFamily="34" charset="-128"/>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Arial" panose="020B0604020202020204" pitchFamily="34" charset="0"/>
        <a:buChar char="•"/>
        <a:defRPr sz="3700" kern="1200">
          <a:solidFill>
            <a:srgbClr val="000000"/>
          </a:solidFill>
          <a:latin typeface="Arial"/>
          <a:ea typeface="ＭＳ Ｐゴシック" panose="020B0600070205080204" pitchFamily="34" charset="-128"/>
          <a:cs typeface="Arial"/>
        </a:defRPr>
      </a:lvl1pPr>
      <a:lvl2pPr marL="989013" indent="-379413" algn="l" rtl="0" eaLnBrk="0" fontAlgn="base" hangingPunct="0">
        <a:spcBef>
          <a:spcPct val="20000"/>
        </a:spcBef>
        <a:spcAft>
          <a:spcPct val="0"/>
        </a:spcAft>
        <a:buFont typeface="Arial" panose="020B0604020202020204" pitchFamily="34" charset="0"/>
        <a:buChar char="–"/>
        <a:defRPr sz="3100" kern="1200">
          <a:solidFill>
            <a:srgbClr val="000000"/>
          </a:solidFill>
          <a:latin typeface="Arial"/>
          <a:ea typeface="ＭＳ Ｐゴシック" panose="020B0600070205080204" pitchFamily="34" charset="-128"/>
          <a:cs typeface="Arial"/>
        </a:defRPr>
      </a:lvl2pPr>
      <a:lvl3pPr marL="1520825" indent="-303213" algn="l" rtl="0" eaLnBrk="0" fontAlgn="base" hangingPunct="0">
        <a:spcBef>
          <a:spcPct val="20000"/>
        </a:spcBef>
        <a:spcAft>
          <a:spcPct val="0"/>
        </a:spcAft>
        <a:buFont typeface="Arial" panose="020B0604020202020204" pitchFamily="34" charset="0"/>
        <a:buChar char="•"/>
        <a:defRPr sz="2600" kern="1200">
          <a:solidFill>
            <a:srgbClr val="000000"/>
          </a:solidFill>
          <a:latin typeface="Arial"/>
          <a:ea typeface="ＭＳ Ｐゴシック" panose="020B0600070205080204" pitchFamily="34" charset="-128"/>
          <a:cs typeface="Arial"/>
        </a:defRPr>
      </a:lvl3pPr>
      <a:lvl4pPr marL="21304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panose="020B0600070205080204" pitchFamily="34" charset="-128"/>
          <a:cs typeface="Arial"/>
        </a:defRPr>
      </a:lvl4pPr>
      <a:lvl5pPr marL="27400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panose="020B0600070205080204" pitchFamily="34" charset="-128"/>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3.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xml"/><Relationship Id="rId2" Type="http://schemas.openxmlformats.org/officeDocument/2006/relationships/tags" Target="../tags/tag3.xml"/><Relationship Id="rId16"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custDataLst>
              <p:tags r:id="rId1"/>
            </p:custDataLst>
          </p:nvPr>
        </p:nvSpPr>
        <p:spPr>
          <a:xfrm>
            <a:off x="3868365" y="965465"/>
            <a:ext cx="3765556" cy="4004998"/>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dirty="0"/>
              <a:t>MANDAT</a:t>
            </a:r>
          </a:p>
          <a:p>
            <a:pPr marL="171450" indent="-171450" eaLnBrk="1" hangingPunct="1">
              <a:buFont typeface="Arial" panose="020B0604020202020204" pitchFamily="34" charset="0"/>
              <a:buChar char="•"/>
              <a:defRPr/>
            </a:pPr>
            <a:endParaRPr lang="fr-CA" sz="1200" dirty="0"/>
          </a:p>
          <a:p>
            <a:pPr marL="171450" indent="-171450" eaLnBrk="1" hangingPunct="1">
              <a:buFont typeface="Arial" panose="020B0604020202020204" pitchFamily="34" charset="0"/>
              <a:buChar char="•"/>
              <a:defRPr/>
            </a:pPr>
            <a:r>
              <a:rPr lang="fr-FR" sz="1200" dirty="0"/>
              <a:t>Préparer des forces navales efficaces au combat qui appuient les intérêts canadiens au pays et à l’étranger.</a:t>
            </a:r>
          </a:p>
          <a:p>
            <a:pPr marL="171450" indent="-171450" eaLnBrk="1" hangingPunct="1">
              <a:buFont typeface="Arial" panose="020B0604020202020204" pitchFamily="34" charset="0"/>
              <a:buChar char="•"/>
              <a:defRPr/>
            </a:pPr>
            <a:r>
              <a:rPr lang="fr-FR" sz="1200" dirty="0"/>
              <a:t>Protéger la souveraineté et les intérêts économiques du Canada. </a:t>
            </a:r>
          </a:p>
          <a:p>
            <a:pPr marL="171450" indent="-171450" eaLnBrk="1" hangingPunct="1">
              <a:buFont typeface="Arial" panose="020B0604020202020204" pitchFamily="34" charset="0"/>
              <a:buChar char="•"/>
              <a:defRPr/>
            </a:pPr>
            <a:r>
              <a:rPr lang="fr-FR" sz="1200" dirty="0"/>
              <a:t>Collaborer avec les États-Unis pour protéger les approches maritimes continentales.</a:t>
            </a:r>
          </a:p>
          <a:p>
            <a:pPr marL="171450" indent="-171450" eaLnBrk="1" hangingPunct="1">
              <a:buFont typeface="Arial" panose="020B0604020202020204" pitchFamily="34" charset="0"/>
              <a:buChar char="•"/>
              <a:defRPr/>
            </a:pPr>
            <a:r>
              <a:rPr lang="fr-FR" sz="1200" dirty="0"/>
              <a:t>Soutenir la sécurité internationale et l’ordre international fondé sur des règles en projetant de la force dans le contexte des missions de l’Organisation du Traité de l’Atlantique Nord, des Nations Unies et multilatérales.</a:t>
            </a:r>
          </a:p>
          <a:p>
            <a:pPr marL="171450" indent="-171450" eaLnBrk="1" hangingPunct="1">
              <a:buFont typeface="Arial" panose="020B0604020202020204" pitchFamily="34" charset="0"/>
              <a:buChar char="•"/>
              <a:defRPr/>
            </a:pPr>
            <a:r>
              <a:rPr lang="fr-FR" sz="1200" dirty="0"/>
              <a:t>Assurer la présence canadienne sur les océans du monde entier et faire participer les alliés et les partenaires par l’entremise de la diplomatie navale</a:t>
            </a:r>
            <a:r>
              <a:rPr lang="fr-CA" sz="1200" dirty="0"/>
              <a:t>.</a:t>
            </a:r>
          </a:p>
          <a:p>
            <a:pPr marL="171450" indent="-171450" eaLnBrk="1" hangingPunct="1">
              <a:buFont typeface="Arial" panose="020B0604020202020204" pitchFamily="34" charset="0"/>
              <a:buChar char="•"/>
              <a:defRPr/>
            </a:pPr>
            <a:endParaRPr lang="fr-CA" sz="1200" dirty="0"/>
          </a:p>
        </p:txBody>
      </p:sp>
      <p:sp>
        <p:nvSpPr>
          <p:cNvPr id="28" name="Rounded Rectangle 27"/>
          <p:cNvSpPr/>
          <p:nvPr>
            <p:custDataLst>
              <p:tags r:id="rId2"/>
            </p:custDataLst>
          </p:nvPr>
        </p:nvSpPr>
        <p:spPr>
          <a:xfrm>
            <a:off x="7807307" y="969109"/>
            <a:ext cx="3919889" cy="399659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cap="all" dirty="0"/>
              <a:t>PRINCIPAUX FAITS</a:t>
            </a:r>
          </a:p>
          <a:p>
            <a:pPr algn="ctr" eaLnBrk="1" hangingPunct="1">
              <a:defRPr/>
            </a:pPr>
            <a:endParaRPr lang="fr-CA" sz="1200" b="1" dirty="0"/>
          </a:p>
          <a:p>
            <a:pPr eaLnBrk="1" hangingPunct="1">
              <a:defRPr/>
            </a:pPr>
            <a:r>
              <a:rPr lang="fr-CA" sz="1200" b="1" dirty="0"/>
              <a:t>Nombre total d’employés </a:t>
            </a:r>
            <a:r>
              <a:rPr lang="fr-CA" sz="1200" dirty="0"/>
              <a:t>: </a:t>
            </a:r>
          </a:p>
          <a:p>
            <a:pPr marL="171450" indent="-171450" eaLnBrk="1" hangingPunct="1">
              <a:buFont typeface="Arial" panose="020B0604020202020204" pitchFamily="34" charset="0"/>
              <a:buChar char="•"/>
              <a:defRPr/>
            </a:pPr>
            <a:r>
              <a:rPr lang="fr-CA" sz="1200" dirty="0"/>
              <a:t>8 500 - Force régulière</a:t>
            </a:r>
          </a:p>
          <a:p>
            <a:pPr marL="171450" indent="-171450" eaLnBrk="1" hangingPunct="1">
              <a:buFont typeface="Arial" panose="020B0604020202020204" pitchFamily="34" charset="0"/>
              <a:buChar char="•"/>
              <a:defRPr/>
            </a:pPr>
            <a:r>
              <a:rPr lang="fr-CA" sz="1200" dirty="0"/>
              <a:t>3 700 - Réservistes </a:t>
            </a:r>
          </a:p>
          <a:p>
            <a:pPr marL="171450" indent="-171450" eaLnBrk="1" hangingPunct="1">
              <a:buFont typeface="Arial" panose="020B0604020202020204" pitchFamily="34" charset="0"/>
              <a:buChar char="•"/>
              <a:defRPr/>
            </a:pPr>
            <a:r>
              <a:rPr lang="fr-CA" sz="1200" dirty="0"/>
              <a:t>4 000 - Civils</a:t>
            </a:r>
          </a:p>
          <a:p>
            <a:pPr marL="171450" indent="-171450" eaLnBrk="1" hangingPunct="1">
              <a:buFont typeface="Arial" panose="020B0604020202020204" pitchFamily="34" charset="0"/>
              <a:buChar char="•"/>
              <a:defRPr/>
            </a:pPr>
            <a:endParaRPr lang="fr-CA" sz="1200" dirty="0"/>
          </a:p>
          <a:p>
            <a:pPr eaLnBrk="1" hangingPunct="1">
              <a:defRPr/>
            </a:pPr>
            <a:r>
              <a:rPr lang="fr-CA" sz="1200" b="1" dirty="0"/>
              <a:t>Budget </a:t>
            </a:r>
            <a:r>
              <a:rPr lang="fr-CA" sz="1200" dirty="0"/>
              <a:t>: </a:t>
            </a:r>
          </a:p>
          <a:p>
            <a:pPr marL="171450" indent="-171450" eaLnBrk="1" hangingPunct="1">
              <a:buFont typeface="Arial" panose="020B0604020202020204" pitchFamily="34" charset="0"/>
              <a:buChar char="•"/>
              <a:defRPr/>
            </a:pPr>
            <a:r>
              <a:rPr lang="fr-CA" sz="1200" dirty="0"/>
              <a:t>715 078 945 $ (exercice financier 2019-2020)</a:t>
            </a:r>
          </a:p>
          <a:p>
            <a:pPr eaLnBrk="1" hangingPunct="1">
              <a:defRPr/>
            </a:pPr>
            <a:endParaRPr lang="fr-CA" sz="1200" b="1" dirty="0"/>
          </a:p>
          <a:p>
            <a:pPr eaLnBrk="1" hangingPunct="1">
              <a:defRPr/>
            </a:pPr>
            <a:r>
              <a:rPr lang="fr-CA" sz="1200" b="1" dirty="0"/>
              <a:t>Principaux lieux </a:t>
            </a:r>
            <a:r>
              <a:rPr lang="fr-CA" sz="1200" dirty="0"/>
              <a:t>: </a:t>
            </a:r>
          </a:p>
          <a:p>
            <a:pPr marL="171450" indent="-171450" eaLnBrk="1" hangingPunct="1">
              <a:buFont typeface="Arial" panose="020B0604020202020204" pitchFamily="34" charset="0"/>
              <a:buChar char="•"/>
              <a:defRPr/>
            </a:pPr>
            <a:r>
              <a:rPr lang="fr-FR" sz="1200" dirty="0"/>
              <a:t>Quartier général de la Défense nationale</a:t>
            </a:r>
            <a:r>
              <a:rPr lang="fr-CA" sz="1200" dirty="0"/>
              <a:t/>
            </a:r>
            <a:br>
              <a:rPr lang="fr-CA" sz="1200" dirty="0"/>
            </a:br>
            <a:r>
              <a:rPr lang="fr-CA" sz="1200" dirty="0"/>
              <a:t>(édifice Pearkes) </a:t>
            </a:r>
          </a:p>
          <a:p>
            <a:pPr marL="171450" indent="-171450" eaLnBrk="1" hangingPunct="1">
              <a:buFont typeface="Arial" panose="020B0604020202020204" pitchFamily="34" charset="0"/>
              <a:buChar char="•"/>
              <a:defRPr/>
            </a:pPr>
            <a:r>
              <a:rPr lang="fr-FR" sz="1200" dirty="0"/>
              <a:t>Région de la capitale nationale</a:t>
            </a:r>
            <a:endParaRPr lang="fr-CA" sz="1200" dirty="0"/>
          </a:p>
          <a:p>
            <a:pPr marL="171450" indent="-171450" eaLnBrk="1" hangingPunct="1">
              <a:buFont typeface="Arial" panose="020B0604020202020204" pitchFamily="34" charset="0"/>
              <a:buChar char="•"/>
              <a:defRPr/>
            </a:pPr>
            <a:r>
              <a:rPr lang="fr-CA" sz="1200" dirty="0"/>
              <a:t>Commandement maritime du Pacifique (Esquimalt)</a:t>
            </a:r>
          </a:p>
          <a:p>
            <a:pPr marL="171450" indent="-171450" eaLnBrk="1" hangingPunct="1">
              <a:buFont typeface="Arial" panose="020B0604020202020204" pitchFamily="34" charset="0"/>
              <a:buChar char="•"/>
              <a:defRPr/>
            </a:pPr>
            <a:r>
              <a:rPr lang="fr-CA" sz="1200" dirty="0"/>
              <a:t>Forces maritimes de l’Atlantique (Halifax)</a:t>
            </a:r>
          </a:p>
          <a:p>
            <a:pPr marL="171450" indent="-171450" eaLnBrk="1" hangingPunct="1">
              <a:buFont typeface="Arial" panose="020B0604020202020204" pitchFamily="34" charset="0"/>
              <a:buChar char="•"/>
              <a:defRPr/>
            </a:pPr>
            <a:r>
              <a:rPr lang="fr-CA" sz="1200" dirty="0"/>
              <a:t>24 </a:t>
            </a:r>
            <a:r>
              <a:rPr lang="fr-FR" sz="1200" dirty="0"/>
              <a:t>divisions de la Réserve navale dans l’ensemble du</a:t>
            </a:r>
            <a:r>
              <a:rPr lang="fr-CA" sz="1200" dirty="0"/>
              <a:t> Canada</a:t>
            </a:r>
            <a:endParaRPr lang="fr-CA" sz="1600" dirty="0"/>
          </a:p>
          <a:p>
            <a:pPr marL="228589" indent="-228589" eaLnBrk="1" hangingPunct="1">
              <a:buFont typeface="Arial" panose="020B0604020202020204" pitchFamily="34" charset="0"/>
              <a:buChar char="•"/>
              <a:defRPr/>
            </a:pPr>
            <a:endParaRPr lang="fr-CA" sz="1600" dirty="0"/>
          </a:p>
          <a:p>
            <a:pPr eaLnBrk="1" hangingPunct="1">
              <a:defRPr/>
            </a:pPr>
            <a:endParaRPr lang="fr-CA" sz="1600" dirty="0"/>
          </a:p>
        </p:txBody>
      </p:sp>
      <p:sp>
        <p:nvSpPr>
          <p:cNvPr id="29" name="Rounded Rectangle 28"/>
          <p:cNvSpPr/>
          <p:nvPr>
            <p:custDataLst>
              <p:tags r:id="rId3"/>
            </p:custDataLst>
          </p:nvPr>
        </p:nvSpPr>
        <p:spPr>
          <a:xfrm>
            <a:off x="11870994" y="965465"/>
            <a:ext cx="4241163" cy="4000235"/>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dirty="0"/>
              <a:t>PRINCIPAUX PARTENAIRES</a:t>
            </a:r>
          </a:p>
          <a:p>
            <a:pPr algn="ctr" eaLnBrk="1" hangingPunct="1">
              <a:defRPr/>
            </a:pPr>
            <a:endParaRPr lang="fr-CA" sz="1200" b="1" dirty="0"/>
          </a:p>
          <a:p>
            <a:pPr eaLnBrk="1" hangingPunct="1">
              <a:defRPr/>
            </a:pPr>
            <a:r>
              <a:rPr lang="fr-CA" sz="1100" b="1" dirty="0"/>
              <a:t>Internes :</a:t>
            </a:r>
          </a:p>
          <a:p>
            <a:pPr marL="171450" indent="-171450" eaLnBrk="1" hangingPunct="1">
              <a:buFont typeface="Arial" panose="020B0604020202020204" pitchFamily="34" charset="0"/>
              <a:buChar char="•"/>
              <a:defRPr/>
            </a:pPr>
            <a:r>
              <a:rPr lang="fr-FR" sz="1100" dirty="0"/>
              <a:t>Commandement des opérations interarmées du Canada</a:t>
            </a:r>
          </a:p>
          <a:p>
            <a:pPr marL="171450" indent="-171450" eaLnBrk="1" hangingPunct="1">
              <a:buFont typeface="Arial" panose="020B0604020202020204" pitchFamily="34" charset="0"/>
              <a:buChar char="•"/>
              <a:defRPr/>
            </a:pPr>
            <a:r>
              <a:rPr lang="fr-FR" sz="1100" dirty="0"/>
              <a:t>État-major interarmées stratégique</a:t>
            </a:r>
          </a:p>
          <a:p>
            <a:pPr marL="171450" indent="-171450" eaLnBrk="1" hangingPunct="1">
              <a:buFont typeface="Arial" panose="020B0604020202020204" pitchFamily="34" charset="0"/>
              <a:buChar char="•"/>
              <a:defRPr/>
            </a:pPr>
            <a:r>
              <a:rPr lang="fr-FR" sz="1100" dirty="0"/>
              <a:t>Armée canadienne </a:t>
            </a:r>
          </a:p>
          <a:p>
            <a:pPr marL="171450" indent="-171450" eaLnBrk="1" hangingPunct="1">
              <a:buFont typeface="Arial" panose="020B0604020202020204" pitchFamily="34" charset="0"/>
              <a:buChar char="•"/>
              <a:defRPr/>
            </a:pPr>
            <a:r>
              <a:rPr lang="fr-FR" sz="1100" dirty="0"/>
              <a:t>Aviation royale canadienne </a:t>
            </a:r>
          </a:p>
          <a:p>
            <a:pPr marL="171450" indent="-171450" eaLnBrk="1" hangingPunct="1">
              <a:buFont typeface="Arial" panose="020B0604020202020204" pitchFamily="34" charset="0"/>
              <a:buChar char="•"/>
              <a:defRPr/>
            </a:pPr>
            <a:r>
              <a:rPr lang="fr-FR" sz="1100" dirty="0"/>
              <a:t>SMA (Politiques)</a:t>
            </a:r>
          </a:p>
          <a:p>
            <a:pPr marL="171450" indent="-171450" eaLnBrk="1" hangingPunct="1">
              <a:buFont typeface="Arial" panose="020B0604020202020204" pitchFamily="34" charset="0"/>
              <a:buChar char="•"/>
              <a:defRPr/>
            </a:pPr>
            <a:r>
              <a:rPr lang="fr-FR" sz="1100" dirty="0"/>
              <a:t>SMA (Matériels) </a:t>
            </a:r>
          </a:p>
          <a:p>
            <a:pPr marL="171450" indent="-171450" eaLnBrk="1" hangingPunct="1">
              <a:buFont typeface="Arial" panose="020B0604020202020204" pitchFamily="34" charset="0"/>
              <a:buChar char="•"/>
              <a:defRPr/>
            </a:pPr>
            <a:r>
              <a:rPr lang="fr-FR" sz="1100" dirty="0"/>
              <a:t>SMA (Ressources humaines)</a:t>
            </a:r>
          </a:p>
          <a:p>
            <a:pPr marL="171450" indent="-171450" eaLnBrk="1" hangingPunct="1">
              <a:buFont typeface="Arial" panose="020B0604020202020204" pitchFamily="34" charset="0"/>
              <a:buChar char="•"/>
              <a:defRPr/>
            </a:pPr>
            <a:r>
              <a:rPr lang="fr-FR" sz="1100" dirty="0"/>
              <a:t>SMA (Science et technologie</a:t>
            </a:r>
            <a:r>
              <a:rPr lang="fr-CA" sz="1100" dirty="0"/>
              <a:t>)</a:t>
            </a:r>
          </a:p>
          <a:p>
            <a:pPr eaLnBrk="1" hangingPunct="1">
              <a:defRPr/>
            </a:pPr>
            <a:r>
              <a:rPr lang="fr-CA" sz="1100" b="1" dirty="0"/>
              <a:t>Externes :</a:t>
            </a:r>
          </a:p>
          <a:p>
            <a:pPr marL="171450" indent="-171450" eaLnBrk="1" hangingPunct="1">
              <a:buFont typeface="Arial" panose="020B0604020202020204" pitchFamily="34" charset="0"/>
              <a:buChar char="•"/>
              <a:defRPr/>
            </a:pPr>
            <a:r>
              <a:rPr lang="fr-CA" sz="1100" dirty="0"/>
              <a:t>Affaires mondiales Canada </a:t>
            </a:r>
          </a:p>
          <a:p>
            <a:pPr marL="171450" indent="-171450" eaLnBrk="1" hangingPunct="1">
              <a:buFont typeface="Arial" panose="020B0604020202020204" pitchFamily="34" charset="0"/>
              <a:buChar char="•"/>
              <a:defRPr/>
            </a:pPr>
            <a:r>
              <a:rPr lang="fr-FR" sz="1100" dirty="0"/>
              <a:t>Services publics et Approvisionnement Canada</a:t>
            </a:r>
            <a:endParaRPr lang="fr-CA" sz="1100" dirty="0"/>
          </a:p>
          <a:p>
            <a:pPr marL="171450" indent="-171450" eaLnBrk="1" hangingPunct="1">
              <a:buFont typeface="Arial" panose="020B0604020202020204" pitchFamily="34" charset="0"/>
              <a:buChar char="•"/>
              <a:defRPr/>
            </a:pPr>
            <a:r>
              <a:rPr lang="fr-FR" sz="1100" dirty="0"/>
              <a:t>Innovation, Sciences et Développement économique Canada</a:t>
            </a:r>
            <a:endParaRPr lang="fr-CA" sz="1100" dirty="0"/>
          </a:p>
          <a:p>
            <a:pPr marL="171450" indent="-171450" eaLnBrk="1" hangingPunct="1">
              <a:buFont typeface="Arial" panose="020B0604020202020204" pitchFamily="34" charset="0"/>
              <a:buChar char="•"/>
              <a:defRPr/>
            </a:pPr>
            <a:r>
              <a:rPr lang="fr-FR" sz="1100" dirty="0"/>
              <a:t>Centre des opérations de sécurité maritime</a:t>
            </a:r>
            <a:r>
              <a:rPr lang="fr-CA" sz="1100" dirty="0"/>
              <a:t> </a:t>
            </a:r>
          </a:p>
          <a:p>
            <a:pPr eaLnBrk="1" hangingPunct="1">
              <a:defRPr/>
            </a:pPr>
            <a:r>
              <a:rPr lang="fr-CA" sz="1100" b="1" dirty="0"/>
              <a:t>Marines alliées et partenaires : </a:t>
            </a:r>
            <a:r>
              <a:rPr lang="fr-CA" sz="1100" dirty="0"/>
              <a:t>OTAN et NORAD (connaissance du domaine maritime); Australie, Nouvelle-Zélande, Royaume-Uni, États-Unis; </a:t>
            </a:r>
            <a:r>
              <a:rPr lang="fr-CA" sz="1100" dirty="0">
                <a:solidFill>
                  <a:srgbClr val="FF0000"/>
                </a:solidFill>
              </a:rPr>
              <a:t>[caviardé]</a:t>
            </a:r>
            <a:r>
              <a:rPr lang="fr-CA" sz="1200" dirty="0" smtClean="0"/>
              <a:t>. </a:t>
            </a:r>
            <a:endParaRPr lang="fr-CA" sz="1200" dirty="0"/>
          </a:p>
        </p:txBody>
      </p:sp>
      <p:sp>
        <p:nvSpPr>
          <p:cNvPr id="33" name="Rectangle 32"/>
          <p:cNvSpPr/>
          <p:nvPr>
            <p:custDataLst>
              <p:tags r:id="rId4"/>
            </p:custDataLst>
          </p:nvPr>
        </p:nvSpPr>
        <p:spPr>
          <a:xfrm>
            <a:off x="179388" y="5045075"/>
            <a:ext cx="15876587" cy="3914775"/>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r-CA" sz="1867" dirty="0"/>
          </a:p>
        </p:txBody>
      </p:sp>
      <p:sp>
        <p:nvSpPr>
          <p:cNvPr id="19" name="TextBox 18"/>
          <p:cNvSpPr txBox="1"/>
          <p:nvPr>
            <p:custDataLst>
              <p:tags r:id="rId5"/>
            </p:custDataLst>
          </p:nvPr>
        </p:nvSpPr>
        <p:spPr>
          <a:xfrm>
            <a:off x="206375" y="5045075"/>
            <a:ext cx="15735300" cy="338138"/>
          </a:xfrm>
          <a:prstGeom prst="rect">
            <a:avLst/>
          </a:prstGeom>
          <a:noFill/>
        </p:spPr>
        <p:txBody>
          <a:bodyPr>
            <a:spAutoFit/>
          </a:bodyPr>
          <a:lstStyle/>
          <a:p>
            <a:pPr algn="ctr" eaLnBrk="1" hangingPunct="1">
              <a:defRPr/>
            </a:pPr>
            <a:r>
              <a:rPr lang="fr-CA" sz="1600" cap="all" dirty="0">
                <a:solidFill>
                  <a:schemeClr val="bg1"/>
                </a:solidFill>
              </a:rPr>
              <a:t>Principaux enjeux de la marine royale canadienne</a:t>
            </a:r>
          </a:p>
        </p:txBody>
      </p:sp>
      <p:sp>
        <p:nvSpPr>
          <p:cNvPr id="3085" name="TextBox 4"/>
          <p:cNvSpPr txBox="1">
            <a:spLocks noChangeArrowheads="1"/>
          </p:cNvSpPr>
          <p:nvPr>
            <p:custDataLst>
              <p:tags r:id="rId6"/>
            </p:custDataLst>
          </p:nvPr>
        </p:nvSpPr>
        <p:spPr bwMode="auto">
          <a:xfrm>
            <a:off x="246063" y="193675"/>
            <a:ext cx="97456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fr-FR" altLang="en-US" sz="1900" b="1">
                <a:solidFill>
                  <a:schemeClr val="bg1"/>
                </a:solidFill>
                <a:cs typeface="Arial" panose="020B0604020202020204" pitchFamily="34" charset="0"/>
              </a:rPr>
              <a:t>Commandant de la Marine royale canadienne – Vice-amiral </a:t>
            </a:r>
            <a:r>
              <a:rPr lang="fr-CA" altLang="en-US" sz="1900" b="1">
                <a:solidFill>
                  <a:schemeClr val="bg1"/>
                </a:solidFill>
                <a:cs typeface="Arial" panose="020B0604020202020204" pitchFamily="34" charset="0"/>
              </a:rPr>
              <a:t>Art McDonald </a:t>
            </a:r>
            <a:endParaRPr lang="fr-CA" altLang="en-US" sz="2000" b="1">
              <a:solidFill>
                <a:srgbClr val="FFFFFF"/>
              </a:solidFill>
              <a:cs typeface="Arial" panose="020B0604020202020204" pitchFamily="34" charset="0"/>
            </a:endParaRPr>
          </a:p>
        </p:txBody>
      </p:sp>
      <p:sp>
        <p:nvSpPr>
          <p:cNvPr id="16" name="Rectangle 15"/>
          <p:cNvSpPr/>
          <p:nvPr>
            <p:custDataLst>
              <p:tags r:id="rId7"/>
            </p:custDataLst>
          </p:nvPr>
        </p:nvSpPr>
        <p:spPr>
          <a:xfrm>
            <a:off x="1554163" y="1416050"/>
            <a:ext cx="1827212" cy="2328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A" dirty="0"/>
          </a:p>
        </p:txBody>
      </p:sp>
      <p:sp>
        <p:nvSpPr>
          <p:cNvPr id="3087" name="TextBox 17"/>
          <p:cNvSpPr txBox="1">
            <a:spLocks noChangeArrowheads="1"/>
          </p:cNvSpPr>
          <p:nvPr>
            <p:custDataLst>
              <p:tags r:id="rId8"/>
            </p:custDataLst>
          </p:nvPr>
        </p:nvSpPr>
        <p:spPr bwMode="auto">
          <a:xfrm>
            <a:off x="1554163" y="2443163"/>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en-US" sz="1200" i="1"/>
              <a:t>L1 picture</a:t>
            </a:r>
          </a:p>
        </p:txBody>
      </p:sp>
      <p:sp>
        <p:nvSpPr>
          <p:cNvPr id="20" name="Text Box 2"/>
          <p:cNvSpPr txBox="1"/>
          <p:nvPr>
            <p:custDataLst>
              <p:tags r:id="rId9"/>
            </p:custDataLst>
          </p:nvPr>
        </p:nvSpPr>
        <p:spPr>
          <a:xfrm>
            <a:off x="6462713" y="0"/>
            <a:ext cx="9775825" cy="4937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eaLnBrk="1" hangingPunct="1">
              <a:spcAft>
                <a:spcPts val="0"/>
              </a:spcAft>
              <a:defRPr/>
            </a:pPr>
            <a:r>
              <a:rPr lang="fr-CA" sz="1200" b="1" cap="all" dirty="0">
                <a:solidFill>
                  <a:srgbClr val="FFFFFF"/>
                </a:solidFill>
                <a:ea typeface="Calibri" panose="020F0502020204030204" pitchFamily="34" charset="0"/>
                <a:cs typeface="Times New Roman" panose="02020603050405020304" pitchFamily="18" charset="0"/>
              </a:rPr>
              <a:t>Sans classification</a:t>
            </a:r>
            <a:endParaRPr lang="fr-CA" sz="1200" dirty="0">
              <a:latin typeface="Times New Roman" panose="02020603050405020304" pitchFamily="18" charset="0"/>
              <a:ea typeface="Times New Roman" panose="02020603050405020304" pitchFamily="18" charset="0"/>
            </a:endParaRPr>
          </a:p>
        </p:txBody>
      </p:sp>
      <p:sp>
        <p:nvSpPr>
          <p:cNvPr id="23" name="Rounded Rectangle 22"/>
          <p:cNvSpPr/>
          <p:nvPr>
            <p:custDataLst>
              <p:tags r:id="rId10"/>
            </p:custDataLst>
          </p:nvPr>
        </p:nvSpPr>
        <p:spPr>
          <a:xfrm>
            <a:off x="3511550" y="5327650"/>
            <a:ext cx="5837238" cy="3557588"/>
          </a:xfrm>
          <a:prstGeom prst="roundRect">
            <a:avLst/>
          </a:prstGeom>
        </p:spPr>
        <p:style>
          <a:lnRef idx="1">
            <a:schemeClr val="accent1"/>
          </a:lnRef>
          <a:fillRef idx="2">
            <a:schemeClr val="accent1"/>
          </a:fillRef>
          <a:effectRef idx="1">
            <a:schemeClr val="accent1"/>
          </a:effectRef>
          <a:fontRef idx="minor">
            <a:schemeClr val="dk1"/>
          </a:fontRef>
        </p:style>
        <p:txBody>
          <a:bodyPr>
            <a:normAutofit fontScale="92500"/>
          </a:bodyPr>
          <a:lstStyle/>
          <a:p>
            <a:pPr algn="ctr" eaLnBrk="1" hangingPunct="1">
              <a:spcAft>
                <a:spcPts val="0"/>
              </a:spcAft>
              <a:defRPr/>
            </a:pPr>
            <a:r>
              <a:rPr lang="fr-CA" sz="1100" b="1" u="sng" dirty="0"/>
              <a:t>Flotte future</a:t>
            </a:r>
          </a:p>
          <a:p>
            <a:pPr algn="ctr" eaLnBrk="1" hangingPunct="1">
              <a:spcAft>
                <a:spcPts val="0"/>
              </a:spcAft>
              <a:defRPr/>
            </a:pPr>
            <a:endParaRPr lang="fr-CA" sz="1100" b="1" u="sng" dirty="0"/>
          </a:p>
          <a:p>
            <a:pPr eaLnBrk="1" hangingPunct="1">
              <a:spcAft>
                <a:spcPts val="0"/>
              </a:spcAft>
              <a:defRPr/>
            </a:pPr>
            <a:r>
              <a:rPr lang="fr-FR" sz="1100" dirty="0"/>
              <a:t>La MRC est au cœur du plus grand renouvellement en temps de paix de son histoire. Au cours des deux prochaines décennies, un nouveau navire sera reçu tous les deux ans. Cela exigera des efforts considérables pour planifier et coordonner la production de chaque navire et en établir la séquence</a:t>
            </a:r>
            <a:r>
              <a:rPr lang="fr-CA" sz="1100" dirty="0"/>
              <a:t>.</a:t>
            </a:r>
          </a:p>
          <a:p>
            <a:pPr marL="171450" indent="-171450" eaLnBrk="1" hangingPunct="1">
              <a:spcAft>
                <a:spcPts val="0"/>
              </a:spcAft>
              <a:buFont typeface="Arial" panose="020B0604020202020204" pitchFamily="34" charset="0"/>
              <a:buChar char="•"/>
              <a:defRPr/>
            </a:pPr>
            <a:endParaRPr lang="fr-CA" sz="1100" dirty="0">
              <a:solidFill>
                <a:prstClr val="black"/>
              </a:solidFill>
            </a:endParaRPr>
          </a:p>
          <a:p>
            <a:pPr marL="171450" indent="-171450" eaLnBrk="1" hangingPunct="1">
              <a:spcAft>
                <a:spcPts val="0"/>
              </a:spcAft>
              <a:buFont typeface="Arial" panose="020B0604020202020204" pitchFamily="34" charset="0"/>
              <a:buChar char="•"/>
              <a:defRPr/>
            </a:pPr>
            <a:r>
              <a:rPr lang="fr-FR" sz="1100" b="1" dirty="0">
                <a:solidFill>
                  <a:prstClr val="black"/>
                </a:solidFill>
              </a:rPr>
              <a:t>Navire de combat de surface canadien (NCSC)</a:t>
            </a:r>
            <a:r>
              <a:rPr lang="fr-CA" sz="1100" b="1" dirty="0">
                <a:solidFill>
                  <a:prstClr val="black"/>
                </a:solidFill>
              </a:rPr>
              <a:t> </a:t>
            </a:r>
            <a:r>
              <a:rPr lang="fr-CA" sz="1100" dirty="0">
                <a:solidFill>
                  <a:prstClr val="black"/>
                </a:solidFill>
              </a:rPr>
              <a:t>L’harmonisation des exigences est la première phase du processus de conception du navire</a:t>
            </a:r>
            <a:r>
              <a:rPr lang="fr-CA" sz="1100" dirty="0"/>
              <a:t>. </a:t>
            </a:r>
            <a:r>
              <a:rPr lang="fr-FR" sz="1100" dirty="0"/>
              <a:t>L’intention est de réduire au minimum les changements afin de commencer les livraisons au milieu des années </a:t>
            </a:r>
            <a:r>
              <a:rPr lang="fr-CA" sz="1100" dirty="0"/>
              <a:t>2020. </a:t>
            </a:r>
          </a:p>
          <a:p>
            <a:pPr marL="171450" indent="-171450" eaLnBrk="1" hangingPunct="1">
              <a:spcAft>
                <a:spcPts val="0"/>
              </a:spcAft>
              <a:buFont typeface="Arial" panose="020B0604020202020204" pitchFamily="34" charset="0"/>
              <a:buChar char="•"/>
              <a:defRPr/>
            </a:pPr>
            <a:endParaRPr lang="fr-CA" sz="1100" b="1" dirty="0"/>
          </a:p>
          <a:p>
            <a:pPr marL="171450" indent="-171450" eaLnBrk="1" hangingPunct="1">
              <a:spcAft>
                <a:spcPts val="0"/>
              </a:spcAft>
              <a:buFont typeface="Arial" panose="020B0604020202020204" pitchFamily="34" charset="0"/>
              <a:buChar char="•"/>
              <a:defRPr/>
            </a:pPr>
            <a:r>
              <a:rPr lang="fr-CA" sz="1100" dirty="0"/>
              <a:t>Les</a:t>
            </a:r>
            <a:r>
              <a:rPr lang="fr-CA" sz="1100" b="1" dirty="0"/>
              <a:t> </a:t>
            </a:r>
            <a:r>
              <a:rPr lang="fr-FR" sz="1100" b="1" dirty="0"/>
              <a:t>navires de patrouille extracôtiers et de l’Arctique (NPEA)</a:t>
            </a:r>
            <a:r>
              <a:rPr lang="fr-CA" sz="1100" b="1" dirty="0"/>
              <a:t> </a:t>
            </a:r>
            <a:r>
              <a:rPr lang="fr-FR" sz="1100" dirty="0"/>
              <a:t>assureront la surveillance maritime armée des eaux canadiennes dans l’Arctique et la zone extracôtière</a:t>
            </a:r>
            <a:r>
              <a:rPr lang="fr-CA" sz="1100" dirty="0"/>
              <a:t>.</a:t>
            </a:r>
            <a:endParaRPr lang="fr-CA" sz="1100" dirty="0">
              <a:solidFill>
                <a:prstClr val="black"/>
              </a:solidFill>
            </a:endParaRPr>
          </a:p>
          <a:p>
            <a:pPr marL="628650" lvl="1" indent="-171450" eaLnBrk="1" hangingPunct="1">
              <a:spcAft>
                <a:spcPts val="0"/>
              </a:spcAft>
              <a:buFont typeface="Courier New" panose="02070309020205020404" pitchFamily="49" charset="0"/>
              <a:buChar char="o"/>
              <a:defRPr/>
            </a:pPr>
            <a:r>
              <a:rPr lang="fr-FR" sz="1100" dirty="0"/>
              <a:t>Il s’agit du premier navire d’une nouvelle classe à être mis en service au cours des 20 prochaines années. Ce navire fournira à la MRC une occasion clé de se préparer à la livraison des navires subséquents (comme le NSI et le NCSC</a:t>
            </a:r>
            <a:r>
              <a:rPr lang="fr-CA" sz="1100" dirty="0"/>
              <a:t>).</a:t>
            </a:r>
          </a:p>
          <a:p>
            <a:pPr eaLnBrk="1" hangingPunct="1">
              <a:spcAft>
                <a:spcPts val="0"/>
              </a:spcAft>
              <a:defRPr/>
            </a:pPr>
            <a:endParaRPr lang="fr-CA" sz="1100" dirty="0"/>
          </a:p>
          <a:p>
            <a:pPr marL="171450" indent="-171450" eaLnBrk="1" hangingPunct="1">
              <a:spcAft>
                <a:spcPts val="0"/>
              </a:spcAft>
              <a:buFont typeface="Arial" panose="020B0604020202020204" pitchFamily="34" charset="0"/>
              <a:buChar char="•"/>
              <a:defRPr/>
            </a:pPr>
            <a:r>
              <a:rPr lang="fr-FR" sz="1100" dirty="0"/>
              <a:t>La construction initiale du </a:t>
            </a:r>
            <a:r>
              <a:rPr lang="fr-FR" sz="1100" b="1" dirty="0"/>
              <a:t>navire de soutien interarmées (NSI) </a:t>
            </a:r>
            <a:r>
              <a:rPr lang="fr-FR" sz="1100" dirty="0"/>
              <a:t>a débuté en juin 2018</a:t>
            </a:r>
            <a:r>
              <a:rPr lang="fr-CA" sz="1100" dirty="0"/>
              <a:t>. Le NSI devrait être livré en 2023 et </a:t>
            </a:r>
            <a:r>
              <a:rPr lang="fr-FR" sz="1100" dirty="0"/>
              <a:t>fournira un soutien en mer aux groupes opérationnels navals, une capacité de transport maritime et un soutien aux opérations à terre</a:t>
            </a:r>
            <a:r>
              <a:rPr lang="fr-CA" sz="1100" dirty="0"/>
              <a:t>.</a:t>
            </a:r>
          </a:p>
          <a:p>
            <a:pPr eaLnBrk="1" hangingPunct="1">
              <a:spcAft>
                <a:spcPts val="0"/>
              </a:spcAft>
              <a:defRPr/>
            </a:pPr>
            <a:endParaRPr lang="fr-CA" sz="1100" dirty="0"/>
          </a:p>
          <a:p>
            <a:pPr marL="171450" indent="-171450" eaLnBrk="1" hangingPunct="1">
              <a:spcAft>
                <a:spcPts val="0"/>
              </a:spcAft>
              <a:buFont typeface="Arial" panose="020B0604020202020204" pitchFamily="34" charset="0"/>
              <a:buChar char="•"/>
              <a:defRPr/>
            </a:pPr>
            <a:endParaRPr lang="fr-CA" sz="1100" dirty="0"/>
          </a:p>
        </p:txBody>
      </p:sp>
      <p:sp>
        <p:nvSpPr>
          <p:cNvPr id="25" name="Rounded Rectangle 24"/>
          <p:cNvSpPr/>
          <p:nvPr>
            <p:custDataLst>
              <p:tags r:id="rId11"/>
            </p:custDataLst>
          </p:nvPr>
        </p:nvSpPr>
        <p:spPr>
          <a:xfrm>
            <a:off x="9442450" y="5324475"/>
            <a:ext cx="3167063" cy="3556000"/>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0"/>
              </a:spcAft>
              <a:defRPr/>
            </a:pPr>
            <a:r>
              <a:rPr lang="fr-CA" sz="1100" b="1" u="sng" dirty="0"/>
              <a:t>Infrastructure</a:t>
            </a:r>
          </a:p>
          <a:p>
            <a:pPr algn="ctr" eaLnBrk="1" hangingPunct="1">
              <a:spcAft>
                <a:spcPts val="0"/>
              </a:spcAft>
              <a:defRPr/>
            </a:pPr>
            <a:endParaRPr lang="fr-CA" sz="1100" u="sng" dirty="0"/>
          </a:p>
          <a:p>
            <a:pPr marL="171450" indent="-171450" eaLnBrk="1" hangingPunct="1">
              <a:spcAft>
                <a:spcPts val="0"/>
              </a:spcAft>
              <a:buFont typeface="Arial" panose="020B0604020202020204" pitchFamily="34" charset="0"/>
              <a:buChar char="•"/>
              <a:defRPr/>
            </a:pPr>
            <a:r>
              <a:rPr lang="fr-FR" sz="1100" dirty="0"/>
              <a:t>L’infrastructure navale se détériore et commence à avoir des répercussions sur les opérations et la qualité de vie au travail du personnel</a:t>
            </a:r>
            <a:r>
              <a:rPr lang="fr-CA" sz="1100" dirty="0"/>
              <a:t>. </a:t>
            </a:r>
          </a:p>
          <a:p>
            <a:pPr marL="171450" indent="-171450" eaLnBrk="1" hangingPunct="1">
              <a:spcAft>
                <a:spcPts val="0"/>
              </a:spcAft>
              <a:buFont typeface="Arial" panose="020B0604020202020204" pitchFamily="34" charset="0"/>
              <a:buChar char="•"/>
              <a:defRPr/>
            </a:pPr>
            <a:endParaRPr lang="fr-CA" sz="1100" dirty="0"/>
          </a:p>
          <a:p>
            <a:pPr marL="171450" indent="-171450" eaLnBrk="1" hangingPunct="1">
              <a:spcAft>
                <a:spcPts val="0"/>
              </a:spcAft>
              <a:buFont typeface="Arial" panose="020B0604020202020204" pitchFamily="34" charset="0"/>
              <a:buChar char="•"/>
              <a:defRPr/>
            </a:pPr>
            <a:r>
              <a:rPr lang="fr-FR" sz="1100" dirty="0"/>
              <a:t>Le financement actuel/prévu ne contribuera pas réellement à freiner la tendance à la baisse</a:t>
            </a:r>
            <a:r>
              <a:rPr lang="fr-CA" sz="1100" dirty="0"/>
              <a:t>.</a:t>
            </a:r>
          </a:p>
          <a:p>
            <a:pPr marL="171450" indent="-171450" eaLnBrk="1" hangingPunct="1">
              <a:spcAft>
                <a:spcPts val="0"/>
              </a:spcAft>
              <a:buFont typeface="Arial" panose="020B0604020202020204" pitchFamily="34" charset="0"/>
              <a:buChar char="•"/>
              <a:defRPr/>
            </a:pPr>
            <a:endParaRPr lang="fr-CA" sz="1100" dirty="0"/>
          </a:p>
          <a:p>
            <a:pPr marL="171450" indent="-171450" eaLnBrk="1" hangingPunct="1">
              <a:spcAft>
                <a:spcPts val="0"/>
              </a:spcAft>
              <a:buFont typeface="Arial" panose="020B0604020202020204" pitchFamily="34" charset="0"/>
              <a:buChar char="•"/>
              <a:defRPr/>
            </a:pPr>
            <a:r>
              <a:rPr lang="fr-FR" sz="1100" dirty="0"/>
              <a:t>Des ressources supplémentaires et un processus de rationalisation seront nécessaires</a:t>
            </a:r>
            <a:r>
              <a:rPr lang="fr-CA" sz="1100" dirty="0"/>
              <a:t>.</a:t>
            </a:r>
          </a:p>
          <a:p>
            <a:pPr marL="171450" indent="-171450" eaLnBrk="1" hangingPunct="1">
              <a:spcAft>
                <a:spcPts val="0"/>
              </a:spcAft>
              <a:buFont typeface="Arial" panose="020B0604020202020204" pitchFamily="34" charset="0"/>
              <a:buChar char="•"/>
              <a:defRPr/>
            </a:pPr>
            <a:endParaRPr lang="fr-CA" sz="1100" dirty="0"/>
          </a:p>
          <a:p>
            <a:pPr marL="171450" indent="-171450" eaLnBrk="1" hangingPunct="1">
              <a:spcAft>
                <a:spcPts val="0"/>
              </a:spcAft>
              <a:buFont typeface="Arial" panose="020B0604020202020204" pitchFamily="34" charset="0"/>
              <a:buChar char="•"/>
              <a:defRPr/>
            </a:pPr>
            <a:r>
              <a:rPr lang="fr-FR" sz="1100" dirty="0"/>
              <a:t>La revitalisation de l’infrastructure de la MRC est nécessaire pour appuyer l’instruction des marins du parc naval et de la flotte future</a:t>
            </a:r>
            <a:r>
              <a:rPr lang="fr-CA" sz="1100" dirty="0"/>
              <a:t>. </a:t>
            </a:r>
          </a:p>
        </p:txBody>
      </p:sp>
      <p:sp>
        <p:nvSpPr>
          <p:cNvPr id="21" name="Rounded Rectangle 20"/>
          <p:cNvSpPr/>
          <p:nvPr>
            <p:custDataLst>
              <p:tags r:id="rId12"/>
            </p:custDataLst>
          </p:nvPr>
        </p:nvSpPr>
        <p:spPr>
          <a:xfrm>
            <a:off x="108000" y="965464"/>
            <a:ext cx="3600628" cy="4004999"/>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lIns="0" rIns="0" anchor="ctr"/>
          <a:lstStyle/>
          <a:p>
            <a:pPr marL="380981" indent="-380981" eaLnBrk="1" hangingPunct="1">
              <a:buFont typeface="Arial" panose="020B0604020202020204" pitchFamily="34" charset="0"/>
              <a:buChar char="•"/>
              <a:defRPr/>
            </a:pPr>
            <a:endParaRPr lang="fr-CA" sz="1600" dirty="0"/>
          </a:p>
          <a:p>
            <a:pPr marL="380981" indent="-380981" eaLnBrk="1" hangingPunct="1">
              <a:buFont typeface="Arial" panose="020B0604020202020204" pitchFamily="34" charset="0"/>
              <a:buChar char="•"/>
              <a:defRPr/>
            </a:pPr>
            <a:endParaRPr lang="fr-CA" sz="1600" dirty="0"/>
          </a:p>
          <a:p>
            <a:pPr marL="380981" indent="-380981" eaLnBrk="1" hangingPunct="1">
              <a:buFont typeface="Arial" panose="020B0604020202020204" pitchFamily="34" charset="0"/>
              <a:buChar char="•"/>
              <a:defRPr/>
            </a:pPr>
            <a:endParaRPr lang="fr-CA" sz="1600" dirty="0"/>
          </a:p>
          <a:p>
            <a:pPr marL="380981" indent="-380981" eaLnBrk="1" hangingPunct="1">
              <a:buFont typeface="Arial" panose="020B0604020202020204" pitchFamily="34" charset="0"/>
              <a:buChar char="•"/>
              <a:defRPr/>
            </a:pPr>
            <a:endParaRPr lang="fr-CA" sz="1600" dirty="0"/>
          </a:p>
          <a:p>
            <a:pPr marL="380981" indent="-380981" eaLnBrk="1" hangingPunct="1">
              <a:buFont typeface="Arial" panose="020B0604020202020204" pitchFamily="34" charset="0"/>
              <a:buChar char="•"/>
              <a:defRPr/>
            </a:pPr>
            <a:endParaRPr lang="fr-CA" sz="1600" dirty="0"/>
          </a:p>
          <a:p>
            <a:pPr marL="380981" indent="-380981" eaLnBrk="1" hangingPunct="1">
              <a:buFont typeface="Arial" panose="020B0604020202020204" pitchFamily="34" charset="0"/>
              <a:buChar char="•"/>
              <a:defRPr/>
            </a:pPr>
            <a:endParaRPr lang="fr-CA" sz="1200" dirty="0"/>
          </a:p>
          <a:p>
            <a:pPr marL="380981" indent="-380981" eaLnBrk="1" hangingPunct="1">
              <a:buFont typeface="Arial" panose="020B0604020202020204" pitchFamily="34" charset="0"/>
              <a:buChar char="•"/>
              <a:defRPr/>
            </a:pPr>
            <a:endParaRPr lang="fr-CA" sz="1200" dirty="0"/>
          </a:p>
          <a:p>
            <a:pPr marL="380981" indent="-380981" eaLnBrk="1" hangingPunct="1">
              <a:buFont typeface="Arial" panose="020B0604020202020204" pitchFamily="34" charset="0"/>
              <a:buChar char="•"/>
              <a:defRPr/>
            </a:pPr>
            <a:endParaRPr lang="fr-CA" sz="1200" dirty="0"/>
          </a:p>
          <a:p>
            <a:pPr marL="285750" indent="-285750" eaLnBrk="1" hangingPunct="1">
              <a:buFont typeface="Arial" panose="020B0604020202020204" pitchFamily="34" charset="0"/>
              <a:buChar char="•"/>
              <a:defRPr/>
            </a:pPr>
            <a:r>
              <a:rPr lang="fr-FR" sz="1200" dirty="0"/>
              <a:t>Assume le commandement en juin </a:t>
            </a:r>
            <a:r>
              <a:rPr lang="fr-CA" sz="1200" dirty="0"/>
              <a:t>2019.</a:t>
            </a:r>
          </a:p>
          <a:p>
            <a:pPr marL="285750" indent="-285750" eaLnBrk="1" hangingPunct="1">
              <a:buFont typeface="Arial" panose="020B0604020202020204" pitchFamily="34" charset="0"/>
              <a:buChar char="•"/>
              <a:defRPr/>
            </a:pPr>
            <a:r>
              <a:rPr lang="fr-FR" sz="1200" dirty="0"/>
              <a:t>Officier de guerre navale; les commandements antérieurs incluent : NCSM </a:t>
            </a:r>
            <a:r>
              <a:rPr lang="fr-FR" sz="1200" i="1" dirty="0"/>
              <a:t>Halifax</a:t>
            </a:r>
            <a:r>
              <a:rPr lang="fr-FR" sz="1200" dirty="0"/>
              <a:t>, 5</a:t>
            </a:r>
            <a:r>
              <a:rPr lang="fr-FR" sz="1200" baseline="30000" dirty="0"/>
              <a:t>e</a:t>
            </a:r>
            <a:r>
              <a:rPr lang="fr-FR" sz="1200" dirty="0"/>
              <a:t> Groupe des opérations maritimes, Forces maritimes du Pacifique</a:t>
            </a:r>
            <a:r>
              <a:rPr lang="fr-CA" sz="1200" dirty="0"/>
              <a:t>.</a:t>
            </a:r>
          </a:p>
          <a:p>
            <a:pPr marL="285750" indent="-285750" eaLnBrk="1" hangingPunct="1">
              <a:buFont typeface="Arial" panose="020B0604020202020204" pitchFamily="34" charset="0"/>
              <a:buChar char="•"/>
              <a:defRPr/>
            </a:pPr>
            <a:r>
              <a:rPr lang="fr-FR" sz="1200" dirty="0"/>
              <a:t>Quatre affectations au Quartier général de la Défense nationale à titre de commandant adjoint de la MRC, de directeur général - Développement des forces de la Marine, de directeur - Besoins de la Marine et de secrétaire exécutif du commandant de la MRC</a:t>
            </a:r>
            <a:r>
              <a:rPr lang="fr-CA" sz="1200" dirty="0"/>
              <a:t>.</a:t>
            </a:r>
          </a:p>
        </p:txBody>
      </p:sp>
      <p:pic>
        <p:nvPicPr>
          <p:cNvPr id="3094" name="Picture 1"/>
          <p:cNvPicPr>
            <a:picLocks noChangeAspect="1"/>
          </p:cNvPicPr>
          <p:nvPr>
            <p:custDataLst>
              <p:tags r:id="rId13"/>
            </p:custDataLst>
          </p:nvPr>
        </p:nvPicPr>
        <p:blipFill>
          <a:blip r:embed="rId18">
            <a:extLst>
              <a:ext uri="{28A0092B-C50C-407E-A947-70E740481C1C}">
                <a14:useLocalDpi xmlns:a14="http://schemas.microsoft.com/office/drawing/2010/main" val="0"/>
              </a:ext>
            </a:extLst>
          </a:blip>
          <a:srcRect/>
          <a:stretch>
            <a:fillRect/>
          </a:stretch>
        </p:blipFill>
        <p:spPr bwMode="auto">
          <a:xfrm>
            <a:off x="1150938" y="1004888"/>
            <a:ext cx="15446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ounded Rectangle 31"/>
          <p:cNvSpPr/>
          <p:nvPr>
            <p:custDataLst>
              <p:tags r:id="rId14"/>
            </p:custDataLst>
          </p:nvPr>
        </p:nvSpPr>
        <p:spPr>
          <a:xfrm>
            <a:off x="269875" y="5327650"/>
            <a:ext cx="3146425" cy="3557588"/>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anchor="ctr">
            <a:normAutofit fontScale="92500"/>
          </a:bodyPr>
          <a:lstStyle/>
          <a:p>
            <a:pPr algn="ctr" eaLnBrk="1" hangingPunct="1">
              <a:spcAft>
                <a:spcPts val="0"/>
              </a:spcAft>
              <a:defRPr/>
            </a:pPr>
            <a:r>
              <a:rPr lang="fr-CA" sz="1100" b="1" u="sng" dirty="0"/>
              <a:t>Flotte actuelle</a:t>
            </a:r>
          </a:p>
          <a:p>
            <a:pPr algn="ctr" eaLnBrk="1" hangingPunct="1">
              <a:spcAft>
                <a:spcPts val="0"/>
              </a:spcAft>
              <a:defRPr/>
            </a:pPr>
            <a:endParaRPr lang="fr-CA" sz="1100" b="1" u="sng" dirty="0"/>
          </a:p>
          <a:p>
            <a:pPr marL="171450" indent="-171450" eaLnBrk="1" hangingPunct="1">
              <a:spcAft>
                <a:spcPts val="0"/>
              </a:spcAft>
              <a:buFont typeface="Arial" panose="020B0604020202020204" pitchFamily="34" charset="0"/>
              <a:buChar char="•"/>
              <a:defRPr/>
            </a:pPr>
            <a:r>
              <a:rPr lang="fr-CA" sz="1100" b="1" dirty="0"/>
              <a:t>Frégates de la classe </a:t>
            </a:r>
            <a:r>
              <a:rPr lang="fr-CA" sz="1100" b="1" i="1" dirty="0"/>
              <a:t>Halifax </a:t>
            </a:r>
            <a:r>
              <a:rPr lang="fr-CA" sz="1100" dirty="0"/>
              <a:t>: </a:t>
            </a:r>
            <a:r>
              <a:rPr lang="fr-FR" sz="1100" dirty="0"/>
              <a:t>La demande d’entretien augmente au fur et à mesure que les navires vieillissent; il faut assurer le maintien en puissance jusqu’à l’arrivée du navire de combat de surface canadien </a:t>
            </a:r>
            <a:r>
              <a:rPr lang="fr-CA" sz="1100" dirty="0"/>
              <a:t>(NCSC).</a:t>
            </a:r>
          </a:p>
          <a:p>
            <a:pPr marL="171450" indent="-171450" eaLnBrk="1" hangingPunct="1">
              <a:spcAft>
                <a:spcPts val="0"/>
              </a:spcAft>
              <a:buFont typeface="Arial" panose="020B0604020202020204" pitchFamily="34" charset="0"/>
              <a:buChar char="•"/>
              <a:defRPr/>
            </a:pPr>
            <a:endParaRPr lang="fr-CA" sz="1100" dirty="0"/>
          </a:p>
          <a:p>
            <a:pPr marL="171450" indent="-171450" eaLnBrk="1" hangingPunct="1">
              <a:spcAft>
                <a:spcPts val="0"/>
              </a:spcAft>
              <a:buFont typeface="Arial" panose="020B0604020202020204" pitchFamily="34" charset="0"/>
              <a:buChar char="•"/>
              <a:defRPr/>
            </a:pPr>
            <a:r>
              <a:rPr lang="fr-CA" sz="1100" b="1" dirty="0"/>
              <a:t>Sous-marins de la classe </a:t>
            </a:r>
            <a:r>
              <a:rPr lang="fr-CA" sz="1100" b="1" i="1" dirty="0"/>
              <a:t>Victoria </a:t>
            </a:r>
            <a:r>
              <a:rPr lang="fr-CA" sz="1100" dirty="0"/>
              <a:t>: La modernisation de la classe </a:t>
            </a:r>
            <a:r>
              <a:rPr lang="fr-CA" sz="1100" i="1" dirty="0"/>
              <a:t>Victoria</a:t>
            </a:r>
            <a:r>
              <a:rPr lang="fr-CA" sz="1100" dirty="0"/>
              <a:t> (MCV</a:t>
            </a:r>
            <a:r>
              <a:rPr lang="fr-CA" sz="1100" dirty="0">
                <a:solidFill>
                  <a:prstClr val="black"/>
                </a:solidFill>
              </a:rPr>
              <a:t>) va moderniser la flotte de navires de la MRC alors </a:t>
            </a:r>
            <a:r>
              <a:rPr lang="fr-FR" sz="1100" dirty="0">
                <a:solidFill>
                  <a:prstClr val="black"/>
                </a:solidFill>
              </a:rPr>
              <a:t>qu’ils continueront d’être exploités jusqu’au milieu des années 2030</a:t>
            </a:r>
            <a:r>
              <a:rPr lang="fr-CA" sz="1100" dirty="0">
                <a:solidFill>
                  <a:prstClr val="black"/>
                </a:solidFill>
              </a:rPr>
              <a:t>. </a:t>
            </a:r>
            <a:r>
              <a:rPr lang="fr-FR" sz="1100" dirty="0"/>
              <a:t>Trois domaines clés : capacité de survie, habitabilité et pertinence opérationnelle</a:t>
            </a:r>
            <a:r>
              <a:rPr lang="fr-CA" sz="1100" dirty="0">
                <a:solidFill>
                  <a:prstClr val="black"/>
                </a:solidFill>
              </a:rPr>
              <a:t>.</a:t>
            </a:r>
          </a:p>
          <a:p>
            <a:pPr marL="171450" indent="-171450" eaLnBrk="1" hangingPunct="1">
              <a:spcAft>
                <a:spcPts val="0"/>
              </a:spcAft>
              <a:buFont typeface="Arial" panose="020B0604020202020204" pitchFamily="34" charset="0"/>
              <a:buChar char="•"/>
              <a:defRPr/>
            </a:pPr>
            <a:endParaRPr lang="fr-CA" sz="1100" dirty="0">
              <a:solidFill>
                <a:prstClr val="black"/>
              </a:solidFill>
            </a:endParaRPr>
          </a:p>
          <a:p>
            <a:pPr marL="171450" indent="-171450" eaLnBrk="1" hangingPunct="1">
              <a:spcAft>
                <a:spcPts val="0"/>
              </a:spcAft>
              <a:buFont typeface="Arial" panose="020B0604020202020204" pitchFamily="34" charset="0"/>
              <a:buChar char="•"/>
              <a:defRPr/>
            </a:pPr>
            <a:r>
              <a:rPr lang="fr-CA" sz="1100" b="1" dirty="0"/>
              <a:t>Navires de défense côtière de la classe </a:t>
            </a:r>
            <a:r>
              <a:rPr lang="fr-CA" sz="1100" b="1" i="1" dirty="0"/>
              <a:t>Kingston </a:t>
            </a:r>
            <a:r>
              <a:rPr lang="fr-CA" sz="1100" dirty="0"/>
              <a:t>:</a:t>
            </a:r>
            <a:r>
              <a:rPr lang="fr-FR" sz="1100" dirty="0"/>
              <a:t> Intention de maintenir en puissance les navires jusqu’en 2030; cela nécessitera un financement supplémentaire de l’Approvisionnement national</a:t>
            </a:r>
            <a:endParaRPr lang="fr-CA" sz="1100" dirty="0"/>
          </a:p>
        </p:txBody>
      </p:sp>
      <p:sp>
        <p:nvSpPr>
          <p:cNvPr id="80" name="Rounded Rectangle 79"/>
          <p:cNvSpPr/>
          <p:nvPr>
            <p:custDataLst>
              <p:tags r:id="rId15"/>
            </p:custDataLst>
          </p:nvPr>
        </p:nvSpPr>
        <p:spPr>
          <a:xfrm>
            <a:off x="12703175" y="5327650"/>
            <a:ext cx="3238500" cy="3557588"/>
          </a:xfrm>
          <a:prstGeom prst="roundRect">
            <a:avLst/>
          </a:prstGeom>
        </p:spPr>
        <p:style>
          <a:lnRef idx="1">
            <a:schemeClr val="accent1"/>
          </a:lnRef>
          <a:fillRef idx="2">
            <a:schemeClr val="accent1"/>
          </a:fillRef>
          <a:effectRef idx="1">
            <a:schemeClr val="accent1"/>
          </a:effectRef>
          <a:fontRef idx="minor">
            <a:schemeClr val="dk1"/>
          </a:fontRef>
        </p:style>
        <p:txBody>
          <a:bodyPr anchor="ctr">
            <a:normAutofit fontScale="92500" lnSpcReduction="10000"/>
          </a:bodyPr>
          <a:lstStyle/>
          <a:p>
            <a:pPr algn="ctr" eaLnBrk="1" hangingPunct="1">
              <a:spcAft>
                <a:spcPts val="0"/>
              </a:spcAft>
              <a:defRPr/>
            </a:pPr>
            <a:r>
              <a:rPr lang="fr-CA" sz="1100" b="1" u="sng" dirty="0"/>
              <a:t>Personnel et instruction</a:t>
            </a:r>
          </a:p>
          <a:p>
            <a:pPr algn="ctr" eaLnBrk="1" hangingPunct="1">
              <a:spcAft>
                <a:spcPts val="0"/>
              </a:spcAft>
              <a:defRPr/>
            </a:pPr>
            <a:endParaRPr lang="fr-CA" sz="1100" b="1" u="sng" dirty="0"/>
          </a:p>
          <a:p>
            <a:pPr eaLnBrk="1" hangingPunct="1">
              <a:spcAft>
                <a:spcPts val="0"/>
              </a:spcAft>
              <a:defRPr/>
            </a:pPr>
            <a:r>
              <a:rPr lang="fr-CA" sz="1100" dirty="0"/>
              <a:t>La MRC va :</a:t>
            </a:r>
          </a:p>
          <a:p>
            <a:pPr eaLnBrk="1" hangingPunct="1">
              <a:spcAft>
                <a:spcPts val="0"/>
              </a:spcAft>
              <a:defRPr/>
            </a:pPr>
            <a:endParaRPr lang="fr-CA" sz="1100" dirty="0"/>
          </a:p>
          <a:p>
            <a:pPr marL="171450" indent="-171450" eaLnBrk="1" hangingPunct="1">
              <a:spcAft>
                <a:spcPts val="0"/>
              </a:spcAft>
              <a:buFont typeface="Arial" panose="020B0604020202020204" pitchFamily="34" charset="0"/>
              <a:buChar char="•"/>
              <a:defRPr/>
            </a:pPr>
            <a:r>
              <a:rPr lang="fr-FR" sz="1100" dirty="0"/>
              <a:t>Continuer de mettre l’accent sur le fait d’attirer et de recruter du personnel dans les professions gérées par la MRC</a:t>
            </a:r>
            <a:r>
              <a:rPr lang="fr-CA" sz="1100" dirty="0"/>
              <a:t>.</a:t>
            </a:r>
          </a:p>
          <a:p>
            <a:pPr marL="171450" indent="-171450" eaLnBrk="1" hangingPunct="1">
              <a:spcAft>
                <a:spcPts val="0"/>
              </a:spcAft>
              <a:buFont typeface="Arial" panose="020B0604020202020204" pitchFamily="34" charset="0"/>
              <a:buChar char="•"/>
              <a:defRPr/>
            </a:pPr>
            <a:endParaRPr lang="fr-CA" sz="1100" dirty="0"/>
          </a:p>
          <a:p>
            <a:pPr marL="171450" indent="-171450" eaLnBrk="1" hangingPunct="1">
              <a:spcAft>
                <a:spcPts val="0"/>
              </a:spcAft>
              <a:buFont typeface="Arial" panose="020B0604020202020204" pitchFamily="34" charset="0"/>
              <a:buChar char="•"/>
              <a:defRPr/>
            </a:pPr>
            <a:r>
              <a:rPr lang="fr-FR" sz="1100" dirty="0"/>
              <a:t>Poursuivre son analyse de la conception organisationnelle afin d’harmoniser la structure organisationnelle avec l’intention stratégique de la MRC et des FAC</a:t>
            </a:r>
            <a:r>
              <a:rPr lang="fr-CA" sz="1100" dirty="0"/>
              <a:t>.</a:t>
            </a:r>
          </a:p>
          <a:p>
            <a:pPr marL="171450" indent="-171450" eaLnBrk="1" hangingPunct="1">
              <a:spcAft>
                <a:spcPts val="0"/>
              </a:spcAft>
              <a:buFont typeface="Arial" panose="020B0604020202020204" pitchFamily="34" charset="0"/>
              <a:buChar char="•"/>
              <a:defRPr/>
            </a:pPr>
            <a:endParaRPr lang="fr-CA" sz="1100" dirty="0"/>
          </a:p>
          <a:p>
            <a:pPr marL="171450" indent="-171450" eaLnBrk="1" hangingPunct="1">
              <a:spcAft>
                <a:spcPts val="0"/>
              </a:spcAft>
              <a:buFont typeface="Arial" panose="020B0604020202020204" pitchFamily="34" charset="0"/>
              <a:buChar char="•"/>
              <a:defRPr/>
            </a:pPr>
            <a:r>
              <a:rPr lang="fr-FR" sz="1100" dirty="0"/>
              <a:t>Élaborer des politiques progressistes en matière de personnel qui incluent pleinement et favorisent la diversité, le mieux-être et le bien-être de l’équipe de la MRC</a:t>
            </a:r>
            <a:r>
              <a:rPr lang="fr-CA" sz="1100" dirty="0"/>
              <a:t>.</a:t>
            </a:r>
          </a:p>
          <a:p>
            <a:pPr marL="171450" indent="-171450" eaLnBrk="1" hangingPunct="1">
              <a:spcAft>
                <a:spcPts val="0"/>
              </a:spcAft>
              <a:buFont typeface="Arial" panose="020B0604020202020204" pitchFamily="34" charset="0"/>
              <a:buChar char="•"/>
              <a:defRPr/>
            </a:pPr>
            <a:endParaRPr lang="fr-CA" sz="1100" dirty="0"/>
          </a:p>
          <a:p>
            <a:pPr marL="171450" indent="-171450" eaLnBrk="1" hangingPunct="1">
              <a:spcAft>
                <a:spcPts val="0"/>
              </a:spcAft>
              <a:buFont typeface="Arial" panose="020B0604020202020204" pitchFamily="34" charset="0"/>
              <a:buChar char="•"/>
              <a:defRPr/>
            </a:pPr>
            <a:r>
              <a:rPr lang="fr-FR" sz="1100" dirty="0"/>
              <a:t>Analyser et structurer de façon proactive l’instruction et les professions gérées par la MRC afin de s’adapter à l’évolution des exigences</a:t>
            </a:r>
            <a:r>
              <a:rPr lang="fr-CA" sz="1100" dirty="0"/>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5da5fdcb30443939ccdc27f7&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24007</TotalTime>
  <Words>327</Words>
  <Application>Microsoft Office PowerPoint</Application>
  <PresentationFormat>Custom</PresentationFormat>
  <Paragraphs>93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Courier New</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MacDonald BW@ADM(Pol) D Parl A@Ottawa-Hull</dc:creator>
  <cp:lastModifiedBy>lepine.d</cp:lastModifiedBy>
  <cp:revision>741</cp:revision>
  <cp:lastPrinted>2019-09-06T19:27:31Z</cp:lastPrinted>
  <dcterms:created xsi:type="dcterms:W3CDTF">2017-05-18T23:50:12Z</dcterms:created>
  <dcterms:modified xsi:type="dcterms:W3CDTF">2020-02-14T20:29:21Z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