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334" r:id="rId5"/>
  </p:sldIdLst>
  <p:sldSz cx="16238538" cy="9134475"/>
  <p:notesSz cx="9296400" cy="7010400"/>
  <p:custDataLst>
    <p:tags r:id="rId8"/>
  </p:custDataLst>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18" autoAdjust="0"/>
    <p:restoredTop sz="85060" autoAdjust="0"/>
  </p:normalViewPr>
  <p:slideViewPr>
    <p:cSldViewPr>
      <p:cViewPr varScale="1">
        <p:scale>
          <a:sx n="77" d="100"/>
          <a:sy n="77" d="100"/>
        </p:scale>
        <p:origin x="1038" y="12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rick Leblanc" userId="80723d8b-55d8-4f91-ae45-b25667bfc9d5" providerId="ADAL" clId="{38D70758-FE48-4908-AA47-B04BC9BC28FB}"/>
    <pc:docChg chg="modSld">
      <pc:chgData name="Érick Leblanc" userId="80723d8b-55d8-4f91-ae45-b25667bfc9d5" providerId="ADAL" clId="{38D70758-FE48-4908-AA47-B04BC9BC28FB}" dt="2019-08-29T13:55:20.420" v="9" actId="255"/>
      <pc:docMkLst>
        <pc:docMk/>
      </pc:docMkLst>
      <pc:sldChg chg="modSp">
        <pc:chgData name="Érick Leblanc" userId="80723d8b-55d8-4f91-ae45-b25667bfc9d5" providerId="ADAL" clId="{38D70758-FE48-4908-AA47-B04BC9BC28FB}" dt="2019-08-29T13:55:20.420" v="9" actId="255"/>
        <pc:sldMkLst>
          <pc:docMk/>
          <pc:sldMk cId="3899700532" sldId="334"/>
        </pc:sldMkLst>
        <pc:spChg chg="mod">
          <ac:chgData name="Érick Leblanc" userId="80723d8b-55d8-4f91-ae45-b25667bfc9d5" providerId="ADAL" clId="{38D70758-FE48-4908-AA47-B04BC9BC28FB}" dt="2019-08-29T13:54:19.966" v="1" actId="255"/>
          <ac:spMkLst>
            <pc:docMk/>
            <pc:sldMk cId="3899700532" sldId="334"/>
            <ac:spMk id="10" creationId="{00000000-0000-0000-0000-000000000000}"/>
          </ac:spMkLst>
        </pc:spChg>
        <pc:spChg chg="mod">
          <ac:chgData name="Érick Leblanc" userId="80723d8b-55d8-4f91-ae45-b25667bfc9d5" providerId="ADAL" clId="{38D70758-FE48-4908-AA47-B04BC9BC28FB}" dt="2019-08-29T13:54:14.800" v="0" actId="255"/>
          <ac:spMkLst>
            <pc:docMk/>
            <pc:sldMk cId="3899700532" sldId="334"/>
            <ac:spMk id="21" creationId="{00000000-0000-0000-0000-000000000000}"/>
          </ac:spMkLst>
        </pc:spChg>
        <pc:spChg chg="mod">
          <ac:chgData name="Érick Leblanc" userId="80723d8b-55d8-4f91-ae45-b25667bfc9d5" providerId="ADAL" clId="{38D70758-FE48-4908-AA47-B04BC9BC28FB}" dt="2019-08-29T13:54:58.787" v="5" actId="255"/>
          <ac:spMkLst>
            <pc:docMk/>
            <pc:sldMk cId="3899700532" sldId="334"/>
            <ac:spMk id="22" creationId="{00000000-0000-0000-0000-000000000000}"/>
          </ac:spMkLst>
        </pc:spChg>
        <pc:spChg chg="mod">
          <ac:chgData name="Érick Leblanc" userId="80723d8b-55d8-4f91-ae45-b25667bfc9d5" providerId="ADAL" clId="{38D70758-FE48-4908-AA47-B04BC9BC28FB}" dt="2019-08-29T13:55:11.165" v="7" actId="255"/>
          <ac:spMkLst>
            <pc:docMk/>
            <pc:sldMk cId="3899700532" sldId="334"/>
            <ac:spMk id="23" creationId="{00000000-0000-0000-0000-000000000000}"/>
          </ac:spMkLst>
        </pc:spChg>
        <pc:spChg chg="mod">
          <ac:chgData name="Érick Leblanc" userId="80723d8b-55d8-4f91-ae45-b25667bfc9d5" providerId="ADAL" clId="{38D70758-FE48-4908-AA47-B04BC9BC28FB}" dt="2019-08-29T13:55:04.907" v="6" actId="255"/>
          <ac:spMkLst>
            <pc:docMk/>
            <pc:sldMk cId="3899700532" sldId="334"/>
            <ac:spMk id="24" creationId="{00000000-0000-0000-0000-000000000000}"/>
          </ac:spMkLst>
        </pc:spChg>
        <pc:spChg chg="mod">
          <ac:chgData name="Érick Leblanc" userId="80723d8b-55d8-4f91-ae45-b25667bfc9d5" providerId="ADAL" clId="{38D70758-FE48-4908-AA47-B04BC9BC28FB}" dt="2019-08-29T13:55:20.420" v="9" actId="255"/>
          <ac:spMkLst>
            <pc:docMk/>
            <pc:sldMk cId="3899700532" sldId="334"/>
            <ac:spMk id="25" creationId="{00000000-0000-0000-0000-000000000000}"/>
          </ac:spMkLst>
        </pc:spChg>
        <pc:spChg chg="mod">
          <ac:chgData name="Érick Leblanc" userId="80723d8b-55d8-4f91-ae45-b25667bfc9d5" providerId="ADAL" clId="{38D70758-FE48-4908-AA47-B04BC9BC28FB}" dt="2019-08-29T13:54:34.545" v="2" actId="255"/>
          <ac:spMkLst>
            <pc:docMk/>
            <pc:sldMk cId="3899700532" sldId="334"/>
            <ac:spMk id="28" creationId="{00000000-0000-0000-0000-000000000000}"/>
          </ac:spMkLst>
        </pc:spChg>
        <pc:spChg chg="mod">
          <ac:chgData name="Érick Leblanc" userId="80723d8b-55d8-4f91-ae45-b25667bfc9d5" providerId="ADAL" clId="{38D70758-FE48-4908-AA47-B04BC9BC28FB}" dt="2019-08-29T13:54:48.286" v="4" actId="255"/>
          <ac:spMkLst>
            <pc:docMk/>
            <pc:sldMk cId="3899700532" sldId="334"/>
            <ac:spMk id="36" creationId="{00000000-0000-0000-0000-000000000000}"/>
          </ac:spMkLst>
        </pc:spChg>
        <pc:spChg chg="mod">
          <ac:chgData name="Érick Leblanc" userId="80723d8b-55d8-4f91-ae45-b25667bfc9d5" providerId="ADAL" clId="{38D70758-FE48-4908-AA47-B04BC9BC28FB}" dt="2019-08-29T13:54:42.392" v="3" actId="255"/>
          <ac:spMkLst>
            <pc:docMk/>
            <pc:sldMk cId="3899700532" sldId="334"/>
            <ac:spMk id="3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 y="2"/>
            <a:ext cx="4029283" cy="351259"/>
          </a:xfrm>
          <a:prstGeom prst="rect">
            <a:avLst/>
          </a:prstGeom>
        </p:spPr>
        <p:txBody>
          <a:bodyPr vert="horz" lIns="78205" tIns="39102" rIns="78205" bIns="39102" rtlCol="0"/>
          <a:lstStyle>
            <a:lvl1pPr algn="l">
              <a:defRPr sz="1000"/>
            </a:lvl1pPr>
          </a:lstStyle>
          <a:p>
            <a:endParaRPr lang="en-CA"/>
          </a:p>
        </p:txBody>
      </p:sp>
      <p:sp>
        <p:nvSpPr>
          <p:cNvPr id="3" name="Date Placeholder 2"/>
          <p:cNvSpPr>
            <a:spLocks noGrp="1"/>
          </p:cNvSpPr>
          <p:nvPr>
            <p:ph type="dt" sz="quarter" idx="1"/>
          </p:nvPr>
        </p:nvSpPr>
        <p:spPr>
          <a:xfrm>
            <a:off x="5265056" y="2"/>
            <a:ext cx="4029283" cy="351259"/>
          </a:xfrm>
          <a:prstGeom prst="rect">
            <a:avLst/>
          </a:prstGeom>
        </p:spPr>
        <p:txBody>
          <a:bodyPr vert="horz" lIns="78205" tIns="39102" rIns="78205" bIns="39102" rtlCol="0"/>
          <a:lstStyle>
            <a:lvl1pPr algn="r">
              <a:defRPr sz="10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39" y="6659143"/>
            <a:ext cx="4029283" cy="351259"/>
          </a:xfrm>
          <a:prstGeom prst="rect">
            <a:avLst/>
          </a:prstGeom>
        </p:spPr>
        <p:txBody>
          <a:bodyPr vert="horz" lIns="78205" tIns="39102" rIns="78205" bIns="39102" rtlCol="0" anchor="b"/>
          <a:lstStyle>
            <a:lvl1pPr algn="l">
              <a:defRPr sz="1000"/>
            </a:lvl1pPr>
          </a:lstStyle>
          <a:p>
            <a:endParaRPr lang="en-CA"/>
          </a:p>
        </p:txBody>
      </p:sp>
      <p:sp>
        <p:nvSpPr>
          <p:cNvPr id="5" name="Slide Number Placeholder 4"/>
          <p:cNvSpPr>
            <a:spLocks noGrp="1"/>
          </p:cNvSpPr>
          <p:nvPr>
            <p:ph type="sldNum" sz="quarter" idx="3"/>
          </p:nvPr>
        </p:nvSpPr>
        <p:spPr>
          <a:xfrm>
            <a:off x="5265056" y="6659143"/>
            <a:ext cx="4029283" cy="351259"/>
          </a:xfrm>
          <a:prstGeom prst="rect">
            <a:avLst/>
          </a:prstGeom>
        </p:spPr>
        <p:txBody>
          <a:bodyPr vert="horz" lIns="78205" tIns="39102" rIns="78205" bIns="39102" rtlCol="0" anchor="b"/>
          <a:lstStyle>
            <a:lvl1pPr algn="r">
              <a:defRPr sz="10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79693" tIns="39845" rIns="79693" bIns="39845" rtlCol="0"/>
          <a:lstStyle>
            <a:lvl1pPr algn="l" fontAlgn="auto">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809" y="0"/>
            <a:ext cx="4028440" cy="350520"/>
          </a:xfrm>
          <a:prstGeom prst="rect">
            <a:avLst/>
          </a:prstGeom>
        </p:spPr>
        <p:txBody>
          <a:bodyPr vert="horz" wrap="square" lIns="79693" tIns="39845" rIns="79693" bIns="39845" numCol="1" anchor="t" anchorCtr="0" compatLnSpc="1">
            <a:prstTxWarp prst="textNoShape">
              <a:avLst/>
            </a:prstTxWarp>
          </a:bodyPr>
          <a:lstStyle>
            <a:lvl1pPr algn="r">
              <a:defRPr sz="10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79693" tIns="39845" rIns="79693" bIns="39845" rtlCol="0" anchor="ctr"/>
          <a:lstStyle/>
          <a:p>
            <a:pPr lvl="0"/>
            <a:endParaRPr lang="en-CA" noProof="0"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wrap="square" lIns="79693" tIns="39845" rIns="79693" bIns="39845"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79693" tIns="39845" rIns="79693" bIns="39845" rtlCol="0" anchor="b"/>
          <a:lstStyle>
            <a:lvl1pPr algn="l" fontAlgn="auto">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79693" tIns="39845" rIns="79693" bIns="39845" numCol="1" anchor="b" anchorCtr="0" compatLnSpc="1">
            <a:prstTxWarp prst="textNoShape">
              <a:avLst/>
            </a:prstTxWarp>
          </a:bodyPr>
          <a:lstStyle>
            <a:lvl1pPr algn="r">
              <a:defRPr sz="10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70425"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246497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4.jpe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3.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notesSlide" Target="../notesSlides/notesSlide1.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custDataLst>
              <p:tags r:id="rId1"/>
            </p:custDataLst>
          </p:nvPr>
        </p:nvSpPr>
        <p:spPr bwMode="auto">
          <a:xfrm>
            <a:off x="246651" y="-1234287"/>
            <a:ext cx="9600754"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Font typeface="Arial" charset="0"/>
              <a:buNone/>
            </a:pPr>
            <a:r>
              <a:rPr lang="fr-CA" sz="2533" b="1" dirty="0">
                <a:solidFill>
                  <a:prstClr val="white"/>
                </a:solidFill>
              </a:rPr>
              <a:t>Sous-ministre adjoint (Politiques) – Peter </a:t>
            </a:r>
            <a:r>
              <a:rPr lang="fr-CA" sz="2533" b="1" dirty="0" err="1">
                <a:solidFill>
                  <a:prstClr val="white"/>
                </a:solidFill>
              </a:rPr>
              <a:t>Hammerschmidt</a:t>
            </a:r>
            <a:r>
              <a:rPr lang="fr-CA" sz="2667" b="1" dirty="0">
                <a:solidFill>
                  <a:prstClr val="white"/>
                </a:solidFill>
              </a:rPr>
              <a:t> </a:t>
            </a:r>
          </a:p>
        </p:txBody>
      </p:sp>
      <p:sp>
        <p:nvSpPr>
          <p:cNvPr id="10" name="Rounded Rectangle 9"/>
          <p:cNvSpPr/>
          <p:nvPr>
            <p:custDataLst>
              <p:tags r:id="rId2"/>
            </p:custDataLst>
          </p:nvPr>
        </p:nvSpPr>
        <p:spPr>
          <a:xfrm>
            <a:off x="3942805" y="966837"/>
            <a:ext cx="4004169" cy="4011913"/>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spcAft>
                <a:spcPts val="600"/>
              </a:spcAft>
            </a:pPr>
            <a:r>
              <a:rPr lang="fr-CA" sz="1100" b="1" dirty="0"/>
              <a:t>MANDAT</a:t>
            </a:r>
          </a:p>
          <a:p>
            <a:pPr marL="171450" indent="-171450">
              <a:spcAft>
                <a:spcPts val="600"/>
              </a:spcAft>
              <a:buFont typeface="Arial" panose="020B0604020202020204" pitchFamily="34" charset="0"/>
              <a:buChar char="•"/>
            </a:pPr>
            <a:r>
              <a:rPr lang="fr-CA" sz="1100" dirty="0"/>
              <a:t>Décourager, détecter et contrer les menaces aériennes pour le Canada et les États-Unis</a:t>
            </a:r>
          </a:p>
          <a:p>
            <a:pPr marL="171450" indent="-171450">
              <a:spcAft>
                <a:spcPts val="300"/>
              </a:spcAft>
              <a:buFont typeface="Arial" panose="020B0604020202020204" pitchFamily="34" charset="0"/>
              <a:buChar char="•"/>
            </a:pPr>
            <a:r>
              <a:rPr lang="fr-CA" sz="1100" dirty="0"/>
              <a:t>Le NORAD est un commandement binational qui </a:t>
            </a:r>
            <a:r>
              <a:rPr lang="fr-CA" sz="1100" dirty="0" smtClean="0"/>
              <a:t>assure :</a:t>
            </a:r>
            <a:endParaRPr lang="fr-CA" sz="1100" dirty="0"/>
          </a:p>
          <a:p>
            <a:pPr marL="628650" lvl="1" indent="-171450">
              <a:spcAft>
                <a:spcPts val="300"/>
              </a:spcAft>
              <a:buFont typeface="Arial" panose="020B0604020202020204" pitchFamily="34" charset="0"/>
              <a:buChar char="•"/>
            </a:pPr>
            <a:r>
              <a:rPr lang="fr-CA" sz="1100" dirty="0"/>
              <a:t>Le contrôle aérospatial en surveillant l’espace aérien du Canada et des États-Unis et à en effectuant le contrôle opérationnel.</a:t>
            </a:r>
          </a:p>
          <a:p>
            <a:pPr marL="628650" lvl="1" indent="-171450">
              <a:spcAft>
                <a:spcPts val="300"/>
              </a:spcAft>
              <a:buFont typeface="Arial" panose="020B0604020202020204" pitchFamily="34" charset="0"/>
              <a:buChar char="•"/>
            </a:pPr>
            <a:r>
              <a:rPr lang="fr-CA" sz="1100" dirty="0"/>
              <a:t>L’alerte aérospatiale en cas d’attaque par des aéronefs, des missiles ou des véhicules spatiaux</a:t>
            </a:r>
          </a:p>
          <a:p>
            <a:pPr marL="628650" lvl="1" indent="-171450">
              <a:buFont typeface="Arial" panose="020B0604020202020204" pitchFamily="34" charset="0"/>
              <a:buChar char="•"/>
            </a:pPr>
            <a:r>
              <a:rPr lang="fr-CA" sz="1100" dirty="0"/>
              <a:t>L’alerte maritime</a:t>
            </a:r>
          </a:p>
          <a:p>
            <a:pPr marL="171450" indent="-171450">
              <a:buFont typeface="Arial" panose="020B0604020202020204" pitchFamily="34" charset="0"/>
              <a:buChar char="•"/>
            </a:pPr>
            <a:r>
              <a:rPr lang="fr-CA" sz="1100" dirty="0" smtClean="0"/>
              <a:t>Des </a:t>
            </a:r>
            <a:r>
              <a:rPr lang="fr-CA" sz="1100" dirty="0"/>
              <a:t>opérations de défense aérienne, </a:t>
            </a:r>
            <a:r>
              <a:rPr lang="fr-CA" sz="1100" dirty="0" smtClean="0"/>
              <a:t>notamment :</a:t>
            </a:r>
            <a:endParaRPr lang="fr-CA" sz="1100" dirty="0"/>
          </a:p>
          <a:p>
            <a:pPr marL="628650" lvl="1" indent="-171450">
              <a:buFont typeface="Arial" panose="020B0604020202020204" pitchFamily="34" charset="0"/>
              <a:buChar char="•"/>
            </a:pPr>
            <a:r>
              <a:rPr lang="fr-CA" sz="1100" dirty="0"/>
              <a:t>Coordination avec les partenaires canadiens, américains et internationaux</a:t>
            </a:r>
          </a:p>
          <a:p>
            <a:pPr marL="628650" lvl="1" indent="-171450">
              <a:buFont typeface="Arial" panose="020B0604020202020204" pitchFamily="34" charset="0"/>
              <a:buChar char="•"/>
            </a:pPr>
            <a:r>
              <a:rPr lang="fr-CA" sz="1100" dirty="0"/>
              <a:t>Coordination des opérations cybernétiques et des opérations d’information</a:t>
            </a:r>
          </a:p>
          <a:p>
            <a:pPr marL="628650" lvl="1" indent="-171450">
              <a:buFont typeface="Arial" panose="020B0604020202020204" pitchFamily="34" charset="0"/>
              <a:buChar char="•"/>
            </a:pPr>
            <a:r>
              <a:rPr lang="fr-CA" sz="1100" dirty="0"/>
              <a:t>Élaboration de recommandations sur les besoins futurs</a:t>
            </a:r>
          </a:p>
          <a:p>
            <a:pPr marL="171450" indent="-171450">
              <a:buFont typeface="Arial" panose="020B0604020202020204" pitchFamily="34" charset="0"/>
              <a:buChar char="•"/>
            </a:pPr>
            <a:endParaRPr lang="en-CA" sz="1100" dirty="0"/>
          </a:p>
        </p:txBody>
      </p:sp>
      <p:sp>
        <p:nvSpPr>
          <p:cNvPr id="28" name="Rounded Rectangle 27"/>
          <p:cNvSpPr/>
          <p:nvPr>
            <p:custDataLst>
              <p:tags r:id="rId3"/>
            </p:custDataLst>
          </p:nvPr>
        </p:nvSpPr>
        <p:spPr>
          <a:xfrm>
            <a:off x="8074442" y="966838"/>
            <a:ext cx="4285246" cy="3984307"/>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spcAft>
                <a:spcPts val="0"/>
              </a:spcAft>
            </a:pPr>
            <a:r>
              <a:rPr lang="fr-CA" sz="1100" b="1" cap="all" dirty="0"/>
              <a:t>Faits saillants</a:t>
            </a:r>
          </a:p>
          <a:p>
            <a:pPr>
              <a:spcAft>
                <a:spcPts val="0"/>
              </a:spcAft>
            </a:pPr>
            <a:r>
              <a:rPr lang="fr-CA" sz="1100" b="1" dirty="0"/>
              <a:t>Nombre total </a:t>
            </a:r>
            <a:r>
              <a:rPr lang="fr-CA" sz="1100" b="1" dirty="0" smtClean="0"/>
              <a:t>d’employés</a:t>
            </a:r>
            <a:endParaRPr lang="fr-CA" sz="1100" dirty="0"/>
          </a:p>
          <a:p>
            <a:pPr marL="171450" indent="-171450">
              <a:spcAft>
                <a:spcPts val="0"/>
              </a:spcAft>
              <a:buFont typeface="Arial" panose="020B0604020202020204" pitchFamily="34" charset="0"/>
              <a:buChar char="•"/>
            </a:pPr>
            <a:r>
              <a:rPr lang="fr-CA" sz="1100" dirty="0" smtClean="0"/>
              <a:t>4 842 (Canada 1</a:t>
            </a:r>
            <a:r>
              <a:rPr lang="fr-CA" sz="1100" dirty="0"/>
              <a:t> </a:t>
            </a:r>
            <a:r>
              <a:rPr lang="fr-CA" sz="1100" dirty="0" smtClean="0"/>
              <a:t>091, É</a:t>
            </a:r>
            <a:r>
              <a:rPr lang="fr-CA" sz="1100" dirty="0"/>
              <a:t>.-U</a:t>
            </a:r>
            <a:r>
              <a:rPr lang="fr-CA" sz="1100" dirty="0" smtClean="0"/>
              <a:t>. 3</a:t>
            </a:r>
            <a:r>
              <a:rPr lang="fr-CA" sz="1100" dirty="0"/>
              <a:t> </a:t>
            </a:r>
            <a:r>
              <a:rPr lang="fr-CA" sz="1100" dirty="0" smtClean="0"/>
              <a:t>751)</a:t>
            </a:r>
            <a:endParaRPr lang="fr-CA" sz="1100" dirty="0"/>
          </a:p>
          <a:p>
            <a:pPr>
              <a:spcAft>
                <a:spcPts val="0"/>
              </a:spcAft>
            </a:pPr>
            <a:r>
              <a:rPr lang="fr-CA" sz="1100" b="1" dirty="0" smtClean="0"/>
              <a:t>Budget </a:t>
            </a:r>
            <a:r>
              <a:rPr lang="fr-CA" sz="1100" dirty="0" smtClean="0"/>
              <a:t>: </a:t>
            </a:r>
            <a:endParaRPr lang="fr-CA" sz="1100" dirty="0"/>
          </a:p>
          <a:p>
            <a:pPr marL="171450" indent="-171450">
              <a:spcAft>
                <a:spcPts val="0"/>
              </a:spcAft>
              <a:buFont typeface="Arial" panose="020B0604020202020204" pitchFamily="34" charset="0"/>
              <a:buChar char="•"/>
            </a:pPr>
            <a:r>
              <a:rPr lang="fr-CA" sz="1100" dirty="0"/>
              <a:t>Un composante de combat binational unique qui tire parti des services canadiens et américains en tant qu’employeur de la force</a:t>
            </a:r>
          </a:p>
          <a:p>
            <a:pPr>
              <a:spcAft>
                <a:spcPts val="0"/>
              </a:spcAft>
            </a:pPr>
            <a:r>
              <a:rPr lang="fr-CA" sz="1100" b="1" dirty="0"/>
              <a:t>Principaux </a:t>
            </a:r>
            <a:r>
              <a:rPr lang="fr-CA" sz="1100" b="1" dirty="0" smtClean="0"/>
              <a:t>emplacements </a:t>
            </a:r>
            <a:r>
              <a:rPr lang="fr-CA" sz="1100" dirty="0" smtClean="0"/>
              <a:t>:</a:t>
            </a:r>
            <a:endParaRPr lang="fr-CA" sz="1100" dirty="0"/>
          </a:p>
          <a:p>
            <a:pPr marL="171450" indent="-171450">
              <a:spcAft>
                <a:spcPts val="0"/>
              </a:spcAft>
              <a:buFont typeface="Arial" panose="020B0604020202020204" pitchFamily="34" charset="0"/>
              <a:buChar char="•"/>
            </a:pPr>
            <a:r>
              <a:rPr lang="fr-CA" sz="1100" dirty="0"/>
              <a:t>QG DU </a:t>
            </a:r>
            <a:r>
              <a:rPr lang="fr-CA" sz="1100" dirty="0" smtClean="0"/>
              <a:t>NORAD : </a:t>
            </a:r>
            <a:r>
              <a:rPr lang="fr-CA" sz="1100" dirty="0"/>
              <a:t>Colorado Springs, CO</a:t>
            </a:r>
          </a:p>
          <a:p>
            <a:pPr marL="171450" indent="-171450">
              <a:spcAft>
                <a:spcPts val="0"/>
              </a:spcAft>
              <a:buFont typeface="Arial" panose="020B0604020202020204" pitchFamily="34" charset="0"/>
              <a:buChar char="•"/>
            </a:pPr>
            <a:r>
              <a:rPr lang="fr-CA" sz="1100" dirty="0"/>
              <a:t>3 </a:t>
            </a:r>
            <a:r>
              <a:rPr lang="fr-CA" sz="1100" dirty="0" smtClean="0"/>
              <a:t>Régions : </a:t>
            </a:r>
            <a:r>
              <a:rPr lang="fr-CA" sz="1100" dirty="0"/>
              <a:t>Canada – Winnipeg, </a:t>
            </a:r>
            <a:r>
              <a:rPr lang="fr-CA" sz="1100" dirty="0" smtClean="0"/>
              <a:t>MB; </a:t>
            </a:r>
            <a:r>
              <a:rPr lang="fr-CA" sz="1100" dirty="0"/>
              <a:t>zone continentale des États-Unis – Panama City, </a:t>
            </a:r>
            <a:r>
              <a:rPr lang="fr-CA" sz="1100" dirty="0" smtClean="0"/>
              <a:t>FL; </a:t>
            </a:r>
            <a:r>
              <a:rPr lang="fr-CA" sz="1100" dirty="0"/>
              <a:t>Alaska – Anchorage, </a:t>
            </a:r>
            <a:r>
              <a:rPr lang="fr-CA" sz="1100" dirty="0" smtClean="0"/>
              <a:t>AK</a:t>
            </a:r>
            <a:endParaRPr lang="fr-CA" sz="1100" dirty="0"/>
          </a:p>
          <a:p>
            <a:pPr marL="171450" indent="-171450">
              <a:spcAft>
                <a:spcPts val="0"/>
              </a:spcAft>
              <a:buFont typeface="Arial" panose="020B0604020202020204" pitchFamily="34" charset="0"/>
              <a:buChar char="•"/>
            </a:pPr>
            <a:r>
              <a:rPr lang="fr-CA" sz="1100" dirty="0"/>
              <a:t>4 Secteurs de la défense </a:t>
            </a:r>
            <a:r>
              <a:rPr lang="fr-CA" sz="1100" dirty="0" smtClean="0"/>
              <a:t>aérienne: </a:t>
            </a:r>
            <a:r>
              <a:rPr lang="fr-CA" sz="1100" dirty="0"/>
              <a:t>North Bay, </a:t>
            </a:r>
            <a:r>
              <a:rPr lang="fr-CA" sz="1100" dirty="0" smtClean="0"/>
              <a:t>ON; </a:t>
            </a:r>
            <a:r>
              <a:rPr lang="fr-CA" sz="1100" dirty="0">
                <a:solidFill>
                  <a:prstClr val="black"/>
                </a:solidFill>
              </a:rPr>
              <a:t>Anchorage, </a:t>
            </a:r>
            <a:r>
              <a:rPr lang="fr-CA" sz="1100" dirty="0" smtClean="0">
                <a:solidFill>
                  <a:prstClr val="black"/>
                </a:solidFill>
              </a:rPr>
              <a:t>AK; </a:t>
            </a:r>
            <a:r>
              <a:rPr lang="fr-CA" sz="1100" dirty="0"/>
              <a:t>Rome, </a:t>
            </a:r>
            <a:r>
              <a:rPr lang="fr-CA" sz="1100" dirty="0" smtClean="0"/>
              <a:t>NY; </a:t>
            </a:r>
            <a:r>
              <a:rPr lang="fr-CA" sz="1100" dirty="0"/>
              <a:t>Tacoma, </a:t>
            </a:r>
            <a:r>
              <a:rPr lang="fr-CA" sz="1100" dirty="0" smtClean="0"/>
              <a:t>WA; </a:t>
            </a:r>
            <a:endParaRPr lang="fr-CA" sz="1100" dirty="0"/>
          </a:p>
          <a:p>
            <a:pPr marL="171450" indent="-171450">
              <a:spcAft>
                <a:spcPts val="0"/>
              </a:spcAft>
              <a:buFont typeface="Arial" panose="020B0604020202020204" pitchFamily="34" charset="0"/>
              <a:buChar char="•"/>
            </a:pPr>
            <a:r>
              <a:rPr lang="fr-CA" sz="1100" dirty="0"/>
              <a:t>17 emplacements d’alerte des chasseurs, y compris </a:t>
            </a:r>
            <a:r>
              <a:rPr lang="fr-CA" sz="1100" dirty="0" err="1"/>
              <a:t>Bagotville</a:t>
            </a:r>
            <a:r>
              <a:rPr lang="fr-CA" sz="1100" dirty="0"/>
              <a:t> (Québec) et Cold Lake (</a:t>
            </a:r>
            <a:r>
              <a:rPr lang="fr-CA" sz="1100" dirty="0" err="1"/>
              <a:t>Alb</a:t>
            </a:r>
            <a:r>
              <a:rPr lang="fr-CA" sz="1100" dirty="0"/>
              <a:t>.)</a:t>
            </a:r>
          </a:p>
          <a:p>
            <a:pPr marL="171450" indent="-171450">
              <a:spcAft>
                <a:spcPts val="0"/>
              </a:spcAft>
              <a:buFont typeface="Arial" panose="020B0604020202020204" pitchFamily="34" charset="0"/>
              <a:buChar char="•"/>
              <a:tabLst>
                <a:tab pos="171450" algn="l"/>
              </a:tabLst>
            </a:pPr>
            <a:r>
              <a:rPr lang="fr-CA" sz="1100" dirty="0"/>
              <a:t>3 emplacements d’opérations </a:t>
            </a:r>
            <a:r>
              <a:rPr lang="fr-CA" sz="1100" dirty="0" smtClean="0"/>
              <a:t>avancés: </a:t>
            </a:r>
            <a:r>
              <a:rPr lang="fr-CA" sz="1100" dirty="0"/>
              <a:t>Yellowknife, NT; </a:t>
            </a:r>
            <a:r>
              <a:rPr lang="fr-CA" sz="1100" dirty="0" err="1"/>
              <a:t>Inuvik</a:t>
            </a:r>
            <a:r>
              <a:rPr lang="fr-CA" sz="1100" dirty="0"/>
              <a:t>, NT; et Iqaluit, NU</a:t>
            </a:r>
          </a:p>
        </p:txBody>
      </p:sp>
      <p:sp>
        <p:nvSpPr>
          <p:cNvPr id="33" name="Rectangle 32"/>
          <p:cNvSpPr/>
          <p:nvPr>
            <p:custDataLst>
              <p:tags r:id="rId4"/>
            </p:custDataLst>
          </p:nvPr>
        </p:nvSpPr>
        <p:spPr>
          <a:xfrm>
            <a:off x="270397" y="5017088"/>
            <a:ext cx="15769752" cy="3942638"/>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custDataLst>
              <p:tags r:id="rId5"/>
            </p:custDataLst>
          </p:nvPr>
        </p:nvSpPr>
        <p:spPr>
          <a:xfrm>
            <a:off x="206536" y="5044694"/>
            <a:ext cx="15734502" cy="338554"/>
          </a:xfrm>
          <a:prstGeom prst="rect">
            <a:avLst/>
          </a:prstGeom>
          <a:noFill/>
        </p:spPr>
        <p:txBody>
          <a:bodyPr wrap="square" rtlCol="0">
            <a:spAutoFit/>
          </a:bodyPr>
          <a:lstStyle/>
          <a:p>
            <a:pPr algn="ctr"/>
            <a:r>
              <a:rPr lang="fr-CA" sz="1600" cap="all" dirty="0">
                <a:solidFill>
                  <a:schemeClr val="bg1"/>
                </a:solidFill>
              </a:rPr>
              <a:t>Principaux enjeux </a:t>
            </a:r>
            <a:r>
              <a:rPr lang="fr-CA" sz="1600" cap="all" dirty="0" smtClean="0">
                <a:solidFill>
                  <a:schemeClr val="bg1"/>
                </a:solidFill>
              </a:rPr>
              <a:t>POUR LE </a:t>
            </a:r>
            <a:r>
              <a:rPr lang="fr-FR" sz="1600" cap="all" dirty="0">
                <a:solidFill>
                  <a:schemeClr val="bg1"/>
                </a:solidFill>
              </a:rPr>
              <a:t>Commandement de la défense aérospatiale de l’Amérique du Nord </a:t>
            </a:r>
            <a:r>
              <a:rPr lang="fr-CA" sz="1600" cap="all" dirty="0" smtClean="0">
                <a:solidFill>
                  <a:schemeClr val="bg1"/>
                </a:solidFill>
              </a:rPr>
              <a:t> </a:t>
            </a:r>
            <a:endParaRPr lang="fr-CA" sz="1600" cap="all" dirty="0">
              <a:solidFill>
                <a:schemeClr val="bg1"/>
              </a:solidFill>
            </a:endParaRPr>
          </a:p>
        </p:txBody>
      </p:sp>
      <p:sp>
        <p:nvSpPr>
          <p:cNvPr id="16" name="Rectangle 15"/>
          <p:cNvSpPr/>
          <p:nvPr>
            <p:custDataLst>
              <p:tags r:id="rId6"/>
            </p:custDataLst>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custDataLst>
              <p:tags r:id="rId7"/>
            </p:custDataLst>
          </p:nvPr>
        </p:nvSpPr>
        <p:spPr>
          <a:xfrm>
            <a:off x="1554466" y="2442656"/>
            <a:ext cx="1800200" cy="276999"/>
          </a:xfrm>
          <a:prstGeom prst="rect">
            <a:avLst/>
          </a:prstGeom>
          <a:noFill/>
        </p:spPr>
        <p:txBody>
          <a:bodyPr wrap="square" rtlCol="0">
            <a:spAutoFit/>
          </a:bodyPr>
          <a:lstStyle/>
          <a:p>
            <a:pPr algn="ctr"/>
            <a:r>
              <a:rPr lang="fr-CA" sz="1200" i="1"/>
              <a:t>L1 picture</a:t>
            </a:r>
          </a:p>
        </p:txBody>
      </p:sp>
      <p:sp>
        <p:nvSpPr>
          <p:cNvPr id="22" name="Rounded Rectangle 21"/>
          <p:cNvSpPr/>
          <p:nvPr>
            <p:custDataLst>
              <p:tags r:id="rId8"/>
            </p:custDataLst>
          </p:nvPr>
        </p:nvSpPr>
        <p:spPr>
          <a:xfrm>
            <a:off x="411446" y="5431573"/>
            <a:ext cx="3124049"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spcAft>
                <a:spcPts val="0"/>
              </a:spcAft>
            </a:pPr>
            <a:r>
              <a:rPr lang="fr-CA" sz="1050" dirty="0">
                <a:solidFill>
                  <a:srgbClr val="FF0000"/>
                </a:solidFill>
              </a:rPr>
              <a:t>[caviardé]</a:t>
            </a:r>
          </a:p>
        </p:txBody>
      </p:sp>
      <p:sp>
        <p:nvSpPr>
          <p:cNvPr id="23" name="Rounded Rectangle 22"/>
          <p:cNvSpPr/>
          <p:nvPr>
            <p:custDataLst>
              <p:tags r:id="rId9"/>
            </p:custDataLst>
          </p:nvPr>
        </p:nvSpPr>
        <p:spPr>
          <a:xfrm>
            <a:off x="6676555" y="5449191"/>
            <a:ext cx="3145738" cy="35159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spcAft>
                <a:spcPts val="300"/>
              </a:spcAft>
            </a:pPr>
            <a:r>
              <a:rPr lang="fr-CA" sz="1100" b="1" u="sng" dirty="0">
                <a:solidFill>
                  <a:prstClr val="black"/>
                </a:solidFill>
              </a:rPr>
              <a:t>Initiatives </a:t>
            </a:r>
            <a:r>
              <a:rPr lang="fr-CA" sz="1100" b="1" u="sng" dirty="0" smtClean="0">
                <a:solidFill>
                  <a:prstClr val="black"/>
                </a:solidFill>
              </a:rPr>
              <a:t>avec </a:t>
            </a:r>
            <a:r>
              <a:rPr lang="fr-CA" sz="1100" b="1" u="sng" dirty="0">
                <a:solidFill>
                  <a:prstClr val="black"/>
                </a:solidFill>
              </a:rPr>
              <a:t>un Nexus </a:t>
            </a:r>
            <a:r>
              <a:rPr lang="fr-CA" sz="1100" b="1" u="sng" dirty="0" smtClean="0">
                <a:solidFill>
                  <a:prstClr val="black"/>
                </a:solidFill>
              </a:rPr>
              <a:t>NORAD</a:t>
            </a:r>
            <a:r>
              <a:rPr lang="fr-CA" sz="1100" b="1" dirty="0" smtClean="0">
                <a:solidFill>
                  <a:prstClr val="black"/>
                </a:solidFill>
              </a:rPr>
              <a:t> :</a:t>
            </a:r>
            <a:endParaRPr lang="fr-CA" sz="1100" b="1" dirty="0">
              <a:solidFill>
                <a:prstClr val="black"/>
              </a:solidFill>
            </a:endParaRPr>
          </a:p>
          <a:p>
            <a:pPr marL="171450" lvl="0" indent="-171450">
              <a:spcAft>
                <a:spcPts val="0"/>
              </a:spcAft>
              <a:buFont typeface="Arial" panose="020B0604020202020204" pitchFamily="34" charset="0"/>
              <a:buChar char="•"/>
            </a:pPr>
            <a:r>
              <a:rPr lang="fr-CA" sz="1100" dirty="0" smtClean="0">
                <a:solidFill>
                  <a:prstClr val="black"/>
                </a:solidFill>
              </a:rPr>
              <a:t>Chasseur </a:t>
            </a:r>
            <a:r>
              <a:rPr lang="fr-CA" sz="1100" dirty="0">
                <a:solidFill>
                  <a:prstClr val="black"/>
                </a:solidFill>
              </a:rPr>
              <a:t>du futur</a:t>
            </a:r>
          </a:p>
          <a:p>
            <a:pPr marL="171450" lvl="0" indent="-171450">
              <a:spcAft>
                <a:spcPts val="0"/>
              </a:spcAft>
              <a:buFont typeface="Arial" panose="020B0604020202020204" pitchFamily="34" charset="0"/>
              <a:buChar char="•"/>
            </a:pPr>
            <a:r>
              <a:rPr lang="fr-CA" sz="1100" dirty="0" smtClean="0">
                <a:solidFill>
                  <a:prstClr val="black"/>
                </a:solidFill>
              </a:rPr>
              <a:t>Ravitaillement </a:t>
            </a:r>
            <a:r>
              <a:rPr lang="fr-CA" sz="1100" dirty="0">
                <a:solidFill>
                  <a:prstClr val="black"/>
                </a:solidFill>
              </a:rPr>
              <a:t>en vol</a:t>
            </a:r>
          </a:p>
          <a:p>
            <a:pPr marL="171450" lvl="0" indent="-171450">
              <a:spcAft>
                <a:spcPts val="0"/>
              </a:spcAft>
              <a:buFont typeface="Arial" panose="020B0604020202020204" pitchFamily="34" charset="0"/>
              <a:buChar char="•"/>
            </a:pPr>
            <a:r>
              <a:rPr lang="fr-CA" sz="1100" dirty="0" smtClean="0">
                <a:solidFill>
                  <a:prstClr val="black"/>
                </a:solidFill>
              </a:rPr>
              <a:t>Mise </a:t>
            </a:r>
            <a:r>
              <a:rPr lang="fr-CA" sz="1100" dirty="0">
                <a:solidFill>
                  <a:prstClr val="black"/>
                </a:solidFill>
              </a:rPr>
              <a:t>à niveau du Système d’alerte du </a:t>
            </a:r>
            <a:r>
              <a:rPr lang="fr-CA" sz="1100" dirty="0" smtClean="0">
                <a:solidFill>
                  <a:prstClr val="black"/>
                </a:solidFill>
              </a:rPr>
              <a:t>Nord</a:t>
            </a:r>
            <a:endParaRPr lang="fr-CA" sz="1100" dirty="0">
              <a:solidFill>
                <a:prstClr val="black"/>
              </a:solidFill>
            </a:endParaRPr>
          </a:p>
          <a:p>
            <a:pPr lvl="0">
              <a:spcAft>
                <a:spcPts val="0"/>
              </a:spcAft>
            </a:pPr>
            <a:endParaRPr lang="fr-CA" sz="1100" b="1" u="sng" dirty="0">
              <a:solidFill>
                <a:prstClr val="black"/>
              </a:solidFill>
            </a:endParaRPr>
          </a:p>
          <a:p>
            <a:pPr lvl="0">
              <a:spcAft>
                <a:spcPts val="0"/>
              </a:spcAft>
            </a:pPr>
            <a:r>
              <a:rPr lang="fr-CA" sz="1100" dirty="0">
                <a:solidFill>
                  <a:srgbClr val="FF0000"/>
                </a:solidFill>
              </a:rPr>
              <a:t>[caviardé</a:t>
            </a:r>
            <a:r>
              <a:rPr lang="fr-CA" sz="1100" dirty="0" smtClean="0">
                <a:solidFill>
                  <a:srgbClr val="FF0000"/>
                </a:solidFill>
              </a:rPr>
              <a:t>]</a:t>
            </a:r>
          </a:p>
          <a:p>
            <a:pPr lvl="0">
              <a:spcAft>
                <a:spcPts val="0"/>
              </a:spcAft>
            </a:pPr>
            <a:endParaRPr lang="fr-CA" sz="1100" dirty="0" smtClean="0"/>
          </a:p>
          <a:p>
            <a:pPr>
              <a:spcAft>
                <a:spcPts val="0"/>
              </a:spcAft>
            </a:pPr>
            <a:r>
              <a:rPr lang="fr-CA" sz="1100" dirty="0" smtClean="0"/>
              <a:t>La </a:t>
            </a:r>
            <a:r>
              <a:rPr lang="fr-CA" sz="1100" dirty="0"/>
              <a:t>modernisation du NORAD s’inspirera des nouvelles études sur les sciences et la technologie, l’analyse des alternatives en matière de surveillance des approches du Nord et la connaissance de la situation dans tous les domaines. </a:t>
            </a:r>
          </a:p>
        </p:txBody>
      </p:sp>
      <p:sp>
        <p:nvSpPr>
          <p:cNvPr id="24" name="Rounded Rectangle 23"/>
          <p:cNvSpPr/>
          <p:nvPr>
            <p:custDataLst>
              <p:tags r:id="rId10"/>
            </p:custDataLst>
          </p:nvPr>
        </p:nvSpPr>
        <p:spPr>
          <a:xfrm>
            <a:off x="3620058" y="5463391"/>
            <a:ext cx="2971934"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300"/>
              </a:spcAft>
            </a:pPr>
            <a:r>
              <a:rPr lang="fr-CA" sz="1050" dirty="0">
                <a:solidFill>
                  <a:srgbClr val="FF0000"/>
                </a:solidFill>
              </a:rPr>
              <a:t>[caviardé]</a:t>
            </a:r>
          </a:p>
        </p:txBody>
      </p:sp>
      <p:sp>
        <p:nvSpPr>
          <p:cNvPr id="25" name="Rounded Rectangle 24"/>
          <p:cNvSpPr/>
          <p:nvPr>
            <p:custDataLst>
              <p:tags r:id="rId11"/>
            </p:custDataLst>
          </p:nvPr>
        </p:nvSpPr>
        <p:spPr>
          <a:xfrm>
            <a:off x="9906857" y="5431573"/>
            <a:ext cx="3252972"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600"/>
              </a:spcAft>
            </a:pPr>
            <a:r>
              <a:rPr lang="fr-CA" sz="1050" b="1" u="sng" dirty="0"/>
              <a:t>Pangouvernemental </a:t>
            </a:r>
          </a:p>
          <a:p>
            <a:pPr marL="171450" indent="-171450">
              <a:spcAft>
                <a:spcPts val="0"/>
              </a:spcAft>
              <a:buFont typeface="Arial" panose="020B0604020202020204" pitchFamily="34" charset="0"/>
              <a:buChar char="•"/>
            </a:pPr>
            <a:r>
              <a:rPr lang="fr-CA" sz="1100" dirty="0">
                <a:solidFill>
                  <a:prstClr val="black"/>
                </a:solidFill>
              </a:rPr>
              <a:t>La défense du territoire du Canada et des États-Unis est la principale mission obligatoire et sans possibilité d’échec assignée à nos forces militaires</a:t>
            </a:r>
          </a:p>
          <a:p>
            <a:pPr marL="171450" indent="-171450">
              <a:spcAft>
                <a:spcPts val="0"/>
              </a:spcAft>
              <a:buFont typeface="Arial" panose="020B0604020202020204" pitchFamily="34" charset="0"/>
              <a:buChar char="•"/>
            </a:pPr>
            <a:r>
              <a:rPr lang="fr-CA" sz="1100" dirty="0">
                <a:solidFill>
                  <a:prstClr val="black"/>
                </a:solidFill>
              </a:rPr>
              <a:t>Les menaces sont </a:t>
            </a:r>
            <a:r>
              <a:rPr lang="fr-CA" sz="1100" dirty="0" smtClean="0">
                <a:solidFill>
                  <a:prstClr val="black"/>
                </a:solidFill>
              </a:rPr>
              <a:t>variées et peuvent survenir dans n’importe quel environnement (air, terre, mer, etc.)</a:t>
            </a:r>
            <a:endParaRPr lang="fr-CA" sz="1100" dirty="0">
              <a:solidFill>
                <a:prstClr val="black"/>
              </a:solidFill>
            </a:endParaRPr>
          </a:p>
          <a:p>
            <a:pPr marL="171450" indent="-171450">
              <a:spcAft>
                <a:spcPts val="0"/>
              </a:spcAft>
              <a:buFont typeface="Arial" panose="020B0604020202020204" pitchFamily="34" charset="0"/>
              <a:buChar char="•"/>
            </a:pPr>
            <a:r>
              <a:rPr lang="fr-CA" sz="1100" dirty="0">
                <a:solidFill>
                  <a:srgbClr val="FF0000"/>
                </a:solidFill>
              </a:rPr>
              <a:t>[caviardé]</a:t>
            </a:r>
            <a:endParaRPr lang="en-US" sz="1050" dirty="0">
              <a:solidFill>
                <a:srgbClr val="FF0000"/>
              </a:solidFill>
            </a:endParaRPr>
          </a:p>
        </p:txBody>
      </p:sp>
      <p:sp>
        <p:nvSpPr>
          <p:cNvPr id="26" name="Rounded Rectangle 25"/>
          <p:cNvSpPr/>
          <p:nvPr>
            <p:custDataLst>
              <p:tags r:id="rId12"/>
            </p:custDataLst>
          </p:nvPr>
        </p:nvSpPr>
        <p:spPr>
          <a:xfrm>
            <a:off x="13244393" y="5431573"/>
            <a:ext cx="2664296"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300"/>
              </a:spcAft>
            </a:pPr>
            <a:r>
              <a:rPr lang="fr-CA" sz="1100" b="1" u="sng" dirty="0"/>
              <a:t>Dissuasion</a:t>
            </a:r>
          </a:p>
          <a:p>
            <a:pPr marL="171450" indent="-171450">
              <a:spcAft>
                <a:spcPts val="0"/>
              </a:spcAft>
              <a:buFont typeface="Arial" panose="020B0604020202020204" pitchFamily="34" charset="0"/>
              <a:buChar char="•"/>
            </a:pPr>
            <a:r>
              <a:rPr lang="fr-CA" sz="1100" dirty="0"/>
              <a:t>La raison d’être du NORAD est de décourager l’agression</a:t>
            </a:r>
          </a:p>
          <a:p>
            <a:pPr marL="171450" indent="-171450">
              <a:spcAft>
                <a:spcPts val="0"/>
              </a:spcAft>
              <a:buFont typeface="Arial" panose="020B0604020202020204" pitchFamily="34" charset="0"/>
              <a:buChar char="•"/>
            </a:pPr>
            <a:r>
              <a:rPr lang="fr-CA" sz="1100" dirty="0">
                <a:solidFill>
                  <a:srgbClr val="FF0000"/>
                </a:solidFill>
              </a:rPr>
              <a:t>[caviardé]</a:t>
            </a:r>
          </a:p>
        </p:txBody>
      </p:sp>
      <p:sp>
        <p:nvSpPr>
          <p:cNvPr id="21" name="Rounded Rectangle 20"/>
          <p:cNvSpPr/>
          <p:nvPr>
            <p:custDataLst>
              <p:tags r:id="rId13"/>
            </p:custDataLst>
          </p:nvPr>
        </p:nvSpPr>
        <p:spPr>
          <a:xfrm>
            <a:off x="126381" y="966838"/>
            <a:ext cx="3688956" cy="402953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lvl="1"/>
            <a:endParaRPr lang="en-CA" sz="1100" b="1" dirty="0"/>
          </a:p>
          <a:p>
            <a:pPr lvl="1"/>
            <a:r>
              <a:rPr lang="fr-CA" sz="1100" b="1" dirty="0"/>
              <a:t>DIRECTION DU NORAD</a:t>
            </a:r>
          </a:p>
          <a:p>
            <a:pPr marL="838181" lvl="1" indent="-380981">
              <a:buFont typeface="Arial" panose="020B0604020202020204" pitchFamily="34" charset="0"/>
              <a:buChar char="•"/>
            </a:pPr>
            <a:endParaRPr lang="en-CA" sz="1100" dirty="0"/>
          </a:p>
          <a:p>
            <a:pPr marL="1158875" lvl="2" indent="-257175">
              <a:buFont typeface="Arial" panose="020B0604020202020204" pitchFamily="34" charset="0"/>
              <a:buChar char="•"/>
            </a:pPr>
            <a:r>
              <a:rPr lang="fr-CA" sz="1100" dirty="0"/>
              <a:t>Général </a:t>
            </a:r>
            <a:r>
              <a:rPr lang="fr-CA" sz="1100" dirty="0" err="1"/>
              <a:t>O’Shaughnessy</a:t>
            </a:r>
            <a:r>
              <a:rPr lang="fr-CA" sz="1100" dirty="0"/>
              <a:t>, commandant du NORAD et du </a:t>
            </a:r>
            <a:r>
              <a:rPr lang="fr-CA" sz="1100" dirty="0" smtClean="0"/>
              <a:t>commandement du nord </a:t>
            </a:r>
            <a:r>
              <a:rPr lang="fr-CA" sz="1100" dirty="0"/>
              <a:t>des </a:t>
            </a:r>
            <a:r>
              <a:rPr lang="fr-CA" sz="1100" dirty="0" smtClean="0"/>
              <a:t>États-Unis</a:t>
            </a:r>
            <a:endParaRPr lang="fr-CA" sz="1100" dirty="0"/>
          </a:p>
          <a:p>
            <a:pPr marL="1158875" lvl="2" indent="-257175">
              <a:spcAft>
                <a:spcPts val="0"/>
              </a:spcAft>
              <a:buFont typeface="Arial" panose="020B0604020202020204" pitchFamily="34" charset="0"/>
              <a:buChar char="•"/>
            </a:pPr>
            <a:r>
              <a:rPr lang="fr-CA" sz="1100" dirty="0"/>
              <a:t>Pilote d’escadron, commandant de groupe, d’escadre et de composante de </a:t>
            </a:r>
            <a:r>
              <a:rPr lang="fr-CA" sz="1100" dirty="0" smtClean="0"/>
              <a:t>combat</a:t>
            </a:r>
            <a:endParaRPr lang="fr-CA" sz="1100" dirty="0"/>
          </a:p>
          <a:p>
            <a:pPr marL="1158875" lvl="2" indent="-257175">
              <a:spcAft>
                <a:spcPts val="1200"/>
              </a:spcAft>
              <a:buFont typeface="Arial" panose="020B0604020202020204" pitchFamily="34" charset="0"/>
              <a:buChar char="•"/>
            </a:pPr>
            <a:r>
              <a:rPr lang="fr-CA" sz="1100" dirty="0"/>
              <a:t>Expérience opérationnelle et stratégique en matière de politiques</a:t>
            </a:r>
          </a:p>
          <a:p>
            <a:pPr marL="1158875" lvl="2" indent="-244475">
              <a:buFont typeface="Arial" panose="020B0604020202020204" pitchFamily="34" charset="0"/>
              <a:buChar char="•"/>
            </a:pPr>
            <a:r>
              <a:rPr lang="fr-CA" sz="1100" dirty="0"/>
              <a:t>Lieutenant-général </a:t>
            </a:r>
            <a:r>
              <a:rPr lang="fr-CA" sz="1100" dirty="0" err="1"/>
              <a:t>Coates</a:t>
            </a:r>
            <a:r>
              <a:rPr lang="fr-CA" sz="1100" dirty="0"/>
              <a:t>, commandant adjoint du NORAD</a:t>
            </a:r>
          </a:p>
          <a:p>
            <a:pPr marL="1158875" lvl="2" indent="-257175">
              <a:buFont typeface="Arial" panose="020B0604020202020204" pitchFamily="34" charset="0"/>
              <a:buChar char="•"/>
            </a:pPr>
            <a:r>
              <a:rPr lang="fr-CA" sz="1100" dirty="0">
                <a:solidFill>
                  <a:prstClr val="black"/>
                </a:solidFill>
              </a:rPr>
              <a:t>Pilote d’escadron, commandant de groupe et d’escadre</a:t>
            </a:r>
          </a:p>
          <a:p>
            <a:pPr marL="1158875" lvl="2" indent="-257175">
              <a:spcAft>
                <a:spcPts val="600"/>
              </a:spcAft>
              <a:buFont typeface="Arial" panose="020B0604020202020204" pitchFamily="34" charset="0"/>
              <a:buChar char="•"/>
            </a:pPr>
            <a:r>
              <a:rPr lang="fr-CA" sz="1100" dirty="0">
                <a:solidFill>
                  <a:prstClr val="black"/>
                </a:solidFill>
              </a:rPr>
              <a:t>Expérience du commandement national et expéditionnaire</a:t>
            </a:r>
          </a:p>
        </p:txBody>
      </p:sp>
      <p:pic>
        <p:nvPicPr>
          <p:cNvPr id="30" name="Picture 29"/>
          <p:cNvPicPr/>
          <p:nvPr>
            <p:custDataLst>
              <p:tags r:id="rId14"/>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376196" y="2012664"/>
            <a:ext cx="686289" cy="898389"/>
          </a:xfrm>
          <a:prstGeom prst="rect">
            <a:avLst/>
          </a:prstGeom>
          <a:noFill/>
          <a:ln w="25400">
            <a:solidFill>
              <a:schemeClr val="tx2"/>
            </a:solidFill>
          </a:ln>
        </p:spPr>
      </p:pic>
      <p:pic>
        <p:nvPicPr>
          <p:cNvPr id="2" name="Picture 1"/>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tretch>
            <a:fillRect/>
          </a:stretch>
        </p:blipFill>
        <p:spPr>
          <a:xfrm>
            <a:off x="376196" y="3678441"/>
            <a:ext cx="686289" cy="960804"/>
          </a:xfrm>
          <a:prstGeom prst="rect">
            <a:avLst/>
          </a:prstGeom>
          <a:ln w="25400">
            <a:solidFill>
              <a:schemeClr val="tx2"/>
            </a:solidFill>
          </a:ln>
        </p:spPr>
      </p:pic>
      <p:sp>
        <p:nvSpPr>
          <p:cNvPr id="3" name="TextBox 2"/>
          <p:cNvSpPr txBox="1"/>
          <p:nvPr>
            <p:custDataLst>
              <p:tags r:id="rId16"/>
            </p:custDataLst>
          </p:nvPr>
        </p:nvSpPr>
        <p:spPr>
          <a:xfrm>
            <a:off x="12791736" y="1326877"/>
            <a:ext cx="2960381" cy="369332"/>
          </a:xfrm>
          <a:prstGeom prst="rect">
            <a:avLst/>
          </a:prstGeom>
          <a:noFill/>
        </p:spPr>
        <p:txBody>
          <a:bodyPr wrap="square" rtlCol="0">
            <a:spAutoFit/>
          </a:bodyPr>
          <a:lstStyle/>
          <a:p>
            <a:pPr>
              <a:spcAft>
                <a:spcPts val="600"/>
              </a:spcAft>
            </a:pPr>
            <a:r>
              <a:rPr lang="fr-CA" b="1"/>
              <a:t>PRINCIPAUX PARTENAIRES DU NORAD</a:t>
            </a:r>
          </a:p>
        </p:txBody>
      </p:sp>
      <p:sp>
        <p:nvSpPr>
          <p:cNvPr id="32" name="TextBox 4"/>
          <p:cNvSpPr txBox="1">
            <a:spLocks noChangeArrowheads="1"/>
          </p:cNvSpPr>
          <p:nvPr>
            <p:custDataLst>
              <p:tags r:id="rId17"/>
            </p:custDataLst>
          </p:nvPr>
        </p:nvSpPr>
        <p:spPr bwMode="auto">
          <a:xfrm>
            <a:off x="246651" y="185998"/>
            <a:ext cx="13489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fr-CA" sz="1900" b="1" dirty="0">
                <a:solidFill>
                  <a:schemeClr val="bg1"/>
                </a:solidFill>
              </a:rPr>
              <a:t>Commandement de la défense aérospatiale de l’Amérique du Nord (NORAD</a:t>
            </a:r>
            <a:r>
              <a:rPr lang="fr-CA" sz="1900" b="1" dirty="0" smtClean="0">
                <a:solidFill>
                  <a:schemeClr val="bg1"/>
                </a:solidFill>
              </a:rPr>
              <a:t>)</a:t>
            </a:r>
            <a:r>
              <a:rPr lang="fr-CA" sz="2000" b="1" dirty="0" smtClean="0">
                <a:solidFill>
                  <a:prstClr val="white"/>
                </a:solidFill>
              </a:rPr>
              <a:t> – </a:t>
            </a:r>
            <a:r>
              <a:rPr lang="fr-CA" sz="1900" b="1" dirty="0">
                <a:solidFill>
                  <a:prstClr val="white"/>
                </a:solidFill>
              </a:rPr>
              <a:t>Général Terrence J. </a:t>
            </a:r>
            <a:r>
              <a:rPr lang="fr-CA" sz="1900" b="1" dirty="0" err="1">
                <a:solidFill>
                  <a:prstClr val="white"/>
                </a:solidFill>
              </a:rPr>
              <a:t>O’Shaughnessy</a:t>
            </a:r>
            <a:endParaRPr lang="fr-CA" sz="1900" b="1" dirty="0">
              <a:solidFill>
                <a:prstClr val="white"/>
              </a:solidFill>
            </a:endParaRPr>
          </a:p>
        </p:txBody>
      </p:sp>
      <p:sp>
        <p:nvSpPr>
          <p:cNvPr id="36" name="Rounded Rectangle 35"/>
          <p:cNvSpPr/>
          <p:nvPr>
            <p:custDataLst>
              <p:tags r:id="rId18"/>
            </p:custDataLst>
          </p:nvPr>
        </p:nvSpPr>
        <p:spPr>
          <a:xfrm>
            <a:off x="12431696" y="966837"/>
            <a:ext cx="3806842" cy="398430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numCol="2" rtlCol="0" anchor="t"/>
          <a:lstStyle/>
          <a:p>
            <a:endParaRPr lang="en-CA" sz="1100" b="1" u="sng" dirty="0"/>
          </a:p>
          <a:p>
            <a:endParaRPr lang="en-CA" sz="1100" b="1" u="sng" dirty="0"/>
          </a:p>
          <a:p>
            <a:pPr>
              <a:spcAft>
                <a:spcPts val="600"/>
              </a:spcAft>
            </a:pPr>
            <a:r>
              <a:rPr lang="fr-CA" sz="1100" b="1" u="sng" dirty="0"/>
              <a:t>Internes</a:t>
            </a:r>
          </a:p>
          <a:p>
            <a:pPr defTabSz="1371600">
              <a:spcAft>
                <a:spcPts val="0"/>
              </a:spcAft>
            </a:pPr>
            <a:r>
              <a:rPr lang="fr-CA" sz="1100" dirty="0" smtClean="0"/>
              <a:t>Canada :</a:t>
            </a:r>
            <a:endParaRPr lang="fr-CA" sz="1100" dirty="0"/>
          </a:p>
          <a:p>
            <a:pPr marL="171450" indent="-171450">
              <a:spcAft>
                <a:spcPts val="0"/>
              </a:spcAft>
              <a:buFont typeface="Arial" panose="020B0604020202020204" pitchFamily="34" charset="0"/>
              <a:buChar char="•"/>
            </a:pPr>
            <a:r>
              <a:rPr lang="fr-CA" sz="1100" dirty="0"/>
              <a:t>État-major interarmées stratégique</a:t>
            </a:r>
          </a:p>
          <a:p>
            <a:pPr marL="171450" indent="-171450">
              <a:spcAft>
                <a:spcPts val="0"/>
              </a:spcAft>
              <a:buFont typeface="Arial" panose="020B0604020202020204" pitchFamily="34" charset="0"/>
              <a:buChar char="•"/>
            </a:pPr>
            <a:r>
              <a:rPr lang="fr-CA" sz="1100" dirty="0"/>
              <a:t>Vice-chef d’état-major de la Défense</a:t>
            </a:r>
          </a:p>
          <a:p>
            <a:pPr marL="171450" indent="-171450">
              <a:spcAft>
                <a:spcPts val="0"/>
              </a:spcAft>
              <a:buFont typeface="Arial" panose="020B0604020202020204" pitchFamily="34" charset="0"/>
              <a:buChar char="•"/>
            </a:pPr>
            <a:r>
              <a:rPr lang="fr-CA" sz="1100" dirty="0"/>
              <a:t>Commandement des opérations interarmées du Canada</a:t>
            </a:r>
          </a:p>
          <a:p>
            <a:pPr marL="171450" indent="-171450">
              <a:spcAft>
                <a:spcPts val="0"/>
              </a:spcAft>
              <a:buFont typeface="Arial" panose="020B0604020202020204" pitchFamily="34" charset="0"/>
              <a:buChar char="•"/>
            </a:pPr>
            <a:r>
              <a:rPr lang="fr-CA" sz="1100" dirty="0"/>
              <a:t>Aviation royale canadienne</a:t>
            </a:r>
          </a:p>
          <a:p>
            <a:pPr>
              <a:spcAft>
                <a:spcPts val="600"/>
              </a:spcAft>
            </a:pPr>
            <a:r>
              <a:rPr lang="fr-CA" sz="1100" b="1" u="sng" dirty="0"/>
              <a:t>Externes</a:t>
            </a:r>
          </a:p>
          <a:p>
            <a:r>
              <a:rPr lang="fr-CA" sz="1100" dirty="0" smtClean="0"/>
              <a:t>Canada : </a:t>
            </a:r>
            <a:endParaRPr lang="fr-CA" sz="1100" dirty="0"/>
          </a:p>
          <a:p>
            <a:pPr marL="171450" indent="-171450">
              <a:buFont typeface="Arial" panose="020B0604020202020204" pitchFamily="34" charset="0"/>
              <a:buChar char="•"/>
            </a:pPr>
            <a:r>
              <a:rPr lang="fr-CA" sz="1100" dirty="0"/>
              <a:t>Sécurité publique Canada  </a:t>
            </a:r>
          </a:p>
          <a:p>
            <a:pPr marL="171450" indent="-171450">
              <a:buFont typeface="Arial" panose="020B0604020202020204" pitchFamily="34" charset="0"/>
              <a:buChar char="•"/>
            </a:pPr>
            <a:r>
              <a:rPr lang="fr-CA" sz="1100" dirty="0"/>
              <a:t>Transports Canada</a:t>
            </a:r>
          </a:p>
          <a:p>
            <a:pPr defTabSz="114300">
              <a:spcAft>
                <a:spcPts val="3600"/>
              </a:spcAft>
            </a:pPr>
            <a:endParaRPr lang="en-CA" sz="1100" dirty="0"/>
          </a:p>
        </p:txBody>
      </p:sp>
      <p:sp>
        <p:nvSpPr>
          <p:cNvPr id="37" name="TextBox 36"/>
          <p:cNvSpPr txBox="1"/>
          <p:nvPr>
            <p:custDataLst>
              <p:tags r:id="rId19"/>
            </p:custDataLst>
          </p:nvPr>
        </p:nvSpPr>
        <p:spPr>
          <a:xfrm>
            <a:off x="12580656" y="1110853"/>
            <a:ext cx="3359959" cy="630942"/>
          </a:xfrm>
          <a:prstGeom prst="rect">
            <a:avLst/>
          </a:prstGeom>
          <a:noFill/>
        </p:spPr>
        <p:txBody>
          <a:bodyPr wrap="square" rtlCol="0">
            <a:spAutoFit/>
          </a:bodyPr>
          <a:lstStyle/>
          <a:p>
            <a:pPr algn="ctr">
              <a:spcAft>
                <a:spcPts val="600"/>
              </a:spcAft>
            </a:pPr>
            <a:r>
              <a:rPr lang="fr-CA" b="1"/>
              <a:t>PRINCIPAUX PARTENAIRES</a:t>
            </a:r>
          </a:p>
          <a:p>
            <a:pPr algn="ctr">
              <a:spcAft>
                <a:spcPts val="600"/>
              </a:spcAft>
            </a:pPr>
            <a:endParaRPr lang="en-CA" sz="1200" b="1" dirty="0"/>
          </a:p>
        </p:txBody>
      </p:sp>
      <p:sp>
        <p:nvSpPr>
          <p:cNvPr id="38" name="TextBox 37"/>
          <p:cNvSpPr txBox="1"/>
          <p:nvPr>
            <p:custDataLst>
              <p:tags r:id="rId20"/>
            </p:custDataLst>
          </p:nvPr>
        </p:nvSpPr>
        <p:spPr>
          <a:xfrm>
            <a:off x="14426405" y="1700620"/>
            <a:ext cx="1516461" cy="3208571"/>
          </a:xfrm>
          <a:prstGeom prst="rect">
            <a:avLst/>
          </a:prstGeom>
          <a:noFill/>
        </p:spPr>
        <p:txBody>
          <a:bodyPr wrap="square" rtlCol="0">
            <a:spAutoFit/>
          </a:bodyPr>
          <a:lstStyle/>
          <a:p>
            <a:r>
              <a:rPr lang="fr-CA" sz="1100" dirty="0" smtClean="0"/>
              <a:t>États-Unis :</a:t>
            </a:r>
            <a:endParaRPr lang="fr-CA" sz="1100" dirty="0"/>
          </a:p>
          <a:p>
            <a:pPr marL="171450" indent="-171450">
              <a:buFont typeface="Arial" panose="020B0604020202020204" pitchFamily="34" charset="0"/>
              <a:buChar char="•"/>
            </a:pPr>
            <a:r>
              <a:rPr lang="fr-CA" sz="1100" dirty="0"/>
              <a:t>Département de la Défense</a:t>
            </a:r>
          </a:p>
          <a:p>
            <a:pPr marL="171450" indent="-171450">
              <a:buFont typeface="Arial" panose="020B0604020202020204" pitchFamily="34" charset="0"/>
              <a:buChar char="•"/>
            </a:pPr>
            <a:r>
              <a:rPr lang="fr-CA" sz="1100" dirty="0"/>
              <a:t>État-major interarmées</a:t>
            </a:r>
          </a:p>
          <a:p>
            <a:pPr marL="171450" indent="-171450">
              <a:buFont typeface="Arial" panose="020B0604020202020204" pitchFamily="34" charset="0"/>
              <a:buChar char="•"/>
            </a:pPr>
            <a:r>
              <a:rPr lang="fr-CA" sz="1100" dirty="0"/>
              <a:t>US </a:t>
            </a:r>
            <a:r>
              <a:rPr lang="fr-CA" sz="1100" dirty="0" err="1"/>
              <a:t>Northern</a:t>
            </a:r>
            <a:r>
              <a:rPr lang="fr-CA" sz="1100" dirty="0"/>
              <a:t> Command</a:t>
            </a:r>
          </a:p>
          <a:p>
            <a:pPr marL="171450" indent="-171450">
              <a:buFont typeface="Arial" panose="020B0604020202020204" pitchFamily="34" charset="0"/>
              <a:buChar char="•"/>
            </a:pPr>
            <a:r>
              <a:rPr lang="fr-CA" sz="1100" dirty="0"/>
              <a:t>Force aérienne des États-Unis</a:t>
            </a:r>
          </a:p>
          <a:p>
            <a:endParaRPr lang="en-US" sz="1100" dirty="0"/>
          </a:p>
          <a:p>
            <a:endParaRPr lang="en-US" sz="1100" dirty="0"/>
          </a:p>
          <a:p>
            <a:endParaRPr lang="en-US" sz="1100" dirty="0"/>
          </a:p>
          <a:p>
            <a:endParaRPr lang="en-US" sz="1100" dirty="0"/>
          </a:p>
          <a:p>
            <a:r>
              <a:rPr lang="fr-CA" sz="1100" dirty="0" smtClean="0"/>
              <a:t>États-Unis :</a:t>
            </a:r>
            <a:endParaRPr lang="fr-CA" sz="1100" dirty="0"/>
          </a:p>
          <a:p>
            <a:pPr marL="171450" indent="-171450">
              <a:buFont typeface="Arial" panose="020B0604020202020204" pitchFamily="34" charset="0"/>
              <a:buChar char="•"/>
            </a:pPr>
            <a:r>
              <a:rPr lang="fr-CA" sz="1100" dirty="0"/>
              <a:t>Département de la Sécurité intérieure</a:t>
            </a:r>
          </a:p>
          <a:p>
            <a:pPr marL="171450" indent="-171450">
              <a:buFont typeface="Arial" panose="020B0604020202020204" pitchFamily="34" charset="0"/>
              <a:buChar char="•"/>
            </a:pPr>
            <a:r>
              <a:rPr lang="fr-CA" sz="1100" dirty="0" err="1"/>
              <a:t>Federal</a:t>
            </a:r>
            <a:r>
              <a:rPr lang="fr-CA" sz="1100" dirty="0"/>
              <a:t> Aviation Administration</a:t>
            </a:r>
          </a:p>
        </p:txBody>
      </p:sp>
      <p:sp>
        <p:nvSpPr>
          <p:cNvPr id="29" name="Text Box 2"/>
          <p:cNvSpPr txBox="1"/>
          <p:nvPr>
            <p:custDataLst>
              <p:tags r:id="rId21"/>
            </p:custDataLst>
          </p:nvPr>
        </p:nvSpPr>
        <p:spPr>
          <a:xfrm>
            <a:off x="6463085" y="-16215"/>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fr-CA" sz="1200" b="1" cap="all" smtClean="0">
                <a:solidFill>
                  <a:srgbClr val="FFFFFF"/>
                </a:solidFill>
                <a:latin typeface="Arial" panose="020B0604020202020204" pitchFamily="34" charset="0"/>
                <a:ea typeface="Calibri" panose="020F0502020204030204" pitchFamily="34" charset="0"/>
                <a:cs typeface="Times New Roman" panose="02020603050405020304" pitchFamily="18" charset="0"/>
              </a:rPr>
              <a:t>Sans classification</a:t>
            </a:r>
            <a:endParaRPr lang="fr-CA" sz="1000" b="1" cap="all" dirty="0">
              <a:solidFill>
                <a:srgbClr val="FFFFFF"/>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700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6e9561453545a4649d4fd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9"/>
</p:tagLst>
</file>

<file path=ppt/tags/tag21.xml><?xml version="1.0" encoding="utf-8"?>
<p:tagLst xmlns:a="http://schemas.openxmlformats.org/drawingml/2006/main" xmlns:r="http://schemas.openxmlformats.org/officeDocument/2006/relationships" xmlns:p="http://schemas.openxmlformats.org/presentationml/2006/main">
  <p:tag name="NUM" val="20"/>
</p:tagLst>
</file>

<file path=ppt/tags/tag22.xml><?xml version="1.0" encoding="utf-8"?>
<p:tagLst xmlns:a="http://schemas.openxmlformats.org/drawingml/2006/main" xmlns:r="http://schemas.openxmlformats.org/officeDocument/2006/relationships" xmlns:p="http://schemas.openxmlformats.org/presentationml/2006/main">
  <p:tag name="NUM" val="2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084020E317C44CBD832071C2FC8667" ma:contentTypeVersion="3" ma:contentTypeDescription="Create a new document." ma:contentTypeScope="" ma:versionID="0cac1e853a44c898e141b18b935d71a5">
  <xsd:schema xmlns:xsd="http://www.w3.org/2001/XMLSchema" xmlns:xs="http://www.w3.org/2001/XMLSchema" xmlns:p="http://schemas.microsoft.com/office/2006/metadata/properties" xmlns:ns2="eebe740d-d304-4ff6-b1ac-f3468bf63d8b" xmlns:ns3="7f0db31e-7de5-4e9e-9a66-68121aa1e371" targetNamespace="http://schemas.microsoft.com/office/2006/metadata/properties" ma:root="true" ma:fieldsID="089d94a4cbdd93f0e88321928ce49ecd" ns2:_="" ns3:_="">
    <xsd:import namespace="eebe740d-d304-4ff6-b1ac-f3468bf63d8b"/>
    <xsd:import namespace="7f0db31e-7de5-4e9e-9a66-68121aa1e371"/>
    <xsd:element name="properties">
      <xsd:complexType>
        <xsd:sequence>
          <xsd:element name="documentManagement">
            <xsd:complexType>
              <xsd:all>
                <xsd:element ref="ns2:SharedWithUsers" minOccurs="0"/>
                <xsd:element ref="ns3:Ready_x0020_For_x0020_Review"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e740d-d304-4ff6-b1ac-f3468bf63d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db31e-7de5-4e9e-9a66-68121aa1e371" elementFormDefault="qualified">
    <xsd:import namespace="http://schemas.microsoft.com/office/2006/documentManagement/types"/>
    <xsd:import namespace="http://schemas.microsoft.com/office/infopath/2007/PartnerControls"/>
    <xsd:element name="Ready_x0020_For_x0020_Review" ma:index="9" nillable="true" ma:displayName="Ready For Review" ma:default="0" ma:description="This field identifies the file as being ready to be reviewed." ma:internalName="Ready_x0020_For_x0020_Review">
      <xsd:simpleType>
        <xsd:restriction base="dms:Boolean"/>
      </xsd:simpleType>
    </xsd:element>
    <xsd:element name="Notes0" ma:index="10" nillable="true" ma:displayName="Notes" ma:description="Notes about the file."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_x0020_For_x0020_Review xmlns="7f0db31e-7de5-4e9e-9a66-68121aa1e371">true</Ready_x0020_For_x0020_Review>
    <Notes0 xmlns="7f0db31e-7de5-4e9e-9a66-68121aa1e371">French adjusted to DirSCO Review version.</Notes0>
  </documentManagement>
</p:properties>
</file>

<file path=customXml/itemProps1.xml><?xml version="1.0" encoding="utf-8"?>
<ds:datastoreItem xmlns:ds="http://schemas.openxmlformats.org/officeDocument/2006/customXml" ds:itemID="{8FA31149-62DE-4B20-8F1A-10F8D4686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e740d-d304-4ff6-b1ac-f3468bf63d8b"/>
    <ds:schemaRef ds:uri="7f0db31e-7de5-4e9e-9a66-68121aa1e3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4A23F-AF68-4300-8416-51377CBD123F}">
  <ds:schemaRefs>
    <ds:schemaRef ds:uri="http://schemas.microsoft.com/sharepoint/v3/contenttype/forms"/>
  </ds:schemaRefs>
</ds:datastoreItem>
</file>

<file path=customXml/itemProps3.xml><?xml version="1.0" encoding="utf-8"?>
<ds:datastoreItem xmlns:ds="http://schemas.openxmlformats.org/officeDocument/2006/customXml" ds:itemID="{92B43BF8-FE12-4363-9A03-7D9F7DCEF64B}">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schemas.microsoft.com/office/2006/metadata/properties"/>
    <ds:schemaRef ds:uri="7f0db31e-7de5-4e9e-9a66-68121aa1e371"/>
    <ds:schemaRef ds:uri="eebe740d-d304-4ff6-b1ac-f3468bf63d8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DG Pol Coord brief to L1s - CoW 2017</Template>
  <TotalTime>20560</TotalTime>
  <Words>214</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728</cp:revision>
  <cp:lastPrinted>2019-08-07T18:53:46Z</cp:lastPrinted>
  <dcterms:created xsi:type="dcterms:W3CDTF">2017-05-18T23:50:12Z</dcterms:created>
  <dcterms:modified xsi:type="dcterms:W3CDTF">2020-02-14T20:28:46Z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y fmtid="{D5CDD505-2E9C-101B-9397-08002B2CF9AE}" pid="5" name="ContentTypeId">
    <vt:lpwstr>0x0101004C084020E317C44CBD832071C2FC8667</vt:lpwstr>
  </property>
</Properties>
</file>