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34" r:id="rId5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8" autoAdjust="0"/>
    <p:restoredTop sz="85060" autoAdjust="0"/>
  </p:normalViewPr>
  <p:slideViewPr>
    <p:cSldViewPr>
      <p:cViewPr varScale="1">
        <p:scale>
          <a:sx n="77" d="100"/>
          <a:sy n="77" d="100"/>
        </p:scale>
        <p:origin x="1038" y="120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4" y="3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04" y="3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4" y="8685839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 anchor="b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04" y="8685839"/>
            <a:ext cx="6407221" cy="458164"/>
          </a:xfrm>
          <a:prstGeom prst="rect">
            <a:avLst/>
          </a:prstGeom>
        </p:spPr>
        <p:txBody>
          <a:bodyPr vert="horz" lIns="115478" tIns="57738" rIns="115478" bIns="57738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880" cy="457200"/>
          </a:xfrm>
          <a:prstGeom prst="rect">
            <a:avLst/>
          </a:prstGeom>
        </p:spPr>
        <p:txBody>
          <a:bodyPr vert="horz" lIns="117675" tIns="58835" rIns="117675" bIns="588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0" y="0"/>
            <a:ext cx="6405880" cy="457200"/>
          </a:xfrm>
          <a:prstGeom prst="rect">
            <a:avLst/>
          </a:prstGeom>
        </p:spPr>
        <p:txBody>
          <a:bodyPr vert="horz" wrap="square" lIns="117675" tIns="58835" rIns="117675" bIns="58835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675" tIns="58835" rIns="117675" bIns="58835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0" y="4343400"/>
            <a:ext cx="11826240" cy="4114800"/>
          </a:xfrm>
          <a:prstGeom prst="rect">
            <a:avLst/>
          </a:prstGeom>
        </p:spPr>
        <p:txBody>
          <a:bodyPr vert="horz" wrap="square" lIns="117675" tIns="58835" rIns="117675" bIns="58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405880" cy="457200"/>
          </a:xfrm>
          <a:prstGeom prst="rect">
            <a:avLst/>
          </a:prstGeom>
        </p:spPr>
        <p:txBody>
          <a:bodyPr vert="horz" lIns="117675" tIns="58835" rIns="117675" bIns="588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0" y="8685213"/>
            <a:ext cx="6405880" cy="457200"/>
          </a:xfrm>
          <a:prstGeom prst="rect">
            <a:avLst/>
          </a:prstGeom>
        </p:spPr>
        <p:txBody>
          <a:bodyPr vert="horz" wrap="square" lIns="117675" tIns="58835" rIns="117675" bIns="58835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7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46651" y="-1234287"/>
            <a:ext cx="9600754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CA" sz="2533" b="1" dirty="0">
                <a:solidFill>
                  <a:prstClr val="white"/>
                </a:solidFill>
              </a:rPr>
              <a:t>Assistant Deputy Minister (Policy) - Peter </a:t>
            </a:r>
            <a:r>
              <a:rPr lang="en-CA" sz="2533" b="1" dirty="0" err="1">
                <a:solidFill>
                  <a:prstClr val="white"/>
                </a:solidFill>
              </a:rPr>
              <a:t>Hammerschmidt</a:t>
            </a:r>
            <a:r>
              <a:rPr lang="en-CA" sz="2667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40807" y="1243394"/>
            <a:ext cx="4004169" cy="369355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b="1" dirty="0" smtClean="0"/>
              <a:t>MANDATE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Deter, detect and defeat air threats to Canada and the United States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NORAD is a bi-national command that provides: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Aerospace control through surveillance and exercising operational control of airspace over Canada and the United States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Aerospace warning of attack by aircraft, missiles or space vehicles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Maritime warning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CA" sz="1200" dirty="0" smtClean="0"/>
              <a:t>Air </a:t>
            </a:r>
            <a:r>
              <a:rPr lang="en-CA" sz="1200" dirty="0"/>
              <a:t>defence </a:t>
            </a:r>
            <a:r>
              <a:rPr lang="en-CA" sz="1200" dirty="0" smtClean="0"/>
              <a:t>operations including:</a:t>
            </a:r>
            <a:endParaRPr lang="en-CA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Coordinating with Canadian, US, and International partners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Coordinating cyber and info ops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Developing recommendations on future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8028223" y="1270999"/>
            <a:ext cx="4285246" cy="3665946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en-CA" b="1" cap="all" dirty="0" smtClean="0"/>
              <a:t>Key facts</a:t>
            </a:r>
            <a:endParaRPr lang="en-CA" sz="1200" b="1" dirty="0"/>
          </a:p>
          <a:p>
            <a:pPr>
              <a:spcAft>
                <a:spcPts val="0"/>
              </a:spcAft>
            </a:pPr>
            <a:r>
              <a:rPr lang="en-CA" sz="1200" b="1" dirty="0"/>
              <a:t>Total </a:t>
            </a:r>
            <a:r>
              <a:rPr lang="en-CA" sz="1200" b="1" dirty="0" smtClean="0"/>
              <a:t>Employees</a:t>
            </a:r>
            <a:r>
              <a:rPr lang="en-CA" sz="1200" dirty="0" smtClean="0"/>
              <a:t>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4,842 </a:t>
            </a:r>
            <a:r>
              <a:rPr lang="en-CA" sz="1200" dirty="0" smtClean="0"/>
              <a:t>(Canada 1,091, USA 3,751)</a:t>
            </a:r>
            <a:br>
              <a:rPr lang="en-CA" sz="1200" dirty="0" smtClean="0"/>
            </a:br>
            <a:endParaRPr lang="en-CA" sz="1200" dirty="0" smtClean="0"/>
          </a:p>
          <a:p>
            <a:pPr>
              <a:spcAft>
                <a:spcPts val="0"/>
              </a:spcAft>
            </a:pPr>
            <a:r>
              <a:rPr lang="en-CA" sz="1200" b="1" dirty="0" smtClean="0"/>
              <a:t>Budget</a:t>
            </a:r>
            <a:r>
              <a:rPr lang="en-CA" sz="1200" dirty="0" smtClean="0"/>
              <a:t>: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Unique bi-national combatant command leveraging Canadian and US Services as a Force Employer</a:t>
            </a:r>
            <a:br>
              <a:rPr lang="en-CA" sz="1200" dirty="0" smtClean="0"/>
            </a:br>
            <a:endParaRPr lang="en-CA" sz="1200" dirty="0"/>
          </a:p>
          <a:p>
            <a:pPr>
              <a:spcAft>
                <a:spcPts val="0"/>
              </a:spcAft>
            </a:pPr>
            <a:r>
              <a:rPr lang="en-CA" sz="1200" b="1" dirty="0" smtClean="0"/>
              <a:t>Primary location(s)</a:t>
            </a:r>
            <a:r>
              <a:rPr lang="en-CA" sz="1200" dirty="0" smtClean="0"/>
              <a:t>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NORAD </a:t>
            </a:r>
            <a:r>
              <a:rPr lang="en-CA" sz="1200" dirty="0" smtClean="0"/>
              <a:t>Headquarters: </a:t>
            </a:r>
            <a:r>
              <a:rPr lang="en-CA" sz="1200" dirty="0"/>
              <a:t>Colorado </a:t>
            </a:r>
            <a:r>
              <a:rPr lang="en-CA" sz="1200" dirty="0" smtClean="0"/>
              <a:t>Springs, CO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3 Regions: Canadian - Winnipeg, MB; Continental US - Panama City, FL; Alaskan - Anchorage, AK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4 Air Defence Sectors: </a:t>
            </a:r>
            <a:r>
              <a:rPr lang="en-CA" sz="1200" dirty="0"/>
              <a:t>North Bay, </a:t>
            </a:r>
            <a:r>
              <a:rPr lang="en-CA" sz="1200" dirty="0" smtClean="0"/>
              <a:t>ON; </a:t>
            </a:r>
            <a:r>
              <a:rPr lang="en-CA" sz="1200" dirty="0">
                <a:solidFill>
                  <a:prstClr val="black"/>
                </a:solidFill>
              </a:rPr>
              <a:t>Anchorage, </a:t>
            </a:r>
            <a:r>
              <a:rPr lang="en-CA" sz="1200" dirty="0" smtClean="0">
                <a:solidFill>
                  <a:prstClr val="black"/>
                </a:solidFill>
              </a:rPr>
              <a:t>AK; </a:t>
            </a:r>
            <a:r>
              <a:rPr lang="en-CA" sz="1200" dirty="0" smtClean="0"/>
              <a:t>Rome, NY; Tacoma, WA;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17 Fighter Alert Locations including </a:t>
            </a:r>
            <a:r>
              <a:rPr lang="en-CA" sz="1200" dirty="0" err="1" smtClean="0"/>
              <a:t>Bagotville</a:t>
            </a:r>
            <a:r>
              <a:rPr lang="en-CA" sz="1200" dirty="0" smtClean="0"/>
              <a:t>, QC and Cold Lake, AB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CA" sz="1200" dirty="0" smtClean="0"/>
              <a:t>3 Forward Operating Locations: Yellowknife, NT; Inuvik, NT; and Iqaluit, NU</a:t>
            </a:r>
            <a:endParaRPr lang="en-CA" sz="1200" dirty="0"/>
          </a:p>
        </p:txBody>
      </p:sp>
      <p:sp>
        <p:nvSpPr>
          <p:cNvPr id="33" name="Rectangle 32"/>
          <p:cNvSpPr/>
          <p:nvPr/>
        </p:nvSpPr>
        <p:spPr>
          <a:xfrm>
            <a:off x="270397" y="5017088"/>
            <a:ext cx="15769752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TOP issues for North </a:t>
            </a:r>
            <a:r>
              <a:rPr lang="en-CA" sz="1600" cap="all" dirty="0">
                <a:solidFill>
                  <a:schemeClr val="bg1"/>
                </a:solidFill>
              </a:rPr>
              <a:t>American Aerospace Defense </a:t>
            </a:r>
            <a:r>
              <a:rPr lang="en-CA" sz="1600" cap="all" dirty="0" smtClean="0">
                <a:solidFill>
                  <a:schemeClr val="bg1"/>
                </a:solidFill>
              </a:rPr>
              <a:t>Command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1446" y="5431573"/>
            <a:ext cx="3124049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sz="1200" b="1" u="sng" dirty="0" smtClean="0">
                <a:solidFill>
                  <a:srgbClr val="FF0000"/>
                </a:solidFill>
              </a:rPr>
              <a:t>[redacted]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76555" y="5449191"/>
            <a:ext cx="3145738" cy="35159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</a:pPr>
            <a:r>
              <a:rPr lang="en-CA" sz="1200" b="1" u="sng" dirty="0" smtClean="0">
                <a:solidFill>
                  <a:prstClr val="black"/>
                </a:solidFill>
              </a:rPr>
              <a:t>Initiatives with NORAD Nexus:</a:t>
            </a:r>
            <a:endParaRPr lang="fr-CA" sz="1200" b="1" u="sng" dirty="0" smtClean="0">
              <a:solidFill>
                <a:prstClr val="black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Future Fighter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Air-to-air Refueling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Upgrade to North Warning System</a:t>
            </a:r>
          </a:p>
          <a:p>
            <a:pPr lvl="0">
              <a:spcAft>
                <a:spcPts val="0"/>
              </a:spcAft>
            </a:pPr>
            <a:endParaRPr lang="en-US" sz="1200" dirty="0" smtClean="0">
              <a:solidFill>
                <a:prstClr val="black"/>
              </a:solidFill>
            </a:endParaRPr>
          </a:p>
          <a:p>
            <a:pPr lvl="0"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[redacted]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spcAft>
                <a:spcPts val="0"/>
              </a:spcAft>
            </a:pPr>
            <a:r>
              <a:rPr lang="en-US" sz="1200" dirty="0" smtClean="0"/>
              <a:t>NORAD </a:t>
            </a:r>
            <a:r>
              <a:rPr lang="en-US" sz="1200" dirty="0" err="1" smtClean="0"/>
              <a:t>Modernizaton</a:t>
            </a:r>
            <a:r>
              <a:rPr lang="en-US" sz="1200" dirty="0" smtClean="0"/>
              <a:t> will be informed by new Science &amp; Technology, Northern Approaches Surveillance Analysis of Alternatives and All Domain Situational Awareness studies. </a:t>
            </a:r>
          </a:p>
          <a:p>
            <a:pPr>
              <a:spcAft>
                <a:spcPts val="0"/>
              </a:spcAft>
            </a:pPr>
            <a:endParaRPr lang="en-US" sz="1200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3620058" y="5463391"/>
            <a:ext cx="2971934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fr-CA" sz="1200" b="1" u="sng" dirty="0" smtClean="0">
                <a:solidFill>
                  <a:srgbClr val="FF0000"/>
                </a:solidFill>
              </a:rPr>
              <a:t>[</a:t>
            </a:r>
            <a:r>
              <a:rPr lang="fr-CA" sz="1200" b="1" u="sng" dirty="0" err="1" smtClean="0">
                <a:solidFill>
                  <a:srgbClr val="FF0000"/>
                </a:solidFill>
              </a:rPr>
              <a:t>redacted</a:t>
            </a:r>
            <a:r>
              <a:rPr lang="fr-CA" sz="1200" b="1" u="sng" dirty="0" smtClean="0">
                <a:solidFill>
                  <a:srgbClr val="FF0000"/>
                </a:solidFill>
              </a:rPr>
              <a:t>]</a:t>
            </a:r>
            <a:endParaRPr lang="en-CA" sz="1200" dirty="0" smtClean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06857" y="5431573"/>
            <a:ext cx="2952384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b="1" u="sng" dirty="0" smtClean="0"/>
              <a:t>Whole of Government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Homeland </a:t>
            </a:r>
            <a:r>
              <a:rPr lang="en-US" sz="1200" dirty="0" err="1" smtClean="0">
                <a:solidFill>
                  <a:prstClr val="black"/>
                </a:solidFill>
              </a:rPr>
              <a:t>defence</a:t>
            </a:r>
            <a:r>
              <a:rPr lang="en-US" sz="1200" dirty="0" smtClean="0">
                <a:solidFill>
                  <a:prstClr val="black"/>
                </a:solidFill>
              </a:rPr>
              <a:t> of Canada and the US is the number one, no-fail, non-discretionary mission assigned to our military forces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Threats are varied and can occur in any environment (air, land, sea etc.)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[redacted]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12943805" y="5431573"/>
            <a:ext cx="2880320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300"/>
              </a:spcAft>
            </a:pPr>
            <a:r>
              <a:rPr lang="en-US" sz="1200" b="1" u="sng" dirty="0" smtClean="0"/>
              <a:t>Deterrence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NORAD’s raison d’être is to deter aggression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[redacted]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6381" y="1244822"/>
            <a:ext cx="3688956" cy="369212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CA" b="1" dirty="0" smtClean="0"/>
              <a:t>NORAD LEADERSHIP</a:t>
            </a:r>
            <a:endParaRPr lang="en-CA" sz="1200" dirty="0" smtClean="0"/>
          </a:p>
          <a:p>
            <a:pPr marL="10858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200" dirty="0" smtClean="0"/>
              <a:t>General O’Shaughnessy, Commander NORAD &amp; </a:t>
            </a:r>
            <a:br>
              <a:rPr lang="en-CA" sz="1200" dirty="0" smtClean="0"/>
            </a:br>
            <a:r>
              <a:rPr lang="en-CA" sz="1200" dirty="0" smtClean="0"/>
              <a:t>US Northern Command</a:t>
            </a:r>
          </a:p>
          <a:p>
            <a:pPr marL="1085850" lvl="2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P</a:t>
            </a:r>
            <a:r>
              <a:rPr lang="en-CA" sz="1200" dirty="0" smtClean="0"/>
              <a:t>ilot with Squadron, Group</a:t>
            </a:r>
            <a:r>
              <a:rPr lang="en-CA" sz="1200" dirty="0"/>
              <a:t>,</a:t>
            </a:r>
            <a:r>
              <a:rPr lang="en-CA" sz="1200" dirty="0" smtClean="0"/>
              <a:t> Wing &amp; Combatant Command experience</a:t>
            </a:r>
          </a:p>
          <a:p>
            <a:pPr marL="1085850" lvl="2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O</a:t>
            </a:r>
            <a:r>
              <a:rPr lang="en-CA" sz="1200" dirty="0" smtClean="0"/>
              <a:t>perational and strategic </a:t>
            </a:r>
            <a:r>
              <a:rPr lang="en-CA" sz="1200" dirty="0"/>
              <a:t>p</a:t>
            </a:r>
            <a:r>
              <a:rPr lang="en-CA" sz="1200" dirty="0" smtClean="0"/>
              <a:t>olicy experience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Lieutenant-General Coates, NORAD Deputy Commander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prstClr val="black"/>
                </a:solidFill>
              </a:rPr>
              <a:t>Pilot </a:t>
            </a:r>
            <a:r>
              <a:rPr lang="en-CA" sz="1200" dirty="0">
                <a:solidFill>
                  <a:prstClr val="black"/>
                </a:solidFill>
              </a:rPr>
              <a:t>with </a:t>
            </a:r>
            <a:r>
              <a:rPr lang="en-CA" sz="1200" dirty="0" smtClean="0">
                <a:solidFill>
                  <a:prstClr val="black"/>
                </a:solidFill>
              </a:rPr>
              <a:t>Squadron</a:t>
            </a:r>
            <a:r>
              <a:rPr lang="en-CA" sz="1200" dirty="0">
                <a:solidFill>
                  <a:prstClr val="black"/>
                </a:solidFill>
              </a:rPr>
              <a:t>, </a:t>
            </a:r>
            <a:r>
              <a:rPr lang="en-CA" sz="1200" dirty="0" smtClean="0">
                <a:solidFill>
                  <a:prstClr val="black"/>
                </a:solidFill>
              </a:rPr>
              <a:t>Group</a:t>
            </a:r>
            <a:r>
              <a:rPr lang="en-CA" sz="1200" dirty="0">
                <a:solidFill>
                  <a:prstClr val="black"/>
                </a:solidFill>
              </a:rPr>
              <a:t>, </a:t>
            </a:r>
            <a:r>
              <a:rPr lang="en-CA" sz="1200" dirty="0" smtClean="0">
                <a:solidFill>
                  <a:prstClr val="black"/>
                </a:solidFill>
              </a:rPr>
              <a:t>&amp; Wing Command experience</a:t>
            </a:r>
          </a:p>
          <a:p>
            <a:pPr marL="10858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prstClr val="black"/>
                </a:solidFill>
              </a:rPr>
              <a:t>Domestic and </a:t>
            </a:r>
            <a:r>
              <a:rPr lang="en-CA" sz="1200" dirty="0">
                <a:solidFill>
                  <a:prstClr val="black"/>
                </a:solidFill>
              </a:rPr>
              <a:t>e</a:t>
            </a:r>
            <a:r>
              <a:rPr lang="en-CA" sz="1200" dirty="0" smtClean="0">
                <a:solidFill>
                  <a:prstClr val="black"/>
                </a:solidFill>
              </a:rPr>
              <a:t>xpeditionary command experience</a:t>
            </a:r>
          </a:p>
        </p:txBody>
      </p:sp>
      <p:pic>
        <p:nvPicPr>
          <p:cNvPr id="30" name="Picture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5" y="1990598"/>
            <a:ext cx="686289" cy="89838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4" y="3562079"/>
            <a:ext cx="686289" cy="960804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791736" y="1326877"/>
            <a:ext cx="296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b="1" dirty="0"/>
              <a:t>NORAD </a:t>
            </a:r>
            <a:r>
              <a:rPr lang="en-CA" b="1" dirty="0" smtClean="0"/>
              <a:t>KEY PARTNERS</a:t>
            </a:r>
            <a:endParaRPr lang="en-CA" sz="1200" b="1" dirty="0"/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246651" y="185998"/>
            <a:ext cx="13489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900" b="1" dirty="0">
                <a:solidFill>
                  <a:schemeClr val="bg1"/>
                </a:solidFill>
              </a:rPr>
              <a:t>North American Aerospace </a:t>
            </a:r>
            <a:r>
              <a:rPr lang="en-CA" sz="1900" b="1" dirty="0" smtClean="0">
                <a:solidFill>
                  <a:schemeClr val="bg1"/>
                </a:solidFill>
              </a:rPr>
              <a:t>Defense </a:t>
            </a:r>
            <a:r>
              <a:rPr lang="en-CA" sz="1900" b="1" dirty="0">
                <a:solidFill>
                  <a:schemeClr val="bg1"/>
                </a:solidFill>
              </a:rPr>
              <a:t>Command (NORAD</a:t>
            </a:r>
            <a:r>
              <a:rPr lang="en-CA" sz="1900" b="1" dirty="0" smtClean="0">
                <a:solidFill>
                  <a:schemeClr val="bg1"/>
                </a:solidFill>
              </a:rPr>
              <a:t>)</a:t>
            </a:r>
            <a:r>
              <a:rPr lang="en-CA" sz="2000" b="1" dirty="0" smtClean="0">
                <a:solidFill>
                  <a:prstClr val="white"/>
                </a:solidFill>
              </a:rPr>
              <a:t> - </a:t>
            </a:r>
            <a:r>
              <a:rPr lang="en-CA" sz="1900" b="1" dirty="0" smtClean="0">
                <a:solidFill>
                  <a:prstClr val="white"/>
                </a:solidFill>
              </a:rPr>
              <a:t>General Terrence J. O’Shaughnessy</a:t>
            </a:r>
            <a:endParaRPr lang="en-CA" sz="1900" b="1" dirty="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396716" y="1270999"/>
            <a:ext cx="3806842" cy="3665946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 rtlCol="0" anchor="t"/>
          <a:lstStyle/>
          <a:p>
            <a:endParaRPr lang="en-CA" sz="1200" b="1" u="sng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CA" sz="1200" b="1" dirty="0" smtClean="0"/>
              <a:t>Internal:</a:t>
            </a:r>
          </a:p>
          <a:p>
            <a:pPr defTabSz="1371600">
              <a:spcAft>
                <a:spcPts val="0"/>
              </a:spcAft>
            </a:pPr>
            <a:r>
              <a:rPr lang="en-CA" sz="1200" dirty="0" smtClean="0"/>
              <a:t>Canada: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Strategic Joint Staff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Vice Chief of Defence Staff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Canadian Joint Operations Command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 smtClean="0"/>
              <a:t>Royal Canadian Air Force</a:t>
            </a:r>
            <a:endParaRPr lang="en-CA" sz="1200" u="sng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CA" sz="1200" b="1" dirty="0" smtClean="0"/>
              <a:t>External:</a:t>
            </a:r>
          </a:p>
          <a:p>
            <a:r>
              <a:rPr lang="en-CA" sz="1200" dirty="0" smtClean="0"/>
              <a:t>Canada: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Public Safety Canada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 smtClean="0"/>
              <a:t>Transport Canada</a:t>
            </a:r>
          </a:p>
          <a:p>
            <a:pPr defTabSz="114300">
              <a:spcAft>
                <a:spcPts val="3600"/>
              </a:spcAft>
            </a:pPr>
            <a:endParaRPr lang="en-CA" sz="12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2591946" y="1381714"/>
            <a:ext cx="335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b="1" dirty="0" smtClean="0"/>
              <a:t>KEY PARTNERS</a:t>
            </a:r>
            <a:endParaRPr lang="en-CA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4438047" y="1895551"/>
            <a:ext cx="1516461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United States: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Department of Defense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Joint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 </a:t>
            </a:r>
            <a:r>
              <a:rPr lang="en-US" sz="1200" dirty="0"/>
              <a:t>Northern </a:t>
            </a:r>
            <a:r>
              <a:rPr lang="en-US" sz="1200" dirty="0" smtClean="0"/>
              <a:t>Command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 Air Force</a:t>
            </a:r>
            <a:endParaRPr lang="en-US" sz="1200" dirty="0"/>
          </a:p>
          <a:p>
            <a:endParaRPr lang="en-US" sz="105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en-US" sz="1200" dirty="0" smtClean="0"/>
              <a:t>United </a:t>
            </a:r>
            <a:r>
              <a:rPr lang="en-US" sz="1200" dirty="0"/>
              <a:t>States: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Department of Homeland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Federal Aviation Administration</a:t>
            </a:r>
          </a:p>
        </p:txBody>
      </p:sp>
      <p:sp>
        <p:nvSpPr>
          <p:cNvPr id="29" name="Text Box 2"/>
          <p:cNvSpPr txBox="1"/>
          <p:nvPr/>
        </p:nvSpPr>
        <p:spPr>
          <a:xfrm>
            <a:off x="6463085" y="-16215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sz="1200" b="1" kern="1200" cap="all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8997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y_x0020_For_x0020_Review xmlns="7f0db31e-7de5-4e9e-9a66-68121aa1e371">true</Ready_x0020_For_x0020_Review>
    <Notes0 xmlns="7f0db31e-7de5-4e9e-9a66-68121aa1e371">Date stamp added.</Notes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084020E317C44CBD832071C2FC8667" ma:contentTypeVersion="3" ma:contentTypeDescription="Create a new document." ma:contentTypeScope="" ma:versionID="0cac1e853a44c898e141b18b935d71a5">
  <xsd:schema xmlns:xsd="http://www.w3.org/2001/XMLSchema" xmlns:xs="http://www.w3.org/2001/XMLSchema" xmlns:p="http://schemas.microsoft.com/office/2006/metadata/properties" xmlns:ns2="eebe740d-d304-4ff6-b1ac-f3468bf63d8b" xmlns:ns3="7f0db31e-7de5-4e9e-9a66-68121aa1e371" targetNamespace="http://schemas.microsoft.com/office/2006/metadata/properties" ma:root="true" ma:fieldsID="089d94a4cbdd93f0e88321928ce49ecd" ns2:_="" ns3:_="">
    <xsd:import namespace="eebe740d-d304-4ff6-b1ac-f3468bf63d8b"/>
    <xsd:import namespace="7f0db31e-7de5-4e9e-9a66-68121aa1e3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Ready_x0020_For_x0020_Review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740d-d304-4ff6-b1ac-f3468bf6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db31e-7de5-4e9e-9a66-68121aa1e371" elementFormDefault="qualified">
    <xsd:import namespace="http://schemas.microsoft.com/office/2006/documentManagement/types"/>
    <xsd:import namespace="http://schemas.microsoft.com/office/infopath/2007/PartnerControls"/>
    <xsd:element name="Ready_x0020_For_x0020_Review" ma:index="9" nillable="true" ma:displayName="Ready For Review" ma:default="0" ma:description="This field identifies the file as being ready to be reviewed." ma:internalName="Ready_x0020_For_x0020_Review">
      <xsd:simpleType>
        <xsd:restriction base="dms:Boolean"/>
      </xsd:simpleType>
    </xsd:element>
    <xsd:element name="Notes0" ma:index="10" nillable="true" ma:displayName="Notes" ma:description="Notes about the file.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B43BF8-FE12-4363-9A03-7D9F7DCEF64B}">
  <ds:schemaRefs>
    <ds:schemaRef ds:uri="http://purl.org/dc/elements/1.1/"/>
    <ds:schemaRef ds:uri="http://schemas.microsoft.com/office/2006/metadata/properties"/>
    <ds:schemaRef ds:uri="7f0db31e-7de5-4e9e-9a66-68121aa1e371"/>
    <ds:schemaRef ds:uri="eebe740d-d304-4ff6-b1ac-f3468bf63d8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94A23F-AF68-4300-8416-51377CBD1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A31149-62DE-4B20-8F1A-10F8D4686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be740d-d304-4ff6-b1ac-f3468bf63d8b"/>
    <ds:schemaRef ds:uri="7f0db31e-7de5-4e9e-9a66-68121aa1e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20735</TotalTime>
  <Words>285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743</cp:revision>
  <cp:lastPrinted>2019-09-17T19:50:19Z</cp:lastPrinted>
  <dcterms:created xsi:type="dcterms:W3CDTF">2017-05-18T23:50:12Z</dcterms:created>
  <dcterms:modified xsi:type="dcterms:W3CDTF">2020-02-14T20:18:12Z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ContentTypeId">
    <vt:lpwstr>0x0101004C084020E317C44CBD832071C2FC8667</vt:lpwstr>
  </property>
</Properties>
</file>