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63" autoAdjust="0"/>
    <p:restoredTop sz="86532" autoAdjust="0"/>
  </p:normalViewPr>
  <p:slideViewPr>
    <p:cSldViewPr>
      <p:cViewPr varScale="1">
        <p:scale>
          <a:sx n="86" d="100"/>
          <a:sy n="86" d="100"/>
        </p:scale>
        <p:origin x="1116" y="9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3" y="16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6" y="16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10/03/2020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" y="8685852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6" y="8685852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6926" tIns="58461" rIns="116926" bIns="584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6926" tIns="58461" rIns="116926" bIns="58461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10/03/2020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6926" tIns="58461" rIns="116926" bIns="58461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6926" tIns="58461" rIns="116926" bIns="58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6405880" cy="457200"/>
          </a:xfrm>
          <a:prstGeom prst="rect">
            <a:avLst/>
          </a:prstGeom>
        </p:spPr>
        <p:txBody>
          <a:bodyPr vert="horz" lIns="116926" tIns="58461" rIns="116926" bIns="584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4"/>
            <a:ext cx="6405880" cy="457200"/>
          </a:xfrm>
          <a:prstGeom prst="rect">
            <a:avLst/>
          </a:prstGeom>
        </p:spPr>
        <p:txBody>
          <a:bodyPr vert="horz" wrap="square" lIns="116926" tIns="58461" rIns="116926" bIns="58461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10/03/2020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10/03/2020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01637" y="1342656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provide effective internal and external coordination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responses to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reviews from the National Security and Intelligence Committee of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Parliamentarians (NSICOP) and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the National Security and Intelligence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Agency (NSIRA)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Acts as the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Secretariat for the Defence Intelligence Oversight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Board, the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Defence Intelligence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providing strategic management and internal oversight of DND/CAF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Intelligence programs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administration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activities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88054" y="1326875"/>
            <a:ext cx="3419647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1200" b="1" dirty="0"/>
          </a:p>
          <a:p>
            <a:r>
              <a:rPr lang="en-CA" sz="1200" b="1" dirty="0"/>
              <a:t>Total Employees</a:t>
            </a:r>
            <a:r>
              <a:rPr lang="en-CA" sz="1200" dirty="0"/>
              <a:t>: </a:t>
            </a:r>
            <a:r>
              <a:rPr lang="en-CA" sz="1200" dirty="0" smtClean="0"/>
              <a:t>11 civilian + 2 military 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Budget</a:t>
            </a:r>
            <a:r>
              <a:rPr lang="en-CA" sz="1200" dirty="0" smtClean="0"/>
              <a:t>: </a:t>
            </a:r>
          </a:p>
          <a:p>
            <a:r>
              <a:rPr lang="en-CA" sz="1200" dirty="0" smtClean="0"/>
              <a:t>Total: $ 1.2M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Primary location(s)</a:t>
            </a:r>
            <a:r>
              <a:rPr lang="en-CA" sz="1200" dirty="0"/>
              <a:t>: </a:t>
            </a:r>
            <a:r>
              <a:rPr lang="en-CA" sz="1200" dirty="0" smtClean="0"/>
              <a:t>101 Colonel By Drive (Pearkes Building)</a:t>
            </a:r>
          </a:p>
          <a:p>
            <a:endParaRPr lang="en-CA" sz="1200" dirty="0"/>
          </a:p>
          <a:p>
            <a:r>
              <a:rPr lang="en-CA" sz="1200" b="1" dirty="0" smtClean="0"/>
              <a:t>Structure: </a:t>
            </a:r>
            <a:r>
              <a:rPr lang="en-CA" sz="1200" dirty="0" smtClean="0"/>
              <a:t>Executive Director reports directly to the Deputy Minister and Chief of the Defence Staff (via Director of Staff – Strategic Joint Staff) </a:t>
            </a:r>
          </a:p>
          <a:p>
            <a:endParaRPr lang="en-CA" sz="1200" dirty="0"/>
          </a:p>
          <a:p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/>
            <a:endParaRPr lang="en-CA" sz="1200" b="1" dirty="0"/>
          </a:p>
          <a:p>
            <a:r>
              <a:rPr lang="en-CA" sz="1200" b="1" dirty="0"/>
              <a:t>Internal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Canadian Forces Intelligence 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Strategic Joint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Office of the Judge Advocate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Canadian Forces Legal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Assistant Deputy Minister (Policy)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Assistant Deputy Minister (Public Affairs)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External</a:t>
            </a:r>
            <a:r>
              <a:rPr lang="en-CA" sz="1200" dirty="0" smtClean="0"/>
              <a:t>: </a:t>
            </a:r>
            <a:r>
              <a:rPr lang="en-CA" sz="900" b="1" dirty="0"/>
              <a:t>(including other government departments</a:t>
            </a:r>
            <a:r>
              <a:rPr lang="en-CA" sz="900" b="1" dirty="0" smtClean="0"/>
              <a:t>)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National Security and Intelligence Committee of Parliamentarians (NSICOP)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National Security and Intelligence Review Agency (NSIRA)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Security and Intelligence community</a:t>
            </a: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325857" y="5044694"/>
            <a:ext cx="15570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the national security and intelligence review and oversight coordination secretariat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58429" y="174749"/>
            <a:ext cx="12565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National Security and Intelligence Review and Oversight Coordination Secretariat (NSIROCS) – Susan Cole</a:t>
            </a:r>
            <a:r>
              <a:rPr lang="en-CA" sz="20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14950416" y="185998"/>
            <a:ext cx="1278508" cy="3187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 </a:t>
            </a:r>
            <a:r>
              <a:rPr lang="en-CA" sz="12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[redacted]</a:t>
            </a:r>
            <a:endParaRPr lang="en-CA" sz="1200" b="1" kern="1200" cap="all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388" y="5431573"/>
            <a:ext cx="300910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Significant Interest in DND/CAF from External Review Bodies</a:t>
            </a:r>
          </a:p>
          <a:p>
            <a:pPr algn="ctr">
              <a:spcAft>
                <a:spcPts val="0"/>
              </a:spcAft>
            </a:pPr>
            <a:endParaRPr lang="en-CA" sz="700" b="1" u="sng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Several NSICOP reviews have </a:t>
            </a:r>
            <a:r>
              <a:rPr lang="en-CA" sz="1100" dirty="0" smtClean="0">
                <a:solidFill>
                  <a:schemeClr val="tx1"/>
                </a:solidFill>
              </a:rPr>
              <a:t>had implications for DND/CAF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>
                <a:solidFill>
                  <a:schemeClr val="tx1"/>
                </a:solidFill>
              </a:rPr>
              <a:t>Two NSIRA reviews impacting DND/CAF </a:t>
            </a:r>
            <a:r>
              <a:rPr lang="en-CA" sz="1100" b="1" dirty="0" smtClean="0"/>
              <a:t>[REDACTED]</a:t>
            </a:r>
            <a:r>
              <a:rPr lang="en-CA" sz="1100" dirty="0" smtClean="0"/>
              <a:t> </a:t>
            </a:r>
            <a:endParaRPr lang="en-CA" sz="1100" dirty="0" smtClean="0">
              <a:solidFill>
                <a:srgbClr val="FFFF00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External reviews are new and have posed challenges</a:t>
            </a:r>
            <a:r>
              <a:rPr lang="en-CA" sz="1100" dirty="0"/>
              <a:t> </a:t>
            </a:r>
            <a:r>
              <a:rPr lang="en-CA" sz="1100" dirty="0" smtClean="0"/>
              <a:t>for the department, such as record keeping practices, multiple IT systems, and a culture shift towards more open sharing of information, including highly sensitive material</a:t>
            </a:r>
            <a:endParaRPr lang="en-CA" sz="1100" i="1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i="1" dirty="0" smtClean="0"/>
              <a:t>DND/CAF is working to </a:t>
            </a:r>
            <a:r>
              <a:rPr lang="en-CA" sz="1100" i="1" dirty="0"/>
              <a:t>address </a:t>
            </a:r>
            <a:r>
              <a:rPr lang="en-CA" sz="1100" i="1" dirty="0" smtClean="0"/>
              <a:t>issues with </a:t>
            </a:r>
            <a:r>
              <a:rPr lang="en-CA" sz="1100" i="1" dirty="0"/>
              <a:t>new structures and </a:t>
            </a:r>
            <a:r>
              <a:rPr lang="en-CA" sz="1100" i="1" dirty="0" smtClean="0"/>
              <a:t>processes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77507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NSICOP Recommendations</a:t>
            </a:r>
          </a:p>
          <a:p>
            <a:pPr algn="ctr">
              <a:spcAft>
                <a:spcPts val="0"/>
              </a:spcAft>
            </a:pPr>
            <a:endParaRPr lang="en-CA" sz="700" b="1" u="sng" dirty="0" smtClean="0"/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NSICOP 2018 Annual Report </a:t>
            </a:r>
            <a:r>
              <a:rPr lang="en-CA" sz="1100" b="1" dirty="0" smtClean="0"/>
              <a:t>[REDACTED]</a:t>
            </a:r>
            <a:r>
              <a:rPr lang="en-CA" sz="1100" dirty="0" smtClean="0"/>
              <a:t> recommended that the Government of Canada</a:t>
            </a:r>
            <a:r>
              <a:rPr lang="en-CA" sz="1100" dirty="0" smtClean="0">
                <a:solidFill>
                  <a:srgbClr val="FFC000"/>
                </a:solidFill>
              </a:rPr>
              <a:t>, </a:t>
            </a:r>
            <a:r>
              <a:rPr lang="en-CA" sz="1100" b="1" dirty="0" smtClean="0"/>
              <a:t>[REDACTED]</a:t>
            </a:r>
            <a:r>
              <a:rPr lang="en-CA" sz="1100" dirty="0" smtClean="0"/>
              <a:t> introduce “explicit legislative authority for Defence Intelligence”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i="1" dirty="0" smtClean="0">
                <a:solidFill>
                  <a:prstClr val="black"/>
                </a:solidFill>
              </a:rPr>
              <a:t>DND/CAF is exploring options to address the recommendation.</a:t>
            </a:r>
            <a:endParaRPr lang="fr-CA" sz="1100" i="1" dirty="0"/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24663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0"/>
              </a:spcAft>
            </a:pPr>
            <a:r>
              <a:rPr lang="en-CA" sz="1100" b="1" u="sng" dirty="0"/>
              <a:t>Portrayal of DND/CAF in </a:t>
            </a:r>
            <a:r>
              <a:rPr lang="en-CA" sz="1100" b="1" u="sng" dirty="0" smtClean="0"/>
              <a:t>NSICOP Reports</a:t>
            </a:r>
            <a:endParaRPr lang="en-CA" sz="1100" b="1" u="sng" dirty="0"/>
          </a:p>
          <a:p>
            <a:pPr algn="ctr">
              <a:spcAft>
                <a:spcPts val="0"/>
              </a:spcAft>
            </a:pPr>
            <a:endParaRPr lang="en-CA" sz="7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Two </a:t>
            </a:r>
            <a:r>
              <a:rPr lang="en-CA" sz="1100" dirty="0" smtClean="0"/>
              <a:t>NSICOP reports (2019 Annual Report, </a:t>
            </a:r>
            <a:r>
              <a:rPr lang="en-CA" sz="1100" b="1" dirty="0" smtClean="0"/>
              <a:t>[REDACTED]</a:t>
            </a:r>
            <a:r>
              <a:rPr lang="en-CA" sz="1100" dirty="0" smtClean="0"/>
              <a:t>) </a:t>
            </a:r>
            <a:r>
              <a:rPr lang="en-CA" sz="1100" dirty="0"/>
              <a:t>will be tabled by the Prime Minister in the House of Commons and Senate, likely in January/February 2020</a:t>
            </a:r>
          </a:p>
          <a:p>
            <a:pPr>
              <a:spcAft>
                <a:spcPts val="0"/>
              </a:spcAft>
            </a:pPr>
            <a:r>
              <a:rPr lang="en-CA" sz="1100" b="1" dirty="0" smtClean="0"/>
              <a:t>[REDACTED]</a:t>
            </a:r>
            <a:r>
              <a:rPr lang="en-CA" sz="1100" dirty="0" smtClean="0"/>
              <a:t>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i="1" smtClean="0"/>
              <a:t>DND/CAF </a:t>
            </a:r>
            <a:r>
              <a:rPr lang="en-CA" sz="1100" i="1" dirty="0"/>
              <a:t>is preparing public responses to both reports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200" dirty="0"/>
          </a:p>
          <a:p>
            <a:pPr algn="ctr">
              <a:spcAft>
                <a:spcPts val="0"/>
              </a:spcAft>
            </a:pPr>
            <a:endParaRPr lang="en-CA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12812332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Diversity and Inclusion Chapter in NSICOP Annual Report 2019</a:t>
            </a:r>
            <a:endParaRPr lang="en-CA" sz="1100" b="1" u="sng" dirty="0"/>
          </a:p>
          <a:p>
            <a:pPr algn="ctr">
              <a:spcAft>
                <a:spcPts val="0"/>
              </a:spcAft>
            </a:pPr>
            <a:endParaRPr lang="en-CA" sz="700" b="1" dirty="0">
              <a:solidFill>
                <a:srgbClr val="FFC000"/>
              </a:solidFill>
            </a:endParaRPr>
          </a:p>
          <a:p>
            <a:pPr>
              <a:spcAft>
                <a:spcPts val="0"/>
              </a:spcAft>
            </a:pPr>
            <a:r>
              <a:rPr lang="en-CA" sz="1100" b="1" dirty="0" smtClean="0"/>
              <a:t>[REDACTED]</a:t>
            </a:r>
            <a:r>
              <a:rPr lang="en-CA" sz="1100" dirty="0" smtClean="0"/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5857" y="1326875"/>
            <a:ext cx="425126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/>
            <a:endParaRPr lang="en-CA" sz="1200" dirty="0" smtClean="0"/>
          </a:p>
          <a:p>
            <a:pPr marL="234000" indent="-234000">
              <a:buFont typeface="Arial" panose="020B0604020202020204" pitchFamily="34" charset="0"/>
              <a:buChar char="•"/>
            </a:pPr>
            <a:r>
              <a:rPr lang="en-CA" sz="1200" dirty="0" smtClean="0"/>
              <a:t>Executive Director</a:t>
            </a:r>
          </a:p>
          <a:p>
            <a:pPr marL="234000" indent="-234000">
              <a:buFont typeface="Arial" panose="020B0604020202020204" pitchFamily="34" charset="0"/>
              <a:buChar char="•"/>
            </a:pPr>
            <a:r>
              <a:rPr lang="en-CA" sz="1200" dirty="0" smtClean="0"/>
              <a:t>Led implementation of the Policy on Results at Fisheries and Oceans</a:t>
            </a:r>
          </a:p>
          <a:p>
            <a:pPr marL="234000" indent="-234000">
              <a:buFont typeface="Arial" panose="020B0604020202020204" pitchFamily="34" charset="0"/>
              <a:buChar char="•"/>
            </a:pPr>
            <a:r>
              <a:rPr lang="en-CA" sz="1200" dirty="0" smtClean="0"/>
              <a:t>15+ years of experience in the evaluation and performance measurement field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11486" r="10023"/>
          <a:stretch/>
        </p:blipFill>
        <p:spPr>
          <a:xfrm>
            <a:off x="1710557" y="1470893"/>
            <a:ext cx="1366757" cy="167936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9777121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endParaRPr lang="en-CA" sz="1100" b="1" dirty="0" smtClean="0"/>
          </a:p>
          <a:p>
            <a:pPr algn="ctr">
              <a:spcAft>
                <a:spcPts val="0"/>
              </a:spcAft>
            </a:pPr>
            <a:r>
              <a:rPr lang="en-CA" sz="1100" b="1" dirty="0" smtClean="0"/>
              <a:t>[REDACTED]</a:t>
            </a:r>
            <a:r>
              <a:rPr lang="en-CA" sz="1100" dirty="0" smtClean="0"/>
              <a:t> </a:t>
            </a:r>
            <a:endParaRPr lang="en-CA" sz="1100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21802</TotalTime>
  <Words>417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C-22</dc:title>
  <dc:creator>MacDonald BW@ADM(Pol) D Parl A@Ottawa-Hull</dc:creator>
  <cp:lastModifiedBy>Melbourne.A</cp:lastModifiedBy>
  <cp:revision>790</cp:revision>
  <cp:lastPrinted>2019-09-16T16:09:28Z</cp:lastPrinted>
  <dcterms:created xsi:type="dcterms:W3CDTF">2017-05-18T23:50:12Z</dcterms:created>
  <dcterms:modified xsi:type="dcterms:W3CDTF">2020-03-10T15:52:34Z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