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7"/>
  </p:notesMasterIdLst>
  <p:handoutMasterIdLst>
    <p:handoutMasterId r:id="rId8"/>
  </p:handoutMasterIdLst>
  <p:sldIdLst>
    <p:sldId id="333" r:id="rId6"/>
  </p:sldIdLst>
  <p:sldSz cx="16238538" cy="9134475"/>
  <p:notesSz cx="14782800" cy="9144000"/>
  <p:defaultTextStyle>
    <a:defPPr>
      <a:defRPr lang="en-CA"/>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77">
          <p15:clr>
            <a:srgbClr val="A4A3A4"/>
          </p15:clr>
        </p15:guide>
        <p15:guide id="2" pos="51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7F"/>
    <a:srgbClr val="3D6AA1"/>
    <a:srgbClr val="20558A"/>
    <a:srgbClr val="FFCC00"/>
    <a:srgbClr val="70D6A5"/>
    <a:srgbClr val="3972A1"/>
    <a:srgbClr val="642CAE"/>
    <a:srgbClr val="0A4E26"/>
    <a:srgbClr val="799E83"/>
    <a:srgbClr val="6F9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0" autoAdjust="0"/>
    <p:restoredTop sz="93825" autoAdjust="0"/>
  </p:normalViewPr>
  <p:slideViewPr>
    <p:cSldViewPr>
      <p:cViewPr varScale="1">
        <p:scale>
          <a:sx n="72" d="100"/>
          <a:sy n="72" d="100"/>
        </p:scale>
        <p:origin x="816" y="60"/>
      </p:cViewPr>
      <p:guideLst>
        <p:guide orient="horz" pos="2877"/>
        <p:guide pos="5114"/>
      </p:guideLst>
    </p:cSldViewPr>
  </p:slideViewPr>
  <p:notesTextViewPr>
    <p:cViewPr>
      <p:scale>
        <a:sx n="1" d="1"/>
        <a:sy n="1" d="1"/>
      </p:scale>
      <p:origin x="0" y="0"/>
    </p:cViewPr>
  </p:notesTextViewPr>
  <p:notesViewPr>
    <p:cSldViewPr>
      <p:cViewPr varScale="1">
        <p:scale>
          <a:sx n="95" d="100"/>
          <a:sy n="95" d="100"/>
        </p:scale>
        <p:origin x="114"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4" y="3"/>
            <a:ext cx="6407221" cy="458164"/>
          </a:xfrm>
          <a:prstGeom prst="rect">
            <a:avLst/>
          </a:prstGeom>
        </p:spPr>
        <p:txBody>
          <a:bodyPr vert="horz" lIns="115478" tIns="57738" rIns="115478" bIns="57738" rtlCol="0"/>
          <a:lstStyle>
            <a:lvl1pPr algn="l">
              <a:defRPr sz="1500"/>
            </a:lvl1pPr>
          </a:lstStyle>
          <a:p>
            <a:endParaRPr lang="en-CA"/>
          </a:p>
        </p:txBody>
      </p:sp>
      <p:sp>
        <p:nvSpPr>
          <p:cNvPr id="3" name="Date Placeholder 2"/>
          <p:cNvSpPr>
            <a:spLocks noGrp="1"/>
          </p:cNvSpPr>
          <p:nvPr>
            <p:ph type="dt" sz="quarter" idx="1"/>
          </p:nvPr>
        </p:nvSpPr>
        <p:spPr>
          <a:xfrm>
            <a:off x="8372304" y="3"/>
            <a:ext cx="6407221" cy="458164"/>
          </a:xfrm>
          <a:prstGeom prst="rect">
            <a:avLst/>
          </a:prstGeom>
        </p:spPr>
        <p:txBody>
          <a:bodyPr vert="horz" lIns="115478" tIns="57738" rIns="115478" bIns="57738" rtlCol="0"/>
          <a:lstStyle>
            <a:lvl1pPr algn="r">
              <a:defRPr sz="1500"/>
            </a:lvl1pPr>
          </a:lstStyle>
          <a:p>
            <a:fld id="{FF0693B9-860C-45E6-80DC-0B44F6AF1AD2}" type="datetimeFigureOut">
              <a:rPr lang="en-CA" smtClean="0"/>
              <a:pPr/>
              <a:t>2020-02-14</a:t>
            </a:fld>
            <a:endParaRPr lang="en-CA"/>
          </a:p>
        </p:txBody>
      </p:sp>
      <p:sp>
        <p:nvSpPr>
          <p:cNvPr id="4" name="Footer Placeholder 3"/>
          <p:cNvSpPr>
            <a:spLocks noGrp="1"/>
          </p:cNvSpPr>
          <p:nvPr>
            <p:ph type="ftr" sz="quarter" idx="2"/>
          </p:nvPr>
        </p:nvSpPr>
        <p:spPr>
          <a:xfrm>
            <a:off x="64" y="8685839"/>
            <a:ext cx="6407221" cy="458164"/>
          </a:xfrm>
          <a:prstGeom prst="rect">
            <a:avLst/>
          </a:prstGeom>
        </p:spPr>
        <p:txBody>
          <a:bodyPr vert="horz" lIns="115478" tIns="57738" rIns="115478" bIns="57738" rtlCol="0" anchor="b"/>
          <a:lstStyle>
            <a:lvl1pPr algn="l">
              <a:defRPr sz="1500"/>
            </a:lvl1pPr>
          </a:lstStyle>
          <a:p>
            <a:endParaRPr lang="en-CA"/>
          </a:p>
        </p:txBody>
      </p:sp>
      <p:sp>
        <p:nvSpPr>
          <p:cNvPr id="5" name="Slide Number Placeholder 4"/>
          <p:cNvSpPr>
            <a:spLocks noGrp="1"/>
          </p:cNvSpPr>
          <p:nvPr>
            <p:ph type="sldNum" sz="quarter" idx="3"/>
          </p:nvPr>
        </p:nvSpPr>
        <p:spPr>
          <a:xfrm>
            <a:off x="8372304" y="8685839"/>
            <a:ext cx="6407221" cy="458164"/>
          </a:xfrm>
          <a:prstGeom prst="rect">
            <a:avLst/>
          </a:prstGeom>
        </p:spPr>
        <p:txBody>
          <a:bodyPr vert="horz" lIns="115478" tIns="57738" rIns="115478" bIns="57738" rtlCol="0" anchor="b"/>
          <a:lstStyle>
            <a:lvl1pPr algn="r">
              <a:defRPr sz="1500"/>
            </a:lvl1pPr>
          </a:lstStyle>
          <a:p>
            <a:fld id="{5574F823-DC1F-4E06-9EAA-A1C8037BEF71}" type="slidenum">
              <a:rPr lang="en-CA" smtClean="0"/>
              <a:pPr/>
              <a:t>‹#›</a:t>
            </a:fld>
            <a:endParaRPr lang="en-CA"/>
          </a:p>
        </p:txBody>
      </p:sp>
    </p:spTree>
    <p:extLst>
      <p:ext uri="{BB962C8B-B14F-4D97-AF65-F5344CB8AC3E}">
        <p14:creationId xmlns:p14="http://schemas.microsoft.com/office/powerpoint/2010/main" val="2149803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5880" cy="457200"/>
          </a:xfrm>
          <a:prstGeom prst="rect">
            <a:avLst/>
          </a:prstGeom>
        </p:spPr>
        <p:txBody>
          <a:bodyPr vert="horz" lIns="117675" tIns="58835" rIns="117675" bIns="58835" rtlCol="0"/>
          <a:lstStyle>
            <a:lvl1pPr algn="l" fontAlgn="auto">
              <a:spcBef>
                <a:spcPts val="0"/>
              </a:spcBef>
              <a:spcAft>
                <a:spcPts val="0"/>
              </a:spcAft>
              <a:defRPr sz="1500">
                <a:latin typeface="Arial"/>
                <a:ea typeface="+mn-ea"/>
                <a:cs typeface="+mn-cs"/>
              </a:defRPr>
            </a:lvl1pPr>
          </a:lstStyle>
          <a:p>
            <a:pPr>
              <a:defRPr/>
            </a:pPr>
            <a:endParaRPr lang="en-CA"/>
          </a:p>
        </p:txBody>
      </p:sp>
      <p:sp>
        <p:nvSpPr>
          <p:cNvPr id="3" name="Date Placeholder 2"/>
          <p:cNvSpPr>
            <a:spLocks noGrp="1"/>
          </p:cNvSpPr>
          <p:nvPr>
            <p:ph type="dt" idx="1"/>
          </p:nvPr>
        </p:nvSpPr>
        <p:spPr>
          <a:xfrm>
            <a:off x="8373500" y="0"/>
            <a:ext cx="6405880" cy="457200"/>
          </a:xfrm>
          <a:prstGeom prst="rect">
            <a:avLst/>
          </a:prstGeom>
        </p:spPr>
        <p:txBody>
          <a:bodyPr vert="horz" wrap="square" lIns="117675" tIns="58835" rIns="117675" bIns="58835" numCol="1" anchor="t" anchorCtr="0" compatLnSpc="1">
            <a:prstTxWarp prst="textNoShape">
              <a:avLst/>
            </a:prstTxWarp>
          </a:bodyPr>
          <a:lstStyle>
            <a:lvl1pPr algn="r">
              <a:defRPr sz="1500" smtClean="0"/>
            </a:lvl1pPr>
          </a:lstStyle>
          <a:p>
            <a:pPr>
              <a:defRPr/>
            </a:pPr>
            <a:fld id="{808044B6-61BA-404C-8928-A2A282B514AF}" type="datetimeFigureOut">
              <a:rPr lang="en-CA" altLang="en-US"/>
              <a:pPr>
                <a:defRPr/>
              </a:pPr>
              <a:t>2020-02-14</a:t>
            </a:fld>
            <a:endParaRPr lang="en-CA" altLang="en-US" dirty="0"/>
          </a:p>
        </p:txBody>
      </p:sp>
      <p:sp>
        <p:nvSpPr>
          <p:cNvPr id="4" name="Slide Image Placeholder 3"/>
          <p:cNvSpPr>
            <a:spLocks noGrp="1" noRot="1" noChangeAspect="1"/>
          </p:cNvSpPr>
          <p:nvPr>
            <p:ph type="sldImg" idx="2"/>
          </p:nvPr>
        </p:nvSpPr>
        <p:spPr>
          <a:xfrm>
            <a:off x="4343400" y="687388"/>
            <a:ext cx="6096000" cy="3429000"/>
          </a:xfrm>
          <a:prstGeom prst="rect">
            <a:avLst/>
          </a:prstGeom>
          <a:noFill/>
          <a:ln w="12700">
            <a:solidFill>
              <a:prstClr val="black"/>
            </a:solidFill>
          </a:ln>
        </p:spPr>
        <p:txBody>
          <a:bodyPr vert="horz" lIns="117675" tIns="58835" rIns="117675" bIns="58835" rtlCol="0" anchor="ctr"/>
          <a:lstStyle/>
          <a:p>
            <a:pPr lvl="0"/>
            <a:endParaRPr lang="en-CA" noProof="0" dirty="0"/>
          </a:p>
        </p:txBody>
      </p:sp>
      <p:sp>
        <p:nvSpPr>
          <p:cNvPr id="5" name="Notes Placeholder 4"/>
          <p:cNvSpPr>
            <a:spLocks noGrp="1"/>
          </p:cNvSpPr>
          <p:nvPr>
            <p:ph type="body" sz="quarter" idx="3"/>
          </p:nvPr>
        </p:nvSpPr>
        <p:spPr>
          <a:xfrm>
            <a:off x="1478280" y="4343400"/>
            <a:ext cx="11826240" cy="4114800"/>
          </a:xfrm>
          <a:prstGeom prst="rect">
            <a:avLst/>
          </a:prstGeom>
        </p:spPr>
        <p:txBody>
          <a:bodyPr vert="horz" wrap="square" lIns="117675" tIns="58835" rIns="117675" bIns="58835"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6" name="Footer Placeholder 5"/>
          <p:cNvSpPr>
            <a:spLocks noGrp="1"/>
          </p:cNvSpPr>
          <p:nvPr>
            <p:ph type="ftr" sz="quarter" idx="4"/>
          </p:nvPr>
        </p:nvSpPr>
        <p:spPr>
          <a:xfrm>
            <a:off x="0" y="8685213"/>
            <a:ext cx="6405880" cy="457200"/>
          </a:xfrm>
          <a:prstGeom prst="rect">
            <a:avLst/>
          </a:prstGeom>
        </p:spPr>
        <p:txBody>
          <a:bodyPr vert="horz" lIns="117675" tIns="58835" rIns="117675" bIns="58835" rtlCol="0" anchor="b"/>
          <a:lstStyle>
            <a:lvl1pPr algn="l" fontAlgn="auto">
              <a:spcBef>
                <a:spcPts val="0"/>
              </a:spcBef>
              <a:spcAft>
                <a:spcPts val="0"/>
              </a:spcAft>
              <a:defRPr sz="15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8373500" y="8685213"/>
            <a:ext cx="6405880" cy="457200"/>
          </a:xfrm>
          <a:prstGeom prst="rect">
            <a:avLst/>
          </a:prstGeom>
        </p:spPr>
        <p:txBody>
          <a:bodyPr vert="horz" wrap="square" lIns="117675" tIns="58835" rIns="117675" bIns="58835" numCol="1" anchor="b" anchorCtr="0" compatLnSpc="1">
            <a:prstTxWarp prst="textNoShape">
              <a:avLst/>
            </a:prstTxWarp>
          </a:bodyPr>
          <a:lstStyle>
            <a:lvl1pPr algn="r">
              <a:defRPr sz="1500"/>
            </a:lvl1pPr>
          </a:lstStyle>
          <a:p>
            <a:fld id="{488DEAAE-8EA2-47BC-AB00-A30251532296}" type="slidenum">
              <a:rPr lang="en-CA" altLang="en-US"/>
              <a:pPr/>
              <a:t>‹#›</a:t>
            </a:fld>
            <a:endParaRPr lang="en-CA" altLang="en-US"/>
          </a:p>
        </p:txBody>
      </p:sp>
    </p:spTree>
    <p:extLst>
      <p:ext uri="{BB962C8B-B14F-4D97-AF65-F5344CB8AC3E}">
        <p14:creationId xmlns:p14="http://schemas.microsoft.com/office/powerpoint/2010/main" val="1865806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3400" y="687388"/>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8DEAAE-8EA2-47BC-AB00-A30251532296}" type="slidenum">
              <a:rPr lang="en-CA" altLang="en-US" smtClean="0">
                <a:solidFill>
                  <a:prstClr val="black"/>
                </a:solidFill>
              </a:rPr>
              <a:pPr/>
              <a:t>1</a:t>
            </a:fld>
            <a:endParaRPr lang="en-CA" altLang="en-US">
              <a:solidFill>
                <a:prstClr val="black"/>
              </a:solidFill>
            </a:endParaRPr>
          </a:p>
        </p:txBody>
      </p:sp>
    </p:spTree>
    <p:extLst>
      <p:ext uri="{BB962C8B-B14F-4D97-AF65-F5344CB8AC3E}">
        <p14:creationId xmlns:p14="http://schemas.microsoft.com/office/powerpoint/2010/main" val="3676291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921849" y="2840849"/>
            <a:ext cx="12404042" cy="2493678"/>
          </a:xfrm>
        </p:spPr>
        <p:txBody>
          <a:bodyPr anchor="b">
            <a:noAutofit/>
          </a:bodyPr>
          <a:lstStyle>
            <a:lvl1pPr algn="ctr">
              <a:defRPr sz="4795">
                <a:solidFill>
                  <a:srgbClr val="30357F"/>
                </a:solidFill>
                <a:latin typeface="Arial"/>
              </a:defRPr>
            </a:lvl1pPr>
          </a:lstStyle>
          <a:p>
            <a:r>
              <a:rPr lang="en-US" smtClean="0"/>
              <a:t>Click to edit Master title style</a:t>
            </a:r>
            <a:endParaRPr lang="en-CA" dirty="0"/>
          </a:p>
        </p:txBody>
      </p:sp>
      <p:sp>
        <p:nvSpPr>
          <p:cNvPr id="10" name="Subtitle 4"/>
          <p:cNvSpPr>
            <a:spLocks noGrp="1"/>
          </p:cNvSpPr>
          <p:nvPr>
            <p:ph type="subTitle" idx="1"/>
          </p:nvPr>
        </p:nvSpPr>
        <p:spPr>
          <a:xfrm>
            <a:off x="1922217" y="5718173"/>
            <a:ext cx="12411164" cy="1342751"/>
          </a:xfrm>
        </p:spPr>
        <p:txBody>
          <a:bodyPr>
            <a:normAutofit/>
          </a:bodyPr>
          <a:lstStyle>
            <a:lvl1pPr marL="0" indent="0" algn="ctr">
              <a:buNone/>
              <a:defRPr sz="2397">
                <a:solidFill>
                  <a:srgbClr val="30357F"/>
                </a:solidFill>
              </a:defRPr>
            </a:lvl1pPr>
          </a:lstStyle>
          <a:p>
            <a:r>
              <a:rPr lang="en-US" smtClean="0"/>
              <a:t>Click to edit Master subtitle style</a:t>
            </a:r>
            <a:endParaRPr lang="en-CA" dirty="0"/>
          </a:p>
        </p:txBody>
      </p:sp>
    </p:spTree>
    <p:extLst>
      <p:ext uri="{BB962C8B-B14F-4D97-AF65-F5344CB8AC3E}">
        <p14:creationId xmlns:p14="http://schemas.microsoft.com/office/powerpoint/2010/main" val="157192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27" y="1522413"/>
            <a:ext cx="14614684" cy="1217930"/>
          </a:xfrm>
        </p:spPr>
        <p:txBody>
          <a:bodyPr>
            <a:normAutofit/>
          </a:bodyPr>
          <a:lstStyle>
            <a:lvl1pPr algn="l">
              <a:defRPr sz="3729" b="1">
                <a:latin typeface="Arial"/>
              </a:defRPr>
            </a:lvl1pPr>
          </a:lstStyle>
          <a:p>
            <a:r>
              <a:rPr lang="en-US" smtClean="0"/>
              <a:t>Click to edit Master title style</a:t>
            </a:r>
            <a:endParaRPr lang="en-CA" dirty="0"/>
          </a:p>
        </p:txBody>
      </p:sp>
      <p:sp>
        <p:nvSpPr>
          <p:cNvPr id="3" name="Content Placeholder 2"/>
          <p:cNvSpPr>
            <a:spLocks noGrp="1"/>
          </p:cNvSpPr>
          <p:nvPr>
            <p:ph idx="1"/>
          </p:nvPr>
        </p:nvSpPr>
        <p:spPr>
          <a:xfrm>
            <a:off x="811927" y="3044825"/>
            <a:ext cx="14614684" cy="487172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895580C0-7C9F-4402-9866-6AC64F3EB067}" type="datetime1">
              <a:rPr lang="en-CA" altLang="en-US"/>
              <a:pPr>
                <a:defRPr/>
              </a:pPr>
              <a:t>2020-02-14</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C40897B9-C17D-43A5-B159-FC39BE5021EC}" type="slidenum">
              <a:rPr lang="en-CA" altLang="en-US"/>
              <a:pPr/>
              <a:t>‹#›</a:t>
            </a:fld>
            <a:endParaRPr lang="en-CA" altLang="en-US"/>
          </a:p>
        </p:txBody>
      </p:sp>
    </p:spTree>
    <p:extLst>
      <p:ext uri="{BB962C8B-B14F-4D97-AF65-F5344CB8AC3E}">
        <p14:creationId xmlns:p14="http://schemas.microsoft.com/office/powerpoint/2010/main" val="195233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1927" y="1401892"/>
            <a:ext cx="14614684" cy="133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811927" y="3044825"/>
            <a:ext cx="14614684" cy="48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811931" y="8466307"/>
            <a:ext cx="3788993" cy="486326"/>
          </a:xfrm>
          <a:prstGeom prst="rect">
            <a:avLst/>
          </a:prstGeom>
        </p:spPr>
        <p:txBody>
          <a:bodyPr vert="horz" wrap="square" lIns="91440" tIns="45720" rIns="91440" bIns="45720" numCol="1" anchor="ctr" anchorCtr="0" compatLnSpc="1">
            <a:prstTxWarp prst="textNoShape">
              <a:avLst/>
            </a:prstTxWarp>
          </a:bodyPr>
          <a:lstStyle>
            <a:lvl1pPr>
              <a:defRPr sz="1599" smtClean="0">
                <a:solidFill>
                  <a:srgbClr val="000000"/>
                </a:solidFill>
                <a:cs typeface="Arial" pitchFamily="34" charset="0"/>
              </a:defRPr>
            </a:lvl1pPr>
          </a:lstStyle>
          <a:p>
            <a:pPr>
              <a:defRPr/>
            </a:pPr>
            <a:fld id="{0DA58194-B804-4841-9ACA-BAF70EFEEEF6}" type="datetime1">
              <a:rPr lang="en-CA" altLang="en-US"/>
              <a:pPr>
                <a:defRPr/>
              </a:pPr>
              <a:t>2020-02-14</a:t>
            </a:fld>
            <a:endParaRPr lang="en-CA" altLang="en-US"/>
          </a:p>
        </p:txBody>
      </p:sp>
      <p:sp>
        <p:nvSpPr>
          <p:cNvPr id="5" name="Footer Placeholder 4"/>
          <p:cNvSpPr>
            <a:spLocks noGrp="1"/>
          </p:cNvSpPr>
          <p:nvPr>
            <p:ph type="ftr" sz="quarter" idx="3"/>
          </p:nvPr>
        </p:nvSpPr>
        <p:spPr>
          <a:xfrm>
            <a:off x="5548170" y="8466307"/>
            <a:ext cx="5142203" cy="486326"/>
          </a:xfrm>
          <a:prstGeom prst="rect">
            <a:avLst/>
          </a:prstGeom>
        </p:spPr>
        <p:txBody>
          <a:bodyPr vert="horz" lIns="91440" tIns="45720" rIns="91440" bIns="45720" rtlCol="0" anchor="ctr"/>
          <a:lstStyle>
            <a:lvl1pPr algn="ctr" fontAlgn="auto">
              <a:spcBef>
                <a:spcPts val="0"/>
              </a:spcBef>
              <a:spcAft>
                <a:spcPts val="0"/>
              </a:spcAft>
              <a:defRPr sz="1599">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11637622" y="8466307"/>
            <a:ext cx="3788993" cy="486326"/>
          </a:xfrm>
          <a:prstGeom prst="rect">
            <a:avLst/>
          </a:prstGeom>
        </p:spPr>
        <p:txBody>
          <a:bodyPr vert="horz" wrap="square" lIns="91440" tIns="45720" rIns="91440" bIns="45720" numCol="1" anchor="ctr" anchorCtr="0" compatLnSpc="1">
            <a:prstTxWarp prst="textNoShape">
              <a:avLst/>
            </a:prstTxWarp>
          </a:bodyPr>
          <a:lstStyle>
            <a:lvl1pPr algn="r">
              <a:defRPr sz="1599">
                <a:solidFill>
                  <a:srgbClr val="000000"/>
                </a:solidFill>
                <a:cs typeface="Arial" panose="020B0604020202020204" pitchFamily="34" charset="0"/>
              </a:defRPr>
            </a:lvl1pPr>
          </a:lstStyle>
          <a:p>
            <a:fld id="{13416C51-20B9-45B1-ACB4-625227970FA5}"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4263" b="1" kern="1200">
          <a:solidFill>
            <a:srgbClr val="30357F"/>
          </a:solidFill>
          <a:latin typeface="Arial"/>
          <a:ea typeface="ＭＳ Ｐゴシック" charset="0"/>
          <a:cs typeface="Arial"/>
        </a:defRPr>
      </a:lvl1pPr>
      <a:lvl2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2pPr>
      <a:lvl3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3pPr>
      <a:lvl4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4pPr>
      <a:lvl5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5pPr>
      <a:lvl6pPr marL="608955" algn="l" rtl="0" eaLnBrk="1" fontAlgn="base" hangingPunct="1">
        <a:spcBef>
          <a:spcPct val="0"/>
        </a:spcBef>
        <a:spcAft>
          <a:spcPct val="0"/>
        </a:spcAft>
        <a:defRPr sz="3729" b="1">
          <a:solidFill>
            <a:srgbClr val="20558A"/>
          </a:solidFill>
          <a:latin typeface="Arial" charset="0"/>
          <a:ea typeface="ＭＳ Ｐゴシック" charset="0"/>
        </a:defRPr>
      </a:lvl6pPr>
      <a:lvl7pPr marL="1217908" algn="l" rtl="0" eaLnBrk="1" fontAlgn="base" hangingPunct="1">
        <a:spcBef>
          <a:spcPct val="0"/>
        </a:spcBef>
        <a:spcAft>
          <a:spcPct val="0"/>
        </a:spcAft>
        <a:defRPr sz="3729" b="1">
          <a:solidFill>
            <a:srgbClr val="20558A"/>
          </a:solidFill>
          <a:latin typeface="Arial" charset="0"/>
          <a:ea typeface="ＭＳ Ｐゴシック" charset="0"/>
        </a:defRPr>
      </a:lvl7pPr>
      <a:lvl8pPr marL="1826862" algn="l" rtl="0" eaLnBrk="1" fontAlgn="base" hangingPunct="1">
        <a:spcBef>
          <a:spcPct val="0"/>
        </a:spcBef>
        <a:spcAft>
          <a:spcPct val="0"/>
        </a:spcAft>
        <a:defRPr sz="3729" b="1">
          <a:solidFill>
            <a:srgbClr val="20558A"/>
          </a:solidFill>
          <a:latin typeface="Arial" charset="0"/>
          <a:ea typeface="ＭＳ Ｐゴシック" charset="0"/>
        </a:defRPr>
      </a:lvl8pPr>
      <a:lvl9pPr marL="2435818" algn="l" rtl="0" eaLnBrk="1" fontAlgn="base" hangingPunct="1">
        <a:spcBef>
          <a:spcPct val="0"/>
        </a:spcBef>
        <a:spcAft>
          <a:spcPct val="0"/>
        </a:spcAft>
        <a:defRPr sz="3729" b="1">
          <a:solidFill>
            <a:srgbClr val="20558A"/>
          </a:solidFill>
          <a:latin typeface="Arial" charset="0"/>
          <a:ea typeface="ＭＳ Ｐゴシック" charset="0"/>
        </a:defRPr>
      </a:lvl9pPr>
    </p:titleStyle>
    <p:bodyStyle>
      <a:lvl1pPr marL="456715" indent="-456715" algn="l" rtl="0" eaLnBrk="1" fontAlgn="base" hangingPunct="1">
        <a:spcBef>
          <a:spcPct val="20000"/>
        </a:spcBef>
        <a:spcAft>
          <a:spcPct val="0"/>
        </a:spcAft>
        <a:buFont typeface="Arial" panose="020B0604020202020204" pitchFamily="34" charset="0"/>
        <a:buChar char="•"/>
        <a:defRPr sz="3729" kern="1200">
          <a:solidFill>
            <a:srgbClr val="000000"/>
          </a:solidFill>
          <a:latin typeface="Arial"/>
          <a:ea typeface="ＭＳ Ｐゴシック" charset="0"/>
          <a:cs typeface="Arial"/>
        </a:defRPr>
      </a:lvl1pPr>
      <a:lvl2pPr marL="989550" indent="-380596" algn="l" rtl="0" eaLnBrk="1" fontAlgn="base" hangingPunct="1">
        <a:spcBef>
          <a:spcPct val="20000"/>
        </a:spcBef>
        <a:spcAft>
          <a:spcPct val="0"/>
        </a:spcAft>
        <a:buFont typeface="Arial" panose="020B0604020202020204" pitchFamily="34" charset="0"/>
        <a:buChar char="–"/>
        <a:defRPr sz="3196" kern="1200">
          <a:solidFill>
            <a:srgbClr val="000000"/>
          </a:solidFill>
          <a:latin typeface="Arial"/>
          <a:ea typeface="ＭＳ Ｐゴシック" charset="0"/>
          <a:cs typeface="Arial"/>
        </a:defRPr>
      </a:lvl2pPr>
      <a:lvl3pPr marL="1522385" indent="-304476" algn="l" rtl="0" eaLnBrk="1" fontAlgn="base" hangingPunct="1">
        <a:spcBef>
          <a:spcPct val="20000"/>
        </a:spcBef>
        <a:spcAft>
          <a:spcPct val="0"/>
        </a:spcAft>
        <a:buFont typeface="Arial" panose="020B0604020202020204" pitchFamily="34" charset="0"/>
        <a:buChar char="•"/>
        <a:defRPr sz="2664" kern="1200">
          <a:solidFill>
            <a:srgbClr val="000000"/>
          </a:solidFill>
          <a:latin typeface="Arial"/>
          <a:ea typeface="ＭＳ Ｐゴシック" charset="0"/>
          <a:cs typeface="Arial"/>
        </a:defRPr>
      </a:lvl3pPr>
      <a:lvl4pPr marL="2131340"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4pPr>
      <a:lvl5pPr marL="2740294"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5pPr>
      <a:lvl6pPr marL="3349247"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202"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156"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111"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en-US"/>
      </a:defPPr>
      <a:lvl1pPr marL="0" algn="l" defTabSz="1217908" rtl="0" eaLnBrk="1" latinLnBrk="0" hangingPunct="1">
        <a:defRPr sz="2397" kern="1200">
          <a:solidFill>
            <a:schemeClr val="tx1"/>
          </a:solidFill>
          <a:latin typeface="+mn-lt"/>
          <a:ea typeface="+mn-ea"/>
          <a:cs typeface="+mn-cs"/>
        </a:defRPr>
      </a:lvl1pPr>
      <a:lvl2pPr marL="608955" algn="l" defTabSz="1217908" rtl="0" eaLnBrk="1" latinLnBrk="0" hangingPunct="1">
        <a:defRPr sz="2397" kern="1200">
          <a:solidFill>
            <a:schemeClr val="tx1"/>
          </a:solidFill>
          <a:latin typeface="+mn-lt"/>
          <a:ea typeface="+mn-ea"/>
          <a:cs typeface="+mn-cs"/>
        </a:defRPr>
      </a:lvl2pPr>
      <a:lvl3pPr marL="1217908" algn="l" defTabSz="1217908" rtl="0" eaLnBrk="1" latinLnBrk="0" hangingPunct="1">
        <a:defRPr sz="2397" kern="1200">
          <a:solidFill>
            <a:schemeClr val="tx1"/>
          </a:solidFill>
          <a:latin typeface="+mn-lt"/>
          <a:ea typeface="+mn-ea"/>
          <a:cs typeface="+mn-cs"/>
        </a:defRPr>
      </a:lvl3pPr>
      <a:lvl4pPr marL="1826862" algn="l" defTabSz="1217908" rtl="0" eaLnBrk="1" latinLnBrk="0" hangingPunct="1">
        <a:defRPr sz="2397" kern="1200">
          <a:solidFill>
            <a:schemeClr val="tx1"/>
          </a:solidFill>
          <a:latin typeface="+mn-lt"/>
          <a:ea typeface="+mn-ea"/>
          <a:cs typeface="+mn-cs"/>
        </a:defRPr>
      </a:lvl4pPr>
      <a:lvl5pPr marL="2435818" algn="l" defTabSz="1217908" rtl="0" eaLnBrk="1" latinLnBrk="0" hangingPunct="1">
        <a:defRPr sz="2397" kern="1200">
          <a:solidFill>
            <a:schemeClr val="tx1"/>
          </a:solidFill>
          <a:latin typeface="+mn-lt"/>
          <a:ea typeface="+mn-ea"/>
          <a:cs typeface="+mn-cs"/>
        </a:defRPr>
      </a:lvl5pPr>
      <a:lvl6pPr marL="3044771" algn="l" defTabSz="1217908" rtl="0" eaLnBrk="1" latinLnBrk="0" hangingPunct="1">
        <a:defRPr sz="2397" kern="1200">
          <a:solidFill>
            <a:schemeClr val="tx1"/>
          </a:solidFill>
          <a:latin typeface="+mn-lt"/>
          <a:ea typeface="+mn-ea"/>
          <a:cs typeface="+mn-cs"/>
        </a:defRPr>
      </a:lvl6pPr>
      <a:lvl7pPr marL="3653726" algn="l" defTabSz="1217908" rtl="0" eaLnBrk="1" latinLnBrk="0" hangingPunct="1">
        <a:defRPr sz="2397" kern="1200">
          <a:solidFill>
            <a:schemeClr val="tx1"/>
          </a:solidFill>
          <a:latin typeface="+mn-lt"/>
          <a:ea typeface="+mn-ea"/>
          <a:cs typeface="+mn-cs"/>
        </a:defRPr>
      </a:lvl7pPr>
      <a:lvl8pPr marL="4262680" algn="l" defTabSz="1217908" rtl="0" eaLnBrk="1" latinLnBrk="0" hangingPunct="1">
        <a:defRPr sz="2397" kern="1200">
          <a:solidFill>
            <a:schemeClr val="tx1"/>
          </a:solidFill>
          <a:latin typeface="+mn-lt"/>
          <a:ea typeface="+mn-ea"/>
          <a:cs typeface="+mn-cs"/>
        </a:defRPr>
      </a:lvl8pPr>
      <a:lvl9pPr marL="4871634" algn="l" defTabSz="1217908"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01637" y="1342656"/>
            <a:ext cx="3578446" cy="3584621"/>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spcAft>
                <a:spcPts val="600"/>
              </a:spcAft>
            </a:pPr>
            <a:r>
              <a:rPr lang="en-CA" b="1" dirty="0" smtClean="0"/>
              <a:t>MANDATE</a:t>
            </a:r>
          </a:p>
          <a:p>
            <a:pPr marL="171450" indent="-171450">
              <a:spcAft>
                <a:spcPts val="0"/>
              </a:spcAft>
              <a:buFont typeface="Arial" panose="020B0604020202020204" pitchFamily="34" charset="0"/>
              <a:buChar char="•"/>
            </a:pPr>
            <a:r>
              <a:rPr lang="en-CA" sz="1200" dirty="0" smtClean="0"/>
              <a:t>Provides the Canadian Armed Forces (CAF) and the Government of Canada with relevant, responsive and effective air and space power to meet the defence challenges of today and into the future.</a:t>
            </a:r>
          </a:p>
          <a:p>
            <a:pPr marL="171450" indent="-171450">
              <a:buFont typeface="Arial" panose="020B0604020202020204" pitchFamily="34" charset="0"/>
              <a:buChar char="•"/>
            </a:pPr>
            <a:r>
              <a:rPr lang="en-CA" sz="1200" dirty="0" smtClean="0"/>
              <a:t>Provides </a:t>
            </a:r>
            <a:r>
              <a:rPr lang="en-CA" sz="1200" dirty="0"/>
              <a:t>control and surveillance of the Canadian territory, </a:t>
            </a:r>
            <a:r>
              <a:rPr lang="en-CA" sz="1200" dirty="0" smtClean="0"/>
              <a:t>air, </a:t>
            </a:r>
            <a:r>
              <a:rPr lang="en-CA" sz="1200" dirty="0"/>
              <a:t>space and maritime </a:t>
            </a:r>
            <a:r>
              <a:rPr lang="en-CA" sz="1200" dirty="0" smtClean="0"/>
              <a:t>approaches</a:t>
            </a:r>
          </a:p>
          <a:p>
            <a:pPr marL="171450" indent="-171450">
              <a:buFont typeface="Arial" panose="020B0604020202020204" pitchFamily="34" charset="0"/>
              <a:buChar char="•"/>
            </a:pPr>
            <a:r>
              <a:rPr lang="en-CA" sz="1200" dirty="0" smtClean="0"/>
              <a:t>In </a:t>
            </a:r>
            <a:r>
              <a:rPr lang="en-CA" sz="1200" dirty="0"/>
              <a:t>cooperation with the US, the RCAF directly contributes to </a:t>
            </a:r>
            <a:r>
              <a:rPr lang="en-CA" sz="1200" dirty="0" smtClean="0"/>
              <a:t>NORAD’s </a:t>
            </a:r>
            <a:r>
              <a:rPr lang="en-CA" sz="1200" dirty="0"/>
              <a:t>aerospace warning and control mission </a:t>
            </a:r>
            <a:endParaRPr lang="en-CA" sz="1200" dirty="0" smtClean="0"/>
          </a:p>
          <a:p>
            <a:pPr marL="171450" indent="-171450">
              <a:buFont typeface="Arial" panose="020B0604020202020204" pitchFamily="34" charset="0"/>
              <a:buChar char="•"/>
            </a:pPr>
            <a:r>
              <a:rPr lang="en-CA" sz="1200" dirty="0" smtClean="0"/>
              <a:t>Force generates all air and space power capabilities (e.g. </a:t>
            </a:r>
            <a:r>
              <a:rPr lang="en-CA" sz="1200" dirty="0"/>
              <a:t>search and </a:t>
            </a:r>
            <a:r>
              <a:rPr lang="en-CA" sz="1200" dirty="0" smtClean="0"/>
              <a:t>rescue, air mobility, long range patrol, etc.)</a:t>
            </a:r>
            <a:endParaRPr lang="en-CA" sz="1200" dirty="0"/>
          </a:p>
          <a:p>
            <a:pPr marL="171450" indent="-171450">
              <a:buFont typeface="Arial" panose="020B0604020202020204" pitchFamily="34" charset="0"/>
              <a:buChar char="•"/>
            </a:pPr>
            <a:r>
              <a:rPr lang="en-CA" sz="1200" dirty="0" smtClean="0"/>
              <a:t>Provide the Chief of the Defence Staff with advice on the Air and Space domain.</a:t>
            </a:r>
          </a:p>
        </p:txBody>
      </p:sp>
      <p:sp>
        <p:nvSpPr>
          <p:cNvPr id="28" name="Rounded Rectangle 27"/>
          <p:cNvSpPr/>
          <p:nvPr/>
        </p:nvSpPr>
        <p:spPr>
          <a:xfrm>
            <a:off x="8588054" y="1326875"/>
            <a:ext cx="3419647"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en-CA" b="1" cap="all" dirty="0" smtClean="0"/>
              <a:t>Key facts</a:t>
            </a:r>
          </a:p>
          <a:p>
            <a:pPr algn="ctr"/>
            <a:endParaRPr lang="en-CA" sz="1200" b="1" dirty="0"/>
          </a:p>
          <a:p>
            <a:r>
              <a:rPr lang="en-CA" sz="1200" b="1" dirty="0" smtClean="0"/>
              <a:t>Total Employees</a:t>
            </a:r>
            <a:r>
              <a:rPr lang="en-CA" sz="1200" dirty="0" smtClean="0"/>
              <a:t>: </a:t>
            </a:r>
          </a:p>
          <a:p>
            <a:pPr marL="171450" indent="-171450">
              <a:buFont typeface="Arial" panose="020B0604020202020204" pitchFamily="34" charset="0"/>
              <a:buChar char="•"/>
            </a:pPr>
            <a:r>
              <a:rPr lang="en-CA" altLang="en-US" sz="1200" dirty="0" smtClean="0">
                <a:cs typeface="Arial" panose="020B0604020202020204" pitchFamily="34" charset="0"/>
              </a:rPr>
              <a:t>12,074 Regular Force Personnel</a:t>
            </a:r>
          </a:p>
          <a:p>
            <a:pPr marL="171450" indent="-171450">
              <a:buFont typeface="Arial" panose="020B0604020202020204" pitchFamily="34" charset="0"/>
              <a:buChar char="•"/>
            </a:pPr>
            <a:r>
              <a:rPr lang="en-CA" altLang="en-US" sz="1200" dirty="0" smtClean="0">
                <a:cs typeface="Arial" panose="020B0604020202020204" pitchFamily="34" charset="0"/>
              </a:rPr>
              <a:t>1,969 Reserve Force Personnel</a:t>
            </a:r>
          </a:p>
          <a:p>
            <a:pPr marL="171450" indent="-171450">
              <a:buFont typeface="Arial" panose="020B0604020202020204" pitchFamily="34" charset="0"/>
              <a:buChar char="•"/>
            </a:pPr>
            <a:r>
              <a:rPr lang="en-CA" altLang="en-US" sz="1200" dirty="0" smtClean="0">
                <a:cs typeface="Arial" panose="020B0604020202020204" pitchFamily="34" charset="0"/>
              </a:rPr>
              <a:t>1,518 Civilian Personnel</a:t>
            </a:r>
          </a:p>
          <a:p>
            <a:endParaRPr lang="en-CA" sz="1200" dirty="0" smtClean="0"/>
          </a:p>
          <a:p>
            <a:r>
              <a:rPr lang="en-CA" sz="1200" b="1" dirty="0" smtClean="0"/>
              <a:t>Budget</a:t>
            </a:r>
            <a:r>
              <a:rPr lang="en-CA" sz="1200" dirty="0" smtClean="0"/>
              <a:t>: </a:t>
            </a:r>
          </a:p>
          <a:p>
            <a:pPr marL="171450" indent="-171450">
              <a:buFont typeface="Arial" panose="020B0604020202020204" pitchFamily="34" charset="0"/>
              <a:buChar char="•"/>
            </a:pPr>
            <a:r>
              <a:rPr lang="en-CA" sz="1200" dirty="0" smtClean="0"/>
              <a:t>$1.06B</a:t>
            </a:r>
          </a:p>
          <a:p>
            <a:endParaRPr lang="en-CA" sz="1200" dirty="0" smtClean="0"/>
          </a:p>
          <a:p>
            <a:r>
              <a:rPr lang="en-CA" sz="1200" b="1" dirty="0" smtClean="0"/>
              <a:t>Primary location(s)</a:t>
            </a:r>
            <a:r>
              <a:rPr lang="en-CA" sz="1200" dirty="0" smtClean="0"/>
              <a:t>: </a:t>
            </a:r>
          </a:p>
          <a:p>
            <a:pPr marL="171450" indent="-171450">
              <a:buFont typeface="Arial" panose="020B0604020202020204" pitchFamily="34" charset="0"/>
              <a:buChar char="•"/>
            </a:pPr>
            <a:r>
              <a:rPr lang="en-CA" sz="1200" dirty="0" smtClean="0">
                <a:cs typeface="Arial" panose="020B0604020202020204" pitchFamily="34" charset="0"/>
              </a:rPr>
              <a:t>National Defence Headquarters (</a:t>
            </a:r>
            <a:r>
              <a:rPr lang="en-CA" sz="1200" dirty="0" err="1" smtClean="0">
                <a:cs typeface="Arial" panose="020B0604020202020204" pitchFamily="34" charset="0"/>
              </a:rPr>
              <a:t>Pearkes</a:t>
            </a:r>
            <a:r>
              <a:rPr lang="en-CA" sz="1200" dirty="0" smtClean="0">
                <a:cs typeface="Arial" panose="020B0604020202020204" pitchFamily="34" charset="0"/>
              </a:rPr>
              <a:t> Building)</a:t>
            </a:r>
          </a:p>
          <a:p>
            <a:pPr marL="171450" indent="-171450">
              <a:buFont typeface="Arial" panose="020B0604020202020204" pitchFamily="34" charset="0"/>
              <a:buChar char="•"/>
            </a:pPr>
            <a:r>
              <a:rPr lang="en-CA" sz="1200" dirty="0" smtClean="0">
                <a:cs typeface="Arial" panose="020B0604020202020204" pitchFamily="34" charset="0"/>
              </a:rPr>
              <a:t>14 Wings operating from 43 locations, including nine bases, across Canada</a:t>
            </a:r>
          </a:p>
          <a:p>
            <a:pPr marL="228589" indent="-228589">
              <a:buFont typeface="Arial" panose="020B0604020202020204" pitchFamily="34" charset="0"/>
              <a:buChar char="•"/>
            </a:pPr>
            <a:endParaRPr lang="en-CA" sz="1600" dirty="0" smtClean="0"/>
          </a:p>
          <a:p>
            <a:endParaRPr lang="en-CA" sz="1600" dirty="0"/>
          </a:p>
        </p:txBody>
      </p:sp>
      <p:sp>
        <p:nvSpPr>
          <p:cNvPr id="29" name="Rounded Rectangle 28"/>
          <p:cNvSpPr/>
          <p:nvPr/>
        </p:nvSpPr>
        <p:spPr>
          <a:xfrm>
            <a:off x="12215672" y="1326876"/>
            <a:ext cx="3680461"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en-CA" b="1" dirty="0" smtClean="0"/>
              <a:t>KEY PARTNERS</a:t>
            </a:r>
          </a:p>
          <a:p>
            <a:pPr algn="ctr"/>
            <a:endParaRPr lang="en-CA" sz="1200" b="1" dirty="0"/>
          </a:p>
          <a:p>
            <a:r>
              <a:rPr lang="en-CA" sz="1200" b="1" dirty="0"/>
              <a:t>Internal</a:t>
            </a:r>
            <a:r>
              <a:rPr lang="en-CA" sz="1200" dirty="0" smtClean="0"/>
              <a:t>: Various Department of National Defence and Canadian Armed Forces organizations</a:t>
            </a:r>
          </a:p>
          <a:p>
            <a:endParaRPr lang="en-CA" sz="1200" dirty="0"/>
          </a:p>
          <a:p>
            <a:r>
              <a:rPr lang="en-CA" sz="1200" b="1" dirty="0"/>
              <a:t>External</a:t>
            </a:r>
            <a:r>
              <a:rPr lang="en-CA" sz="1200" dirty="0" smtClean="0"/>
              <a:t>: Air Chiefs of the United States, United Kingdom, Australia, and New Zealand; North Atlantic Treaty Organization Air Chiefs, </a:t>
            </a:r>
            <a:r>
              <a:rPr lang="en-CA" sz="1200" dirty="0"/>
              <a:t>System of Cooperation Amongst the Air Forces of the Americas (SICOFAA</a:t>
            </a:r>
            <a:r>
              <a:rPr lang="en-CA" sz="1200" dirty="0" smtClean="0"/>
              <a:t>) Air Chiefs.</a:t>
            </a:r>
            <a:endParaRPr lang="en-CA" sz="1200" dirty="0"/>
          </a:p>
        </p:txBody>
      </p:sp>
      <p:sp>
        <p:nvSpPr>
          <p:cNvPr id="33" name="Rectangle 32"/>
          <p:cNvSpPr/>
          <p:nvPr/>
        </p:nvSpPr>
        <p:spPr>
          <a:xfrm>
            <a:off x="206535" y="5044693"/>
            <a:ext cx="15833613" cy="4111916"/>
          </a:xfrm>
          <a:prstGeom prst="rect">
            <a:avLst/>
          </a:prstGeom>
          <a:solidFill>
            <a:srgbClr val="3035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867" dirty="0"/>
          </a:p>
        </p:txBody>
      </p:sp>
      <p:sp>
        <p:nvSpPr>
          <p:cNvPr id="19" name="TextBox 18"/>
          <p:cNvSpPr txBox="1"/>
          <p:nvPr/>
        </p:nvSpPr>
        <p:spPr>
          <a:xfrm>
            <a:off x="206536" y="5020771"/>
            <a:ext cx="15734502" cy="338554"/>
          </a:xfrm>
          <a:prstGeom prst="rect">
            <a:avLst/>
          </a:prstGeom>
          <a:noFill/>
        </p:spPr>
        <p:txBody>
          <a:bodyPr wrap="square" rtlCol="0">
            <a:spAutoFit/>
          </a:bodyPr>
          <a:lstStyle/>
          <a:p>
            <a:pPr algn="ctr"/>
            <a:r>
              <a:rPr lang="en-CA" sz="1600" cap="all" dirty="0" smtClean="0">
                <a:solidFill>
                  <a:schemeClr val="bg1"/>
                </a:solidFill>
              </a:rPr>
              <a:t>Top issues for the royal </a:t>
            </a:r>
            <a:r>
              <a:rPr lang="en-CA" sz="1600" cap="all" smtClean="0">
                <a:solidFill>
                  <a:schemeClr val="bg1"/>
                </a:solidFill>
              </a:rPr>
              <a:t>Canadian air force</a:t>
            </a:r>
            <a:endParaRPr lang="en-CA" sz="1600" cap="all" dirty="0">
              <a:solidFill>
                <a:schemeClr val="bg1"/>
              </a:solidFill>
            </a:endParaRPr>
          </a:p>
        </p:txBody>
      </p:sp>
      <p:sp>
        <p:nvSpPr>
          <p:cNvPr id="15" name="TextBox 4"/>
          <p:cNvSpPr txBox="1">
            <a:spLocks noChangeArrowheads="1"/>
          </p:cNvSpPr>
          <p:nvPr/>
        </p:nvSpPr>
        <p:spPr bwMode="auto">
          <a:xfrm>
            <a:off x="246650" y="185998"/>
            <a:ext cx="83414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Font typeface="Arial" charset="0"/>
              <a:buChar char="•"/>
              <a:defRPr sz="2800">
                <a:solidFill>
                  <a:srgbClr val="000000"/>
                </a:solidFill>
                <a:latin typeface="Arial" charset="0"/>
                <a:ea typeface="ＭＳ Ｐゴシック" charset="-128"/>
                <a:cs typeface="Arial" charset="0"/>
              </a:defRPr>
            </a:lvl1pPr>
            <a:lvl2pPr marL="742950" indent="-285750">
              <a:spcBef>
                <a:spcPct val="20000"/>
              </a:spcBef>
              <a:buFont typeface="Arial" charset="0"/>
              <a:buChar char="–"/>
              <a:defRPr sz="2400">
                <a:solidFill>
                  <a:srgbClr val="000000"/>
                </a:solidFill>
                <a:latin typeface="Arial" charset="0"/>
                <a:ea typeface="ＭＳ Ｐゴシック" charset="-128"/>
                <a:cs typeface="Arial" charset="0"/>
              </a:defRPr>
            </a:lvl2pPr>
            <a:lvl3pPr marL="1143000" indent="-228600">
              <a:spcBef>
                <a:spcPct val="20000"/>
              </a:spcBef>
              <a:buFont typeface="Arial" charset="0"/>
              <a:buChar char="•"/>
              <a:defRPr sz="2000">
                <a:solidFill>
                  <a:srgbClr val="000000"/>
                </a:solidFill>
                <a:latin typeface="Arial" charset="0"/>
                <a:ea typeface="ＭＳ Ｐゴシック" charset="-128"/>
                <a:cs typeface="Arial" charset="0"/>
              </a:defRPr>
            </a:lvl3pPr>
            <a:lvl4pPr marL="1600200" indent="-228600">
              <a:spcBef>
                <a:spcPct val="20000"/>
              </a:spcBef>
              <a:buFont typeface="Arial" charset="0"/>
              <a:buChar char="–"/>
              <a:defRPr>
                <a:solidFill>
                  <a:srgbClr val="000000"/>
                </a:solidFill>
                <a:latin typeface="Arial" charset="0"/>
                <a:ea typeface="ＭＳ Ｐゴシック" charset="-128"/>
                <a:cs typeface="Arial" charset="0"/>
              </a:defRPr>
            </a:lvl4pPr>
            <a:lvl5pPr marL="2057400" indent="-228600">
              <a:spcBef>
                <a:spcPct val="20000"/>
              </a:spcBef>
              <a:buFont typeface="Arial" charset="0"/>
              <a:buChar char="»"/>
              <a:defRPr>
                <a:solidFill>
                  <a:srgbClr val="000000"/>
                </a:solidFill>
                <a:latin typeface="Arial" charset="0"/>
                <a:ea typeface="ＭＳ Ｐゴシック" charset="-128"/>
                <a:cs typeface="Arial" charset="0"/>
              </a:defRPr>
            </a:lvl5pPr>
            <a:lvl6pPr marL="25146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6pPr>
            <a:lvl7pPr marL="29718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7pPr>
            <a:lvl8pPr marL="34290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8pPr>
            <a:lvl9pPr marL="38862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9pPr>
          </a:lstStyle>
          <a:p>
            <a:pPr>
              <a:spcBef>
                <a:spcPct val="0"/>
              </a:spcBef>
              <a:buNone/>
            </a:pPr>
            <a:r>
              <a:rPr lang="en-CA" sz="1900" b="1" dirty="0" smtClean="0">
                <a:solidFill>
                  <a:schemeClr val="bg1"/>
                </a:solidFill>
              </a:rPr>
              <a:t>Royal Canadian Air Force (RCAF) – Lieutenant-General Al </a:t>
            </a:r>
            <a:r>
              <a:rPr lang="en-CA" sz="1900" b="1" dirty="0" err="1" smtClean="0">
                <a:solidFill>
                  <a:schemeClr val="bg1"/>
                </a:solidFill>
              </a:rPr>
              <a:t>Meinzinger</a:t>
            </a:r>
            <a:r>
              <a:rPr lang="en-CA" sz="2000" b="1" dirty="0">
                <a:solidFill>
                  <a:prstClr val="white"/>
                </a:solidFill>
              </a:rPr>
              <a:t> </a:t>
            </a:r>
          </a:p>
        </p:txBody>
      </p:sp>
      <p:sp>
        <p:nvSpPr>
          <p:cNvPr id="16" name="Rectangle 15"/>
          <p:cNvSpPr/>
          <p:nvPr/>
        </p:nvSpPr>
        <p:spPr>
          <a:xfrm>
            <a:off x="1554466" y="1416686"/>
            <a:ext cx="1827140" cy="2328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1554466" y="2442656"/>
            <a:ext cx="1800200" cy="276999"/>
          </a:xfrm>
          <a:prstGeom prst="rect">
            <a:avLst/>
          </a:prstGeom>
          <a:noFill/>
        </p:spPr>
        <p:txBody>
          <a:bodyPr wrap="square" rtlCol="0">
            <a:spAutoFit/>
          </a:bodyPr>
          <a:lstStyle/>
          <a:p>
            <a:pPr algn="ctr"/>
            <a:r>
              <a:rPr lang="en-CA" sz="1200" i="1" dirty="0"/>
              <a:t>L1 picture</a:t>
            </a:r>
          </a:p>
        </p:txBody>
      </p:sp>
      <p:sp>
        <p:nvSpPr>
          <p:cNvPr id="20" name="Text Box 2"/>
          <p:cNvSpPr txBox="1"/>
          <p:nvPr/>
        </p:nvSpPr>
        <p:spPr>
          <a:xfrm>
            <a:off x="6463084" y="0"/>
            <a:ext cx="9775453" cy="4937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en-CA" sz="1200" b="1" kern="1200" cap="all"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UNCLASSIFIED</a:t>
            </a:r>
            <a:endParaRPr lang="en-CA" sz="1200" dirty="0">
              <a:effectLst/>
              <a:latin typeface="Times New Roman" panose="02020603050405020304" pitchFamily="18" charset="0"/>
              <a:ea typeface="Times New Roman" panose="02020603050405020304" pitchFamily="18" charset="0"/>
            </a:endParaRPr>
          </a:p>
        </p:txBody>
      </p:sp>
      <p:sp>
        <p:nvSpPr>
          <p:cNvPr id="22" name="Rounded Rectangle 21"/>
          <p:cNvSpPr/>
          <p:nvPr/>
        </p:nvSpPr>
        <p:spPr>
          <a:xfrm>
            <a:off x="270397" y="5359325"/>
            <a:ext cx="3240360" cy="36724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0"/>
              </a:spcAft>
            </a:pPr>
            <a:r>
              <a:rPr lang="en-CA" sz="1200" b="1" u="sng" dirty="0"/>
              <a:t>Op EXPERIENCE and Op TALENT</a:t>
            </a:r>
          </a:p>
          <a:p>
            <a:pPr marL="171450" indent="-171450">
              <a:spcAft>
                <a:spcPts val="0"/>
              </a:spcAft>
              <a:buFont typeface="Arial" panose="020B0604020202020204" pitchFamily="34" charset="0"/>
              <a:buChar char="•"/>
            </a:pPr>
            <a:r>
              <a:rPr lang="en-CA" sz="1200" dirty="0"/>
              <a:t>Global demand for aviation expertise has negatively impacted the overall trade health of RCAF Pilots and Technicians.</a:t>
            </a:r>
          </a:p>
          <a:p>
            <a:pPr marL="171450" indent="-171450">
              <a:spcAft>
                <a:spcPts val="0"/>
              </a:spcAft>
              <a:buFont typeface="Arial" panose="020B0604020202020204" pitchFamily="34" charset="0"/>
              <a:buChar char="•"/>
            </a:pPr>
            <a:r>
              <a:rPr lang="en-CA" sz="1200" dirty="0"/>
              <a:t>Retention of experienced RCAF personnel is key to maintaining delivery of air and space </a:t>
            </a:r>
            <a:r>
              <a:rPr lang="en-CA" sz="1200" dirty="0" smtClean="0"/>
              <a:t>power.</a:t>
            </a:r>
            <a:endParaRPr lang="en-CA" sz="1200" dirty="0"/>
          </a:p>
          <a:p>
            <a:pPr marL="171450" indent="-171450">
              <a:spcAft>
                <a:spcPts val="0"/>
              </a:spcAft>
              <a:buFont typeface="Arial" panose="020B0604020202020204" pitchFamily="34" charset="0"/>
              <a:buChar char="•"/>
            </a:pPr>
            <a:r>
              <a:rPr lang="en-CA" sz="1200" dirty="0"/>
              <a:t>Op EXPERIENCE and TALENT seek to ameliorate the experiential gaps through targeted growth and retention initiatives that enrich </a:t>
            </a:r>
            <a:r>
              <a:rPr lang="en-CA" sz="1200" dirty="0" smtClean="0"/>
              <a:t>quality </a:t>
            </a:r>
            <a:r>
              <a:rPr lang="en-CA" sz="1200" dirty="0"/>
              <a:t>of service and improve quality of life for RCAF personnel and their families.</a:t>
            </a:r>
          </a:p>
          <a:p>
            <a:pPr marL="171450" indent="-171450">
              <a:spcAft>
                <a:spcPts val="0"/>
              </a:spcAft>
              <a:buFont typeface="Arial" panose="020B0604020202020204" pitchFamily="34" charset="0"/>
              <a:buChar char="•"/>
            </a:pPr>
            <a:r>
              <a:rPr lang="en-CA" sz="1200" dirty="0" smtClean="0"/>
              <a:t>Results of analysis and recommended compensation and benefits for RCAF Pilots is expected to be available in December 2019. </a:t>
            </a:r>
            <a:endParaRPr lang="en-CA" sz="1200" dirty="0"/>
          </a:p>
        </p:txBody>
      </p:sp>
      <p:sp>
        <p:nvSpPr>
          <p:cNvPr id="23" name="Rounded Rectangle 22"/>
          <p:cNvSpPr/>
          <p:nvPr/>
        </p:nvSpPr>
        <p:spPr>
          <a:xfrm>
            <a:off x="3582765" y="5360454"/>
            <a:ext cx="2913353" cy="36724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200" b="1" u="sng" dirty="0" smtClean="0"/>
              <a:t>Future </a:t>
            </a:r>
            <a:r>
              <a:rPr lang="en-CA" sz="1200" b="1" u="sng" dirty="0"/>
              <a:t>Aircrew </a:t>
            </a:r>
            <a:r>
              <a:rPr lang="en-CA" sz="1200" b="1" u="sng" dirty="0" smtClean="0"/>
              <a:t>Training (</a:t>
            </a:r>
            <a:r>
              <a:rPr lang="en-CA" sz="1200" b="1" u="sng" dirty="0" err="1" smtClean="0"/>
              <a:t>FAcT</a:t>
            </a:r>
            <a:r>
              <a:rPr lang="en-CA" sz="1200" b="1" u="sng" dirty="0" smtClean="0"/>
              <a:t>)</a:t>
            </a:r>
            <a:r>
              <a:rPr lang="en-CA" sz="1200" dirty="0"/>
              <a:t> </a:t>
            </a:r>
          </a:p>
          <a:p>
            <a:pPr marL="171450" indent="-171450">
              <a:buFont typeface="Arial" panose="020B0604020202020204" pitchFamily="34" charset="0"/>
              <a:buChar char="•"/>
            </a:pPr>
            <a:r>
              <a:rPr lang="en-CA" sz="1200" dirty="0" smtClean="0"/>
              <a:t>The </a:t>
            </a:r>
            <a:r>
              <a:rPr lang="en-CA" sz="1200" dirty="0" err="1" smtClean="0"/>
              <a:t>FAcT</a:t>
            </a:r>
            <a:r>
              <a:rPr lang="en-CA" sz="1200" dirty="0" smtClean="0"/>
              <a:t> </a:t>
            </a:r>
            <a:r>
              <a:rPr lang="en-CA" sz="1200" dirty="0"/>
              <a:t>Program will replace the </a:t>
            </a:r>
            <a:r>
              <a:rPr lang="en-CA" sz="1200" dirty="0" smtClean="0"/>
              <a:t>CAF’s </a:t>
            </a:r>
            <a:r>
              <a:rPr lang="en-CA" sz="1200" dirty="0"/>
              <a:t>current Pilot, Air Combat Systems </a:t>
            </a:r>
            <a:r>
              <a:rPr lang="en-CA" sz="1200" dirty="0" smtClean="0"/>
              <a:t>Officer </a:t>
            </a:r>
            <a:r>
              <a:rPr lang="en-CA" sz="1200" dirty="0"/>
              <a:t>and Airborne Electronic Sensor </a:t>
            </a:r>
            <a:r>
              <a:rPr lang="en-CA" sz="1200" dirty="0" smtClean="0"/>
              <a:t>Operator </a:t>
            </a:r>
            <a:r>
              <a:rPr lang="en-CA" sz="1200" dirty="0"/>
              <a:t>training systems</a:t>
            </a:r>
            <a:r>
              <a:rPr lang="en-CA" sz="1200" dirty="0" smtClean="0"/>
              <a:t>.</a:t>
            </a:r>
          </a:p>
          <a:p>
            <a:pPr marL="171450" indent="-171450">
              <a:buFont typeface="Arial" panose="020B0604020202020204" pitchFamily="34" charset="0"/>
              <a:buChar char="•"/>
            </a:pPr>
            <a:r>
              <a:rPr lang="en-CA" sz="1200" dirty="0" smtClean="0"/>
              <a:t>After </a:t>
            </a:r>
            <a:r>
              <a:rPr lang="en-CA" sz="1200" dirty="0"/>
              <a:t>sharing the final </a:t>
            </a:r>
            <a:r>
              <a:rPr lang="en-CA" sz="1200" dirty="0" smtClean="0"/>
              <a:t>draft Request for Proposal (RFP) </a:t>
            </a:r>
            <a:r>
              <a:rPr lang="en-CA" sz="1200" dirty="0"/>
              <a:t>with the qualified suppliers, the </a:t>
            </a:r>
            <a:r>
              <a:rPr lang="en-CA" sz="1200" dirty="0" err="1"/>
              <a:t>FAcT</a:t>
            </a:r>
            <a:r>
              <a:rPr lang="en-CA" sz="1200" dirty="0"/>
              <a:t> team will initiate an internal review of the RFP documentation prior to its official release during the first quarter of 2020.  </a:t>
            </a:r>
          </a:p>
          <a:p>
            <a:pPr marL="171450" indent="-171450">
              <a:spcAft>
                <a:spcPts val="0"/>
              </a:spcAft>
              <a:buFont typeface="Arial" panose="020B0604020202020204" pitchFamily="34" charset="0"/>
              <a:buChar char="•"/>
            </a:pPr>
            <a:r>
              <a:rPr lang="en-CA" sz="1200" dirty="0"/>
              <a:t>The qualified suppliers will be granted approximately 8 months to prepare their </a:t>
            </a:r>
            <a:r>
              <a:rPr lang="en-CA" sz="1200" dirty="0" smtClean="0"/>
              <a:t>bids. It </a:t>
            </a:r>
            <a:r>
              <a:rPr lang="en-GB" sz="1200" dirty="0" smtClean="0"/>
              <a:t>will then </a:t>
            </a:r>
            <a:r>
              <a:rPr lang="en-GB" sz="1200" dirty="0"/>
              <a:t>take approximately 6 months to conduct the bid evaluation.  </a:t>
            </a:r>
            <a:endParaRPr lang="en-CA" sz="1200" dirty="0"/>
          </a:p>
        </p:txBody>
      </p:sp>
      <p:sp>
        <p:nvSpPr>
          <p:cNvPr id="24" name="Rounded Rectangle 23"/>
          <p:cNvSpPr/>
          <p:nvPr/>
        </p:nvSpPr>
        <p:spPr>
          <a:xfrm>
            <a:off x="6583355" y="5359325"/>
            <a:ext cx="3237004" cy="36724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0"/>
              </a:spcAft>
            </a:pPr>
            <a:r>
              <a:rPr lang="fr-CA" sz="1200" b="1" u="sng" dirty="0" err="1" smtClean="0"/>
              <a:t>Fighter</a:t>
            </a:r>
            <a:r>
              <a:rPr lang="fr-CA" sz="1200" b="1" u="sng" dirty="0" smtClean="0"/>
              <a:t> </a:t>
            </a:r>
            <a:r>
              <a:rPr lang="fr-CA" sz="1200" b="1" u="sng" dirty="0" err="1" smtClean="0"/>
              <a:t>Capability</a:t>
            </a:r>
            <a:r>
              <a:rPr lang="fr-CA" sz="1200" b="1" u="sng" dirty="0" smtClean="0"/>
              <a:t> </a:t>
            </a:r>
            <a:endParaRPr lang="en-CA" sz="1200" b="1" u="sng" dirty="0"/>
          </a:p>
          <a:p>
            <a:pPr marL="171450" indent="-171450">
              <a:spcAft>
                <a:spcPts val="0"/>
              </a:spcAft>
              <a:buFont typeface="Arial" panose="020B0604020202020204" pitchFamily="34" charset="0"/>
              <a:buChar char="•"/>
            </a:pPr>
            <a:r>
              <a:rPr lang="en-CA" sz="1200" dirty="0" smtClean="0"/>
              <a:t>December </a:t>
            </a:r>
            <a:r>
              <a:rPr lang="en-CA" sz="1200" dirty="0"/>
              <a:t>2019 notification to Suppliers on acceptability of </a:t>
            </a:r>
            <a:r>
              <a:rPr lang="en-CA" sz="1200" dirty="0" smtClean="0"/>
              <a:t>Initial </a:t>
            </a:r>
            <a:r>
              <a:rPr lang="en-CA" sz="1200" dirty="0"/>
              <a:t>Security Offer to meet Canada's </a:t>
            </a:r>
            <a:r>
              <a:rPr lang="en-CA" sz="1200" dirty="0" smtClean="0"/>
              <a:t>security/interoperability requirements for Future Fighter.</a:t>
            </a:r>
            <a:endParaRPr lang="en-CA" sz="1200" dirty="0"/>
          </a:p>
          <a:p>
            <a:pPr marL="171450" indent="-171450">
              <a:spcAft>
                <a:spcPts val="0"/>
              </a:spcAft>
              <a:buFont typeface="Arial" panose="020B0604020202020204" pitchFamily="34" charset="0"/>
              <a:buChar char="•"/>
            </a:pPr>
            <a:r>
              <a:rPr lang="en-CA" sz="1200" dirty="0" smtClean="0"/>
              <a:t>Submissions are due </a:t>
            </a:r>
            <a:r>
              <a:rPr lang="en-CA" sz="1200" dirty="0"/>
              <a:t>end March 2020 after which evaluation of Future Fighter proposals will </a:t>
            </a:r>
            <a:r>
              <a:rPr lang="en-CA" sz="1200" dirty="0" smtClean="0"/>
              <a:t>commence.</a:t>
            </a:r>
            <a:endParaRPr lang="en-CA" sz="1200" dirty="0"/>
          </a:p>
          <a:p>
            <a:pPr marL="171450" indent="-171450">
              <a:spcAft>
                <a:spcPts val="0"/>
              </a:spcAft>
              <a:buFont typeface="Arial" panose="020B0604020202020204" pitchFamily="34" charset="0"/>
              <a:buChar char="•"/>
            </a:pPr>
            <a:r>
              <a:rPr lang="en-CA" sz="1200" dirty="0" smtClean="0"/>
              <a:t>Continued delivery of 18 total </a:t>
            </a:r>
            <a:r>
              <a:rPr lang="en-CA" sz="1200" dirty="0"/>
              <a:t>Royal Australian Air Force F/A-18 a</a:t>
            </a:r>
            <a:r>
              <a:rPr lang="en-CA" sz="1200" dirty="0" smtClean="0"/>
              <a:t>ircraft </a:t>
            </a:r>
            <a:r>
              <a:rPr lang="en-CA" sz="1200" dirty="0"/>
              <a:t>to </a:t>
            </a:r>
            <a:r>
              <a:rPr lang="en-CA" sz="1200" dirty="0" smtClean="0"/>
              <a:t>Canada with </a:t>
            </a:r>
            <a:r>
              <a:rPr lang="en-CA" sz="1200" dirty="0"/>
              <a:t>full operational capability expected in December </a:t>
            </a:r>
            <a:r>
              <a:rPr lang="en-CA" sz="1200" dirty="0" smtClean="0"/>
              <a:t>2022.</a:t>
            </a:r>
            <a:endParaRPr lang="en-CA" sz="1200" dirty="0"/>
          </a:p>
          <a:p>
            <a:pPr marL="171450" indent="-171450">
              <a:spcAft>
                <a:spcPts val="0"/>
              </a:spcAft>
              <a:buFont typeface="Arial" panose="020B0604020202020204" pitchFamily="34" charset="0"/>
              <a:buChar char="•"/>
            </a:pPr>
            <a:r>
              <a:rPr lang="en-CA" sz="1200" dirty="0" smtClean="0"/>
              <a:t>Hornet </a:t>
            </a:r>
            <a:r>
              <a:rPr lang="en-CA" sz="1200" dirty="0"/>
              <a:t>(CF-18) Extension Project is progressing with </a:t>
            </a:r>
            <a:r>
              <a:rPr lang="en-CA" sz="1200" dirty="0" smtClean="0"/>
              <a:t>upgrades </a:t>
            </a:r>
            <a:r>
              <a:rPr lang="en-CA" sz="1200" dirty="0"/>
              <a:t>to secure communications </a:t>
            </a:r>
            <a:r>
              <a:rPr lang="en-CA" sz="1200" dirty="0" smtClean="0"/>
              <a:t>and expenditure </a:t>
            </a:r>
            <a:r>
              <a:rPr lang="en-CA" sz="1200" dirty="0"/>
              <a:t>authority </a:t>
            </a:r>
            <a:r>
              <a:rPr lang="en-CA" sz="1200" dirty="0" smtClean="0"/>
              <a:t>for final </a:t>
            </a:r>
            <a:r>
              <a:rPr lang="en-CA" sz="1200" dirty="0"/>
              <a:t>operational </a:t>
            </a:r>
            <a:r>
              <a:rPr lang="en-CA" sz="1200" dirty="0" smtClean="0"/>
              <a:t>enhancements in </a:t>
            </a:r>
            <a:r>
              <a:rPr lang="en-CA" sz="1200" dirty="0"/>
              <a:t>February </a:t>
            </a:r>
            <a:r>
              <a:rPr lang="en-CA" sz="1200" dirty="0" smtClean="0"/>
              <a:t>2020.</a:t>
            </a:r>
            <a:endParaRPr lang="en-CA" sz="1200" i="1" dirty="0"/>
          </a:p>
        </p:txBody>
      </p:sp>
      <p:sp>
        <p:nvSpPr>
          <p:cNvPr id="25" name="Rounded Rectangle 24"/>
          <p:cNvSpPr/>
          <p:nvPr/>
        </p:nvSpPr>
        <p:spPr>
          <a:xfrm>
            <a:off x="9911041" y="5359325"/>
            <a:ext cx="2981056" cy="36724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0"/>
              </a:spcAft>
            </a:pPr>
            <a:r>
              <a:rPr lang="en-CA" sz="1200" b="1" u="sng" dirty="0" smtClean="0"/>
              <a:t>CC-144 </a:t>
            </a:r>
            <a:r>
              <a:rPr lang="en-CA" sz="1200" b="1" u="sng" dirty="0"/>
              <a:t>Challenger </a:t>
            </a:r>
            <a:r>
              <a:rPr lang="en-CA" sz="1200" b="1" u="sng" dirty="0" smtClean="0"/>
              <a:t>issue/replacement</a:t>
            </a:r>
            <a:endParaRPr lang="en-CA" sz="1200" b="1" u="sng" dirty="0"/>
          </a:p>
          <a:p>
            <a:pPr marL="171450" indent="-171450">
              <a:spcAft>
                <a:spcPts val="0"/>
              </a:spcAft>
              <a:buFont typeface="Arial" panose="020B0604020202020204" pitchFamily="34" charset="0"/>
              <a:buChar char="•"/>
            </a:pPr>
            <a:r>
              <a:rPr lang="en-CA" sz="1200" dirty="0"/>
              <a:t>The CC144 fleet is mandated to </a:t>
            </a:r>
            <a:r>
              <a:rPr lang="en-CA" sz="1200" dirty="0" smtClean="0"/>
              <a:t>support Administrative </a:t>
            </a:r>
            <a:r>
              <a:rPr lang="en-CA" sz="1200" dirty="0"/>
              <a:t>Flight Services to the federal government and </a:t>
            </a:r>
            <a:r>
              <a:rPr lang="en-CA" sz="1200" dirty="0" smtClean="0"/>
              <a:t>Utility </a:t>
            </a:r>
            <a:r>
              <a:rPr lang="en-CA" sz="1200" dirty="0"/>
              <a:t>Flight Service to the CAF on an “as available” basis</a:t>
            </a:r>
            <a:r>
              <a:rPr lang="en-CA" sz="1200" dirty="0" smtClean="0"/>
              <a:t>.</a:t>
            </a:r>
          </a:p>
          <a:p>
            <a:pPr marL="171450" indent="-171450">
              <a:spcAft>
                <a:spcPts val="0"/>
              </a:spcAft>
              <a:buFont typeface="Arial" panose="020B0604020202020204" pitchFamily="34" charset="0"/>
              <a:buChar char="•"/>
            </a:pPr>
            <a:r>
              <a:rPr lang="en-CA" sz="1200" dirty="0" smtClean="0"/>
              <a:t>RCAF </a:t>
            </a:r>
            <a:r>
              <a:rPr lang="en-CA" sz="1200" dirty="0"/>
              <a:t>analysis has concluded that </a:t>
            </a:r>
            <a:r>
              <a:rPr lang="en-CA" sz="1200" dirty="0" smtClean="0">
                <a:solidFill>
                  <a:srgbClr val="FF0000"/>
                </a:solidFill>
              </a:rPr>
              <a:t>[redacted]</a:t>
            </a:r>
            <a:r>
              <a:rPr lang="en-CA" sz="1200" dirty="0" smtClean="0"/>
              <a:t> </a:t>
            </a:r>
            <a:r>
              <a:rPr lang="en-CA" sz="1200" dirty="0"/>
              <a:t>from forecasted fleet obsolescence, unforecasted pilot releases and ongoing maintenance challenges, </a:t>
            </a:r>
            <a:r>
              <a:rPr lang="en-CA" sz="1200" dirty="0" smtClean="0">
                <a:solidFill>
                  <a:srgbClr val="FF0000"/>
                </a:solidFill>
              </a:rPr>
              <a:t>[redacted]</a:t>
            </a:r>
            <a:r>
              <a:rPr lang="en-CA" sz="1200" dirty="0" smtClean="0"/>
              <a:t>. </a:t>
            </a:r>
            <a:endParaRPr lang="en-CA" sz="1200" dirty="0" smtClean="0"/>
          </a:p>
          <a:p>
            <a:pPr marL="171450" indent="-171450">
              <a:spcAft>
                <a:spcPts val="0"/>
              </a:spcAft>
              <a:buFont typeface="Arial" panose="020B0604020202020204" pitchFamily="34" charset="0"/>
              <a:buChar char="•"/>
            </a:pPr>
            <a:endParaRPr lang="en-CA" sz="1200" dirty="0"/>
          </a:p>
          <a:p>
            <a:pPr marL="171450" indent="-171450">
              <a:spcAft>
                <a:spcPts val="0"/>
              </a:spcAft>
              <a:buFont typeface="Arial" panose="020B0604020202020204" pitchFamily="34" charset="0"/>
              <a:buChar char="•"/>
            </a:pPr>
            <a:endParaRPr lang="en-CA" sz="1200" dirty="0" smtClean="0"/>
          </a:p>
          <a:p>
            <a:pPr marL="171450" indent="-171450">
              <a:spcAft>
                <a:spcPts val="0"/>
              </a:spcAft>
              <a:buFont typeface="Arial" panose="020B0604020202020204" pitchFamily="34" charset="0"/>
              <a:buChar char="•"/>
            </a:pPr>
            <a:endParaRPr lang="en-CA" sz="1200" dirty="0"/>
          </a:p>
        </p:txBody>
      </p:sp>
      <p:sp>
        <p:nvSpPr>
          <p:cNvPr id="26" name="Rounded Rectangle 25"/>
          <p:cNvSpPr/>
          <p:nvPr/>
        </p:nvSpPr>
        <p:spPr>
          <a:xfrm>
            <a:off x="12982780" y="5359325"/>
            <a:ext cx="2913353" cy="36724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0"/>
              </a:spcAft>
            </a:pPr>
            <a:r>
              <a:rPr lang="en-CA" sz="1200" b="1" u="sng" dirty="0" smtClean="0"/>
              <a:t>Enhanced Participation in Space Operations</a:t>
            </a:r>
          </a:p>
          <a:p>
            <a:pPr marL="171450" indent="-171450">
              <a:spcAft>
                <a:spcPts val="0"/>
              </a:spcAft>
              <a:buFont typeface="Arial" panose="020B0604020202020204" pitchFamily="34" charset="0"/>
              <a:buChar char="•"/>
            </a:pPr>
            <a:r>
              <a:rPr lang="en-CA" sz="1200" dirty="0" smtClean="0"/>
              <a:t>CAF’s </a:t>
            </a:r>
            <a:r>
              <a:rPr lang="en-CA" sz="1200" dirty="0"/>
              <a:t>space-related activities are critical for the defence of Canada and support operations both at home and </a:t>
            </a:r>
            <a:r>
              <a:rPr lang="en-CA" sz="1200" dirty="0" smtClean="0"/>
              <a:t>abroad.</a:t>
            </a:r>
          </a:p>
          <a:p>
            <a:pPr marL="171450" indent="-171450">
              <a:spcAft>
                <a:spcPts val="0"/>
              </a:spcAft>
              <a:buFont typeface="Arial" panose="020B0604020202020204" pitchFamily="34" charset="0"/>
              <a:buChar char="•"/>
            </a:pPr>
            <a:r>
              <a:rPr lang="en-CA" sz="1200" dirty="0" smtClean="0"/>
              <a:t>Protecting and defending these capabilities is dependant on </a:t>
            </a:r>
            <a:r>
              <a:rPr lang="en-CA" sz="1200" dirty="0"/>
              <a:t>advancing cooperation and collaboration in combined space operations with </a:t>
            </a:r>
            <a:r>
              <a:rPr lang="en-CA" sz="1200" dirty="0" smtClean="0"/>
              <a:t>close </a:t>
            </a:r>
            <a:r>
              <a:rPr lang="en-CA" sz="1200" dirty="0"/>
              <a:t>allies and </a:t>
            </a:r>
            <a:r>
              <a:rPr lang="en-CA" sz="1200" dirty="0" smtClean="0"/>
              <a:t>partners. </a:t>
            </a:r>
          </a:p>
          <a:p>
            <a:pPr marL="171450" indent="-171450">
              <a:spcAft>
                <a:spcPts val="0"/>
              </a:spcAft>
              <a:buFont typeface="Arial" panose="020B0604020202020204" pitchFamily="34" charset="0"/>
              <a:buChar char="•"/>
            </a:pPr>
            <a:r>
              <a:rPr lang="en-CA" sz="1200" dirty="0" smtClean="0"/>
              <a:t>Op OLYMPIC DEFENDER will </a:t>
            </a:r>
            <a:r>
              <a:rPr lang="en-CA" sz="1200" dirty="0"/>
              <a:t>provide the essential synchronizing framework </a:t>
            </a:r>
            <a:r>
              <a:rPr lang="en-CA" sz="1200" dirty="0" smtClean="0"/>
              <a:t>to </a:t>
            </a:r>
            <a:r>
              <a:rPr lang="en-CA" sz="1200" dirty="0"/>
              <a:t>face the security challenges in the space </a:t>
            </a:r>
            <a:r>
              <a:rPr lang="en-CA" sz="1200" dirty="0" smtClean="0"/>
              <a:t>domain.</a:t>
            </a:r>
            <a:endParaRPr lang="en-CA" sz="1200" dirty="0"/>
          </a:p>
        </p:txBody>
      </p:sp>
      <p:sp>
        <p:nvSpPr>
          <p:cNvPr id="21" name="Rounded Rectangle 20"/>
          <p:cNvSpPr/>
          <p:nvPr/>
        </p:nvSpPr>
        <p:spPr>
          <a:xfrm>
            <a:off x="325857" y="1326875"/>
            <a:ext cx="4251260"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ctr"/>
          <a:lstStyle/>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600" dirty="0"/>
          </a:p>
          <a:p>
            <a:endParaRPr lang="en-CA" sz="1200" dirty="0" smtClean="0"/>
          </a:p>
          <a:p>
            <a:pPr marL="285750" indent="-285750">
              <a:buFont typeface="Arial" panose="020B0604020202020204" pitchFamily="34" charset="0"/>
              <a:buChar char="•"/>
            </a:pPr>
            <a:endParaRPr lang="en-CA" sz="1200" i="1" dirty="0" smtClean="0"/>
          </a:p>
          <a:p>
            <a:pPr marL="285750" indent="-285750">
              <a:buFont typeface="Arial" panose="020B0604020202020204" pitchFamily="34" charset="0"/>
              <a:buChar char="•"/>
            </a:pPr>
            <a:endParaRPr lang="en-CA" sz="1200" i="1" dirty="0"/>
          </a:p>
          <a:p>
            <a:pPr marL="285750" indent="-285750">
              <a:buFont typeface="Arial" panose="020B0604020202020204" pitchFamily="34" charset="0"/>
              <a:buChar char="•"/>
            </a:pPr>
            <a:endParaRPr lang="en-CA" sz="1200" i="1" dirty="0" smtClean="0"/>
          </a:p>
          <a:p>
            <a:pPr marL="285750" indent="-285750">
              <a:buFont typeface="Arial" panose="020B0604020202020204" pitchFamily="34" charset="0"/>
              <a:buChar char="•"/>
            </a:pPr>
            <a:endParaRPr lang="en-CA" sz="1200" i="1" dirty="0" smtClean="0"/>
          </a:p>
          <a:p>
            <a:pPr marL="285750" indent="-285750">
              <a:buFont typeface="Arial" panose="020B0604020202020204" pitchFamily="34" charset="0"/>
              <a:buChar char="•"/>
            </a:pPr>
            <a:r>
              <a:rPr lang="en-CA" sz="1200" dirty="0" smtClean="0"/>
              <a:t>Appointed in May 2018</a:t>
            </a:r>
          </a:p>
          <a:p>
            <a:pPr marL="285750" indent="-285750">
              <a:buFont typeface="Arial" panose="020B0604020202020204" pitchFamily="34" charset="0"/>
              <a:buChar char="•"/>
            </a:pPr>
            <a:r>
              <a:rPr lang="en-CA" sz="1200" dirty="0" smtClean="0"/>
              <a:t>Pilot with 34 years of service</a:t>
            </a:r>
          </a:p>
          <a:p>
            <a:pPr marL="285750" indent="-285750">
              <a:buFont typeface="Arial" panose="020B0604020202020204" pitchFamily="34" charset="0"/>
              <a:buChar char="•"/>
            </a:pPr>
            <a:r>
              <a:rPr lang="en-CA" sz="1200" dirty="0" smtClean="0"/>
              <a:t>Experience in Haiti, Afghanistan, 1 Canadian Air Division, North American Aerospace Defense Command (NORAD), Royal Military College and  National Defence Headquarters.</a:t>
            </a:r>
          </a:p>
          <a:p>
            <a:pPr marL="285750" indent="-285750">
              <a:buFont typeface="Arial" panose="020B0604020202020204" pitchFamily="34" charset="0"/>
              <a:buChar char="•"/>
            </a:pPr>
            <a:endParaRPr lang="en-CA" sz="1200" i="1" dirty="0"/>
          </a:p>
        </p:txBody>
      </p:sp>
      <p:pic>
        <p:nvPicPr>
          <p:cNvPr id="2" name="Picture 1"/>
          <p:cNvPicPr>
            <a:picLocks noChangeAspect="1"/>
          </p:cNvPicPr>
          <p:nvPr/>
        </p:nvPicPr>
        <p:blipFill>
          <a:blip r:embed="rId3" cstate="print"/>
          <a:stretch>
            <a:fillRect/>
          </a:stretch>
        </p:blipFill>
        <p:spPr>
          <a:xfrm>
            <a:off x="1768242" y="1490157"/>
            <a:ext cx="1493507" cy="1863140"/>
          </a:xfrm>
          <a:prstGeom prst="rect">
            <a:avLst/>
          </a:prstGeom>
        </p:spPr>
      </p:pic>
    </p:spTree>
    <p:extLst>
      <p:ext uri="{BB962C8B-B14F-4D97-AF65-F5344CB8AC3E}">
        <p14:creationId xmlns:p14="http://schemas.microsoft.com/office/powerpoint/2010/main" val="4113069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ND-PPT-English-ADM(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BF0CE6A75F47A744B9EB9817815FB665" ma:contentTypeVersion="141" ma:contentTypeDescription="Create a new document." ma:contentTypeScope="" ma:versionID="241081bca1152ab2eb123b6d1984e966">
  <xsd:schema xmlns:xsd="http://www.w3.org/2001/XMLSchema" xmlns:xs="http://www.w3.org/2001/XMLSchema" xmlns:p="http://schemas.microsoft.com/office/2006/metadata/properties" xmlns:ns2="0cca6b3e-08ce-4ee3-b2ff-472beafb741c" xmlns:ns3="90dfb31b-b819-4616-bb39-fd86b0408cdf" xmlns:ns4="ee3c54e1-a350-433d-aa05-523c6e914b76" targetNamespace="http://schemas.microsoft.com/office/2006/metadata/properties" ma:root="true" ma:fieldsID="d9dbb65149f81f96c8e5cf8746ddad32" ns2:_="" ns3:_="" ns4:_="">
    <xsd:import namespace="0cca6b3e-08ce-4ee3-b2ff-472beafb741c"/>
    <xsd:import namespace="90dfb31b-b819-4616-bb39-fd86b0408cdf"/>
    <xsd:import namespace="ee3c54e1-a350-433d-aa05-523c6e914b76"/>
    <xsd:element name="properties">
      <xsd:complexType>
        <xsd:sequence>
          <xsd:element name="documentManagement">
            <xsd:complexType>
              <xsd:all>
                <xsd:element ref="ns2:Classification" minOccurs="0"/>
                <xsd:element ref="ns2:Document_x0020_Purpuse"/>
                <xsd:element ref="ns2:Document_x0020_Type"/>
                <xsd:element ref="ns2:Copy_Title" minOccurs="0"/>
                <xsd:element ref="ns2:DG_x002f_L2" minOccurs="0"/>
                <xsd:element ref="ns3:_dlc_DocId" minOccurs="0"/>
                <xsd:element ref="ns3:_dlc_DocIdUrl" minOccurs="0"/>
                <xsd:element ref="ns3:_dlc_DocIdPersistId" minOccurs="0"/>
                <xsd:element ref="ns2:Staff_Officer" minOccurs="0"/>
                <xsd:element ref="ns2:Directorate" minOccurs="0"/>
                <xsd:element ref="ns2:Aim" minOccurs="0"/>
                <xsd:element ref="ns2:vbwt" minOccurs="0"/>
                <xsd:element ref="ns2:Synopsis" minOccurs="0"/>
                <xsd:element ref="ns2:Routing_x0020_Slip" minOccurs="0"/>
                <xsd:element ref="ns2:Due_x0020_Date" minOccurs="0"/>
                <xsd:element ref="ns2:RCAF_Tracker" minOccurs="0"/>
                <xsd:element ref="ns4:SharedWithUsers" minOccurs="0"/>
                <xsd:element ref="ns2:RCAF_Tracker_For_ASSS" minOccurs="0"/>
                <xsd:element ref="ns2:Copy_Title_x003a_Title" minOccurs="0"/>
                <xsd:element ref="ns2:Reviewed_x0020_By_x003a_" minOccurs="0"/>
                <xsd:element ref="ns2:Staff_x0020_Officer_x0020_Informed" minOccurs="0"/>
                <xsd:element ref="ns2:Due_x0020_Date_x0020_Justification" minOccurs="0"/>
                <xsd:element ref="ns2:Sequ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ca6b3e-08ce-4ee3-b2ff-472beafb741c" elementFormDefault="qualified">
    <xsd:import namespace="http://schemas.microsoft.com/office/2006/documentManagement/types"/>
    <xsd:import namespace="http://schemas.microsoft.com/office/infopath/2007/PartnerControls"/>
    <xsd:element name="Classification" ma:index="2" nillable="true" ma:displayName="Line 2: Classification" ma:default="UNCLASSIFIED" ma:format="Dropdown" ma:hidden="true" ma:internalName="Classification" ma:readOnly="false">
      <xsd:simpleType>
        <xsd:restriction base="dms:Choice">
          <xsd:enumeration value="UNCLASSIFIED"/>
          <xsd:enumeration value="UNCLASSIFIED - Used for tracking only"/>
          <xsd:enumeration value="PROTECTED A"/>
          <xsd:enumeration value="PROTECTED B - Through GCDocs"/>
          <xsd:enumeration value="PROTECTED B - Used for tracking only"/>
          <xsd:enumeration value="SECRET - Used for tracking only"/>
        </xsd:restriction>
      </xsd:simpleType>
    </xsd:element>
    <xsd:element name="Document_x0020_Purpuse" ma:index="4" ma:displayName="Document Purpose" ma:format="Dropdown" ma:internalName="Document_x0020_Purpuse">
      <xsd:simpleType>
        <xsd:restriction base="dms:Choice">
          <xsd:enumeration value="Submitted for Approval"/>
          <xsd:enumeration value="Submitted for Information"/>
          <xsd:enumeration value="Submitted for Action"/>
          <xsd:enumeration value="Submitted for Signature"/>
          <xsd:enumeration value="Supporting Document"/>
        </xsd:restriction>
      </xsd:simpleType>
    </xsd:element>
    <xsd:element name="Document_x0020_Type" ma:index="5" ma:displayName="Document Type" ma:description="(e.g. Letter; BN; Flag A to BN)." ma:format="Dropdown" ma:internalName="Document_x0020_Type" ma:readOnly="false">
      <xsd:simpleType>
        <xsd:union memberTypes="dms:Text">
          <xsd:simpleType>
            <xsd:restriction base="dms:Choice">
              <xsd:enumeration value="Briefing Note"/>
              <xsd:enumeration value="Letter"/>
              <xsd:enumeration value="Transmittal Sheet"/>
            </xsd:restriction>
          </xsd:simpleType>
        </xsd:union>
      </xsd:simpleType>
    </xsd:element>
    <xsd:element name="Copy_Title" ma:index="6" nillable="true" ma:displayName="Copy_Title" ma:hidden="true" ma:list="{0cca6b3e-08ce-4ee3-b2ff-472beafb741c}" ma:internalName="Copy_Title" ma:readOnly="false" ma:showField="Title">
      <xsd:simpleType>
        <xsd:restriction base="dms:Lookup"/>
      </xsd:simpleType>
    </xsd:element>
    <xsd:element name="DG_x002f_L2" ma:index="7" nillable="true" ma:displayName="Line 5: DG/L2" ma:description="Select your organizations from list.  If not available email P-OTG.DAirGov@intern.mil.ca" ma:format="Dropdown" ma:hidden="true" ma:indexed="true" ma:internalName="DG_x002f_L2" ma:readOnly="false">
      <xsd:simpleType>
        <xsd:restriction base="dms:Choice">
          <xsd:enumeration value="1CAD"/>
          <xsd:enumeration value="2CAD"/>
          <xsd:enumeration value="RAWC"/>
          <xsd:enumeration value="DGAS"/>
          <xsd:enumeration value="DG Air Res"/>
          <xsd:enumeration value="DG Air FD"/>
          <xsd:enumeration value="DG Air Rdns"/>
          <xsd:enumeration value="DG Space"/>
          <xsd:enumeration value="CFC"/>
          <xsd:enumeration value="DG FC"/>
          <xsd:enumeration value="COS AS"/>
          <xsd:enumeration value="Exec"/>
          <xsd:enumeration value="N/A"/>
        </xsd:restriction>
      </xsd:simpleType>
    </xsd:element>
    <xsd:element name="Staff_Officer" ma:index="13" nillable="true" ma:displayName="Line 3: Staff_Officer" ma:description="Name of Lead Staff Officer for this folder" ma:hidden="true" ma:indexed="true" ma:list="UserInfo" ma:SharePointGroup="0" ma:internalName="Staff_Offic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rectorate" ma:index="14" nillable="true" ma:displayName="Line 4: Directorate" ma:description="Select your directorate from list.  If not available email P-OTG.DAirGov@intern.mil.ca" ma:format="Dropdown" ma:hidden="true" ma:internalName="Directorate" ma:readOnly="false">
      <xsd:simpleType>
        <xsd:restriction base="dms:Choice">
          <xsd:enumeration value="1CAD Staff"/>
          <xsd:enumeration value="2CAD Staff"/>
          <xsd:enumeration value="RAWC Staff"/>
          <xsd:enumeration value="CIV-Hr"/>
          <xsd:enumeration value="D Air CBM"/>
          <xsd:enumeration value="D Air Gov"/>
          <xsd:enumeration value="D Air PA"/>
          <xsd:enumeration value="D Air Pers Mgt"/>
          <xsd:enumeration value="D Air Pers Strat"/>
          <xsd:enumeration value="D Air Plans"/>
          <xsd:enumeration value="D Air Prog"/>
          <xsd:enumeration value="D Air Rdns"/>
          <xsd:enumeration value="D Air Res"/>
          <xsd:enumeration value="D Air SM"/>
          <xsd:enumeration value="D Air Sp"/>
          <xsd:enumeration value="DADD"/>
          <xsd:enumeration value="DAR"/>
          <xsd:enumeration value="DAS-Coord"/>
          <xsd:enumeration value="DASOR"/>
          <xsd:enumeration value="DAST"/>
          <xsd:enumeration value="DFCD"/>
          <xsd:enumeration value="DFCR"/>
          <xsd:enumeration value="DFCTII"/>
          <xsd:enumeration value="DFS"/>
          <xsd:enumeration value="DSC"/>
          <xsd:enumeration value="DSOR"/>
          <xsd:enumeration value="DSR"/>
          <xsd:enumeration value="DSSP"/>
          <xsd:enumeration value="FCSA"/>
          <xsd:enumeration value="POLAD"/>
          <xsd:enumeration value="PM RCAF 100"/>
          <xsd:enumeration value="LEGAD"/>
          <xsd:enumeration value="SA Comd"/>
          <xsd:enumeration value="Surgeon"/>
          <xsd:enumeration value="AS LLO"/>
          <xsd:enumeration value="DGAS"/>
          <xsd:enumeration value="DG Air Res"/>
          <xsd:enumeration value="DG Air FD"/>
          <xsd:enumeration value="DG Air Rdns"/>
          <xsd:enumeration value="DG Space"/>
          <xsd:enumeration value="FCO"/>
          <xsd:enumeration value="DG FC"/>
          <xsd:enumeration value="COS AS"/>
          <xsd:enumeration value="Exec"/>
          <xsd:enumeration value="N/A"/>
        </xsd:restriction>
      </xsd:simpleType>
    </xsd:element>
    <xsd:element name="Aim" ma:index="16" nillable="true" ma:displayName="Line 6: Aim" ma:description="Maximum 255 Characters" ma:hidden="true" ma:internalName="Aim" ma:readOnly="false">
      <xsd:simpleType>
        <xsd:restriction base="dms:Note"/>
      </xsd:simpleType>
    </xsd:element>
    <xsd:element name="vbwt" ma:index="17" nillable="true" ma:displayName="Text" ma:hidden="true" ma:internalName="vbwt" ma:readOnly="false">
      <xsd:simpleType>
        <xsd:restriction base="dms:Text"/>
      </xsd:simpleType>
    </xsd:element>
    <xsd:element name="Synopsis" ma:index="18" nillable="true" ma:displayName="Line 7a: Synopsis" ma:description="Maximum 255 Characters" ma:hidden="true" ma:internalName="Synopsis" ma:readOnly="false">
      <xsd:simpleType>
        <xsd:restriction base="dms:Note"/>
      </xsd:simpleType>
    </xsd:element>
    <xsd:element name="Routing_x0020_Slip" ma:index="19" nillable="true" ma:displayName="Line 8: Routing Slip" ma:description="Entre file routing, use ; to separate organizations.  Example (DAS-Coord; DGAS; COS; Exec; DComd; Comd)" ma:hidden="true" ma:internalName="Routing_x0020_Slip" ma:readOnly="false">
      <xsd:simpleType>
        <xsd:restriction base="dms:Text">
          <xsd:maxLength value="255"/>
        </xsd:restriction>
      </xsd:simpleType>
    </xsd:element>
    <xsd:element name="Due_x0020_Date" ma:index="20" nillable="true" ma:displayName="Line 9: Due Date" ma:description="Date that the folder must leave the Air Staff" ma:format="DateOnly" ma:hidden="true" ma:internalName="Due_x0020_Date" ma:readOnly="false">
      <xsd:simpleType>
        <xsd:restriction base="dms:DateTime"/>
      </xsd:simpleType>
    </xsd:element>
    <xsd:element name="RCAF_Tracker" ma:index="21" nillable="true" ma:displayName="RCAF_Tracker" ma:hidden="true" ma:list="{0c9b010e-5176-406f-80d1-44cb32896499}" ma:internalName="RCAF_Tracker" ma:readOnly="false" ma:showField="Title">
      <xsd:simpleType>
        <xsd:restriction base="dms:Lookup"/>
      </xsd:simpleType>
    </xsd:element>
    <xsd:element name="RCAF_Tracker_For_ASSS" ma:index="26" nillable="true" ma:displayName="RCAF_Tracker_For_ASSS" ma:hidden="true" ma:internalName="RCAF_Tracker_For_ASSS" ma:readOnly="false">
      <xsd:simpleType>
        <xsd:restriction base="dms:Text">
          <xsd:maxLength value="255"/>
        </xsd:restriction>
      </xsd:simpleType>
    </xsd:element>
    <xsd:element name="Copy_Title_x003a_Title" ma:index="28" nillable="true" ma:displayName="Copy_Title:Title" ma:list="{0cca6b3e-08ce-4ee3-b2ff-472beafb741c}" ma:internalName="Copy_Title_x003a_Title" ma:readOnly="true" ma:showField="Title" ma:web="ee3c54e1-a350-433d-aa05-523c6e914b76">
      <xsd:simpleType>
        <xsd:restriction base="dms:Lookup"/>
      </xsd:simpleType>
    </xsd:element>
    <xsd:element name="Reviewed_x0020_By_x003a_" ma:index="29" nillable="true" ma:displayName="Reviewed By:" ma:hidden="true" ma:list="{0c9b010e-5176-406f-80d1-44cb32896499}" ma:internalName="Reviewed_x0020_By_x003a_" ma:readOnly="false" ma:showField="Reviewed_x0020_By">
      <xsd:simpleType>
        <xsd:restriction base="dms:Lookup"/>
      </xsd:simpleType>
    </xsd:element>
    <xsd:element name="Staff_x0020_Officer_x0020_Informed" ma:index="30" nillable="true" ma:displayName="Staff Officer Informed" ma:default="No" ma:format="Dropdown" ma:hidden="true" ma:internalName="Staff_x0020_Officer_x0020_Informed" ma:readOnly="false">
      <xsd:simpleType>
        <xsd:restriction base="dms:Choice">
          <xsd:enumeration value="No"/>
          <xsd:enumeration value="Yes"/>
        </xsd:restriction>
      </xsd:simpleType>
    </xsd:element>
    <xsd:element name="Due_x0020_Date_x0020_Justification" ma:index="31" nillable="true" ma:displayName="Line 10: Due Date Justification" ma:description="Enter justification for &quot;Due Date&quot;." ma:hidden="true" ma:internalName="Due_x0020_Date_x0020_Justification" ma:readOnly="false">
      <xsd:simpleType>
        <xsd:restriction base="dms:Text">
          <xsd:maxLength value="255"/>
        </xsd:restriction>
      </xsd:simpleType>
    </xsd:element>
    <xsd:element name="Sequence" ma:index="33" nillable="true" ma:displayName="Sequence" ma:decimals="0" ma:description="The sequence in which the document would be uploaded in folder/paper format.  Sequence 1 at the top" ma:internalName="Sequenc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90dfb31b-b819-4616-bb39-fd86b0408cd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e3c54e1-a350-433d-aa05-523c6e914b76" elementFormDefault="qualified">
    <xsd:import namespace="http://schemas.microsoft.com/office/2006/documentManagement/types"/>
    <xsd:import namespace="http://schemas.microsoft.com/office/infopath/2007/PartnerControls"/>
    <xsd:element name="SharedWithUsers" ma:index="2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ma:displayName="Tracker"/>
        <xsd:element ref="dc:description" minOccurs="0" maxOccurs="1" ma:displayName="Line 7: Synopsi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G_x002f_L2 xmlns="0cca6b3e-08ce-4ee3-b2ff-472beafb741c">DGAS</DG_x002f_L2>
    <Staff_Officer xmlns="0cca6b3e-08ce-4ee3-b2ff-472beafb741c">
      <UserInfo>
        <DisplayName/>
        <AccountId>3358</AccountId>
        <AccountType/>
      </UserInfo>
    </Staff_Officer>
    <Synopsis xmlns="0cca6b3e-08ce-4ee3-b2ff-472beafb741c" xsi:nil="true"/>
    <RCAF_Tracker xmlns="0cca6b3e-08ce-4ee3-b2ff-472beafb741c" xsi:nil="true"/>
    <Classification xmlns="0cca6b3e-08ce-4ee3-b2ff-472beafb741c">UNCLASSIFIED</Classification>
    <Routing_x0020_Slip xmlns="0cca6b3e-08ce-4ee3-b2ff-472beafb741c">DG Space; DG Air RDNS; DG Air FD; DGAS; FCO; COS; DCOMD; COMD</Routing_x0020_Slip>
    <Aim xmlns="0cca6b3e-08ce-4ee3-b2ff-472beafb741c">To provide RCAF briefing material to a potential new MND</Aim>
    <Directorate xmlns="0cca6b3e-08ce-4ee3-b2ff-472beafb741c">DAS-Coord</Directorate>
    <Reviewed_x0020_By_x003a_ xmlns="0cca6b3e-08ce-4ee3-b2ff-472beafb741c" xsi:nil="true"/>
    <Copy_Title xmlns="0cca6b3e-08ce-4ee3-b2ff-472beafb741c">1129</Copy_Title>
    <vbwt xmlns="0cca6b3e-08ce-4ee3-b2ff-472beafb741c" xsi:nil="true"/>
    <Document_x0020_Purpuse xmlns="0cca6b3e-08ce-4ee3-b2ff-472beafb741c">Submitted for Approval</Document_x0020_Purpuse>
    <Due_x0020_Date xmlns="0cca6b3e-08ce-4ee3-b2ff-472beafb741c">2019-08-07T04:00:00+00:00</Due_x0020_Date>
    <Staff_x0020_Officer_x0020_Informed xmlns="0cca6b3e-08ce-4ee3-b2ff-472beafb741c">No</Staff_x0020_Officer_x0020_Informed>
    <Due_x0020_Date_x0020_Justification xmlns="0cca6b3e-08ce-4ee3-b2ff-472beafb741c" xsi:nil="true"/>
    <Sequence xmlns="0cca6b3e-08ce-4ee3-b2ff-472beafb741c">2</Sequence>
    <RCAF_Tracker_For_ASSS xmlns="0cca6b3e-08ce-4ee3-b2ff-472beafb741c">RCAF_2019_1550</RCAF_Tracker_For_ASSS>
    <Document_x0020_Type xmlns="0cca6b3e-08ce-4ee3-b2ff-472beafb741c">Placemat</Document_x0020_Type>
    <_dlc_DocId xmlns="90dfb31b-b819-4616-bb39-fd86b0408cdf">PYEHYCRTFR2T-1707333122-4095</_dlc_DocId>
    <_dlc_DocIdUrl xmlns="90dfb31b-b819-4616-bb39-fd86b0408cdf">
      <Url>https://collaboration-airforce.forces.mil.ca/sites/AirStaff/RESS/_layouts/15/DocIdRedir.aspx?ID=PYEHYCRTFR2T-1707333122-4095</Url>
      <Description>PYEHYCRTFR2T-1707333122-4095</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85615B-D3F6-411B-81FD-460CF6FB7B3B}">
  <ds:schemaRefs>
    <ds:schemaRef ds:uri="http://schemas.microsoft.com/sharepoint/events"/>
  </ds:schemaRefs>
</ds:datastoreItem>
</file>

<file path=customXml/itemProps2.xml><?xml version="1.0" encoding="utf-8"?>
<ds:datastoreItem xmlns:ds="http://schemas.openxmlformats.org/officeDocument/2006/customXml" ds:itemID="{5CC9DB1B-3DE8-40E4-A080-2EF448FF9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ca6b3e-08ce-4ee3-b2ff-472beafb741c"/>
    <ds:schemaRef ds:uri="90dfb31b-b819-4616-bb39-fd86b0408cdf"/>
    <ds:schemaRef ds:uri="ee3c54e1-a350-433d-aa05-523c6e914b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3AF741-D2D2-40C9-B234-9D97D9D534C4}">
  <ds:schemaRefs>
    <ds:schemaRef ds:uri="http://purl.org/dc/elements/1.1/"/>
    <ds:schemaRef ds:uri="http://schemas.microsoft.com/office/2006/metadata/properties"/>
    <ds:schemaRef ds:uri="http://schemas.openxmlformats.org/package/2006/metadata/core-properties"/>
    <ds:schemaRef ds:uri="http://purl.org/dc/terms/"/>
    <ds:schemaRef ds:uri="90dfb31b-b819-4616-bb39-fd86b0408cdf"/>
    <ds:schemaRef ds:uri="http://schemas.microsoft.com/office/2006/documentManagement/types"/>
    <ds:schemaRef ds:uri="ee3c54e1-a350-433d-aa05-523c6e914b76"/>
    <ds:schemaRef ds:uri="0cca6b3e-08ce-4ee3-b2ff-472beafb741c"/>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BF631DE9-9866-4C1C-8EE8-18FE1E4CA1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DG Pol Coord brief to L1s - CoW 2017</Template>
  <TotalTime>19571</TotalTime>
  <Words>569</Words>
  <Application>Microsoft Office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 New Roman</vt:lpstr>
      <vt:lpstr>DND-PPT-English-ADM(Pol)</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MacDonald BW@ADM(Pol) D Parl A@Ottawa-Hull</dc:creator>
  <dc:description>RCAF has been task to provide briefing material to a potential new MND. There will be few phases to this tasking as we move up in time. Our first remit will be due by 07 Aug and consist of a generic RCAF template that provides an overview of the RCAF and the top three to five issues the new minister and staff will need to be aware during their first 180 days.  We will also need to develop a short BN for every issue we put in the placemat. The staff must use and follow the template</dc:description>
  <cp:lastModifiedBy>lepine.d</cp:lastModifiedBy>
  <cp:revision>718</cp:revision>
  <cp:lastPrinted>2019-09-17T20:03:49Z</cp:lastPrinted>
  <dcterms:created xsi:type="dcterms:W3CDTF">2017-05-18T23:50:12Z</dcterms:created>
  <dcterms:modified xsi:type="dcterms:W3CDTF">2020-02-14T20:11:25Z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y fmtid="{D5CDD505-2E9C-101B-9397-08002B2CF9AE}" pid="5" name="ContentTypeId">
    <vt:lpwstr>0x010100BF0CE6A75F47A744B9EB9817815FB665</vt:lpwstr>
  </property>
  <property fmtid="{D5CDD505-2E9C-101B-9397-08002B2CF9AE}" pid="6" name="_dlc_DocIdItemGuid">
    <vt:lpwstr>f8b9fcd5-d637-4922-8257-d5ce7d692b34</vt:lpwstr>
  </property>
  <property fmtid="{D5CDD505-2E9C-101B-9397-08002B2CF9AE}" pid="7" name="_docset_NoMedatataSyncRequired">
    <vt:lpwstr>False</vt:lpwstr>
  </property>
</Properties>
</file>