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14782800" cy="9144000"/>
  <p:defaultTextStyle>
    <a:defPPr>
      <a:defRPr lang="en-CA"/>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495" autoAdjust="0"/>
    <p:restoredTop sz="93825" autoAdjust="0"/>
  </p:normalViewPr>
  <p:slideViewPr>
    <p:cSldViewPr>
      <p:cViewPr varScale="1">
        <p:scale>
          <a:sx n="72" d="100"/>
          <a:sy n="72" d="100"/>
        </p:scale>
        <p:origin x="1224" y="66"/>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7150" cy="457200"/>
          </a:xfrm>
          <a:prstGeom prst="rect">
            <a:avLst/>
          </a:prstGeom>
        </p:spPr>
        <p:txBody>
          <a:bodyPr vert="horz" lIns="115478" tIns="57738" rIns="115478" bIns="57738" rtlCol="0"/>
          <a:lstStyle>
            <a:lvl1pPr algn="l" eaLnBrk="1" hangingPunct="1">
              <a:defRPr sz="1500">
                <a:latin typeface="Arial" panose="020B0604020202020204" pitchFamily="34" charset="0"/>
                <a:ea typeface="ＭＳ Ｐゴシック" panose="020B0600070205080204" pitchFamily="34" charset="-128"/>
              </a:defRPr>
            </a:lvl1pPr>
          </a:lstStyle>
          <a:p>
            <a:pPr>
              <a:defRPr/>
            </a:pPr>
            <a:endParaRPr lang="en-CA"/>
          </a:p>
        </p:txBody>
      </p:sp>
      <p:sp>
        <p:nvSpPr>
          <p:cNvPr id="3" name="Date Placeholder 2"/>
          <p:cNvSpPr>
            <a:spLocks noGrp="1"/>
          </p:cNvSpPr>
          <p:nvPr>
            <p:ph type="dt" sz="quarter" idx="1"/>
          </p:nvPr>
        </p:nvSpPr>
        <p:spPr>
          <a:xfrm>
            <a:off x="8374063" y="0"/>
            <a:ext cx="6405562" cy="457200"/>
          </a:xfrm>
          <a:prstGeom prst="rect">
            <a:avLst/>
          </a:prstGeom>
        </p:spPr>
        <p:txBody>
          <a:bodyPr vert="horz" lIns="115478" tIns="57738" rIns="115478" bIns="57738" rtlCol="0"/>
          <a:lstStyle>
            <a:lvl1pPr algn="r" eaLnBrk="1" hangingPunct="1">
              <a:defRPr sz="1500">
                <a:latin typeface="Arial" panose="020B0604020202020204" pitchFamily="34" charset="0"/>
                <a:ea typeface="ＭＳ Ｐゴシック" panose="020B0600070205080204" pitchFamily="34" charset="-128"/>
              </a:defRPr>
            </a:lvl1pPr>
          </a:lstStyle>
          <a:p>
            <a:pPr>
              <a:defRPr/>
            </a:pPr>
            <a:fld id="{0ABB3DF7-1250-4C90-B237-F2716166130F}" type="datetimeFigureOut">
              <a:rPr lang="en-CA"/>
              <a:pPr>
                <a:defRPr/>
              </a:pPr>
              <a:t>2020-02-14</a:t>
            </a:fld>
            <a:endParaRPr lang="en-CA" dirty="0"/>
          </a:p>
        </p:txBody>
      </p:sp>
      <p:sp>
        <p:nvSpPr>
          <p:cNvPr id="4" name="Footer Placeholder 3"/>
          <p:cNvSpPr>
            <a:spLocks noGrp="1"/>
          </p:cNvSpPr>
          <p:nvPr>
            <p:ph type="ftr" sz="quarter" idx="2"/>
          </p:nvPr>
        </p:nvSpPr>
        <p:spPr>
          <a:xfrm>
            <a:off x="0" y="8686800"/>
            <a:ext cx="6407150" cy="457200"/>
          </a:xfrm>
          <a:prstGeom prst="rect">
            <a:avLst/>
          </a:prstGeom>
        </p:spPr>
        <p:txBody>
          <a:bodyPr vert="horz" lIns="115478" tIns="57738" rIns="115478" bIns="57738" rtlCol="0" anchor="b"/>
          <a:lstStyle>
            <a:lvl1pPr algn="l" eaLnBrk="1" hangingPunct="1">
              <a:defRPr sz="1500">
                <a:latin typeface="Arial" panose="020B0604020202020204" pitchFamily="34" charset="0"/>
                <a:ea typeface="ＭＳ Ｐゴシック" panose="020B0600070205080204" pitchFamily="34" charset="-128"/>
              </a:defRPr>
            </a:lvl1pPr>
          </a:lstStyle>
          <a:p>
            <a:pPr>
              <a:defRPr/>
            </a:pPr>
            <a:endParaRPr lang="en-CA"/>
          </a:p>
        </p:txBody>
      </p:sp>
      <p:sp>
        <p:nvSpPr>
          <p:cNvPr id="5" name="Slide Number Placeholder 4"/>
          <p:cNvSpPr>
            <a:spLocks noGrp="1"/>
          </p:cNvSpPr>
          <p:nvPr>
            <p:ph type="sldNum" sz="quarter" idx="3"/>
          </p:nvPr>
        </p:nvSpPr>
        <p:spPr>
          <a:xfrm>
            <a:off x="8374063" y="8686800"/>
            <a:ext cx="6405562" cy="457200"/>
          </a:xfrm>
          <a:prstGeom prst="rect">
            <a:avLst/>
          </a:prstGeom>
        </p:spPr>
        <p:txBody>
          <a:bodyPr vert="horz" wrap="square" lIns="115478" tIns="57738" rIns="115478" bIns="57738" numCol="1" anchor="b" anchorCtr="0" compatLnSpc="1">
            <a:prstTxWarp prst="textNoShape">
              <a:avLst/>
            </a:prstTxWarp>
          </a:bodyPr>
          <a:lstStyle>
            <a:lvl1pPr algn="r" eaLnBrk="1" hangingPunct="1">
              <a:defRPr sz="1500"/>
            </a:lvl1pPr>
          </a:lstStyle>
          <a:p>
            <a:fld id="{B3AD5F31-471F-487C-AB1B-CDB33F82D339}" type="slidenum">
              <a:rPr lang="en-CA" altLang="en-US"/>
              <a:pPr/>
              <a:t>‹#›</a:t>
            </a:fld>
            <a:endParaRPr lang="en-CA" altLang="en-US"/>
          </a:p>
        </p:txBody>
      </p:sp>
    </p:spTree>
    <p:extLst>
      <p:ext uri="{BB962C8B-B14F-4D97-AF65-F5344CB8AC3E}">
        <p14:creationId xmlns:p14="http://schemas.microsoft.com/office/powerpoint/2010/main" val="292109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403975" cy="457200"/>
          </a:xfrm>
          <a:prstGeom prst="rect">
            <a:avLst/>
          </a:prstGeom>
        </p:spPr>
        <p:txBody>
          <a:bodyPr vert="horz" lIns="117675" tIns="58835" rIns="117675" bIns="58835" rtlCol="0"/>
          <a:lstStyle>
            <a:lvl1pPr algn="l" eaLnBrk="1" fontAlgn="auto" hangingPunct="1">
              <a:spcBef>
                <a:spcPts val="0"/>
              </a:spcBef>
              <a:spcAft>
                <a:spcPts val="0"/>
              </a:spcAft>
              <a:defRPr sz="1500">
                <a:latin typeface="Arial"/>
                <a:ea typeface="+mn-ea"/>
                <a:cs typeface="+mn-cs"/>
              </a:defRPr>
            </a:lvl1pPr>
          </a:lstStyle>
          <a:p>
            <a:pPr>
              <a:defRPr/>
            </a:pPr>
            <a:endParaRPr lang="en-CA"/>
          </a:p>
        </p:txBody>
      </p:sp>
      <p:sp>
        <p:nvSpPr>
          <p:cNvPr id="3" name="Date Placeholder 2"/>
          <p:cNvSpPr>
            <a:spLocks noGrp="1"/>
          </p:cNvSpPr>
          <p:nvPr>
            <p:ph type="dt" idx="1"/>
          </p:nvPr>
        </p:nvSpPr>
        <p:spPr>
          <a:xfrm>
            <a:off x="8374063" y="0"/>
            <a:ext cx="6405562" cy="457200"/>
          </a:xfrm>
          <a:prstGeom prst="rect">
            <a:avLst/>
          </a:prstGeom>
        </p:spPr>
        <p:txBody>
          <a:bodyPr vert="horz" wrap="square" lIns="117675" tIns="58835" rIns="117675" bIns="58835" numCol="1" anchor="t" anchorCtr="0" compatLnSpc="1">
            <a:prstTxWarp prst="textNoShape">
              <a:avLst/>
            </a:prstTxWarp>
          </a:bodyPr>
          <a:lstStyle>
            <a:lvl1pPr algn="r" eaLnBrk="1" hangingPunct="1">
              <a:defRPr sz="1500">
                <a:latin typeface="Arial" panose="020B0604020202020204" pitchFamily="34" charset="0"/>
                <a:ea typeface="ＭＳ Ｐゴシック" panose="020B0600070205080204" pitchFamily="34" charset="-128"/>
              </a:defRPr>
            </a:lvl1pPr>
          </a:lstStyle>
          <a:p>
            <a:pPr>
              <a:defRPr/>
            </a:pPr>
            <a:fld id="{366734AF-0C44-4488-BF31-8C5EC173CB08}" type="datetimeFigureOut">
              <a:rPr lang="en-CA" altLang="en-US"/>
              <a:pPr>
                <a:defRPr/>
              </a:pPr>
              <a:t>2020-02-14</a:t>
            </a:fld>
            <a:endParaRPr lang="en-CA" altLang="en-US" dirty="0"/>
          </a:p>
        </p:txBody>
      </p:sp>
      <p:sp>
        <p:nvSpPr>
          <p:cNvPr id="4" name="Slide Image Placeholder 3"/>
          <p:cNvSpPr>
            <a:spLocks noGrp="1" noRot="1" noChangeAspect="1"/>
          </p:cNvSpPr>
          <p:nvPr>
            <p:ph type="sldImg" idx="2"/>
          </p:nvPr>
        </p:nvSpPr>
        <p:spPr>
          <a:xfrm>
            <a:off x="4343400" y="687388"/>
            <a:ext cx="6096000" cy="3429000"/>
          </a:xfrm>
          <a:prstGeom prst="rect">
            <a:avLst/>
          </a:prstGeom>
          <a:noFill/>
          <a:ln w="12700">
            <a:solidFill>
              <a:prstClr val="black"/>
            </a:solidFill>
          </a:ln>
        </p:spPr>
        <p:txBody>
          <a:bodyPr vert="horz" lIns="117675" tIns="58835" rIns="117675" bIns="58835" rtlCol="0" anchor="ctr"/>
          <a:lstStyle/>
          <a:p>
            <a:pPr lvl="0"/>
            <a:endParaRPr lang="en-CA" noProof="0" dirty="0"/>
          </a:p>
        </p:txBody>
      </p:sp>
      <p:sp>
        <p:nvSpPr>
          <p:cNvPr id="5" name="Notes Placeholder 4"/>
          <p:cNvSpPr>
            <a:spLocks noGrp="1"/>
          </p:cNvSpPr>
          <p:nvPr>
            <p:ph type="body" sz="quarter" idx="3"/>
          </p:nvPr>
        </p:nvSpPr>
        <p:spPr>
          <a:xfrm>
            <a:off x="1476375" y="4343400"/>
            <a:ext cx="11830050" cy="4114800"/>
          </a:xfrm>
          <a:prstGeom prst="rect">
            <a:avLst/>
          </a:prstGeom>
        </p:spPr>
        <p:txBody>
          <a:bodyPr vert="horz" wrap="square" lIns="117675" tIns="58835" rIns="117675" bIns="58835"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8685213"/>
            <a:ext cx="6403975" cy="457200"/>
          </a:xfrm>
          <a:prstGeom prst="rect">
            <a:avLst/>
          </a:prstGeom>
        </p:spPr>
        <p:txBody>
          <a:bodyPr vert="horz" lIns="117675" tIns="58835" rIns="117675" bIns="58835" rtlCol="0" anchor="b"/>
          <a:lstStyle>
            <a:lvl1pPr algn="l" eaLnBrk="1" fontAlgn="auto" hangingPunct="1">
              <a:spcBef>
                <a:spcPts val="0"/>
              </a:spcBef>
              <a:spcAft>
                <a:spcPts val="0"/>
              </a:spcAft>
              <a:defRPr sz="15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8374063" y="8685213"/>
            <a:ext cx="6405562" cy="457200"/>
          </a:xfrm>
          <a:prstGeom prst="rect">
            <a:avLst/>
          </a:prstGeom>
        </p:spPr>
        <p:txBody>
          <a:bodyPr vert="horz" wrap="square" lIns="117675" tIns="58835" rIns="117675" bIns="58835" numCol="1" anchor="b" anchorCtr="0" compatLnSpc="1">
            <a:prstTxWarp prst="textNoShape">
              <a:avLst/>
            </a:prstTxWarp>
          </a:bodyPr>
          <a:lstStyle>
            <a:lvl1pPr algn="r" eaLnBrk="1" hangingPunct="1">
              <a:defRPr sz="1500"/>
            </a:lvl1pPr>
          </a:lstStyle>
          <a:p>
            <a:fld id="{E42F1AEE-EDDC-4564-A6DC-573B3F4A56EF}" type="slidenum">
              <a:rPr lang="en-CA" altLang="en-US"/>
              <a:pPr/>
              <a:t>‹#›</a:t>
            </a:fld>
            <a:endParaRPr lang="en-CA" altLang="en-US"/>
          </a:p>
        </p:txBody>
      </p:sp>
    </p:spTree>
    <p:extLst>
      <p:ext uri="{BB962C8B-B14F-4D97-AF65-F5344CB8AC3E}">
        <p14:creationId xmlns:p14="http://schemas.microsoft.com/office/powerpoint/2010/main" val="12580687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E16D3E-FD4E-49DF-A2AC-D57127447C24}" type="slidenum">
              <a:rPr lang="en-CA" altLang="en-US">
                <a:solidFill>
                  <a:srgbClr val="000000"/>
                </a:solidFill>
              </a:rPr>
              <a:pPr/>
              <a:t>1</a:t>
            </a:fld>
            <a:endParaRPr lang="en-CA" altLang="en-US">
              <a:solidFill>
                <a:srgbClr val="000000"/>
              </a:solidFill>
            </a:endParaRPr>
          </a:p>
        </p:txBody>
      </p:sp>
    </p:spTree>
    <p:extLst>
      <p:ext uri="{BB962C8B-B14F-4D97-AF65-F5344CB8AC3E}">
        <p14:creationId xmlns:p14="http://schemas.microsoft.com/office/powerpoint/2010/main" val="26804656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4000841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E0090FBB-62CC-4794-AB0D-817F6F9C5D8F}" type="datetime1">
              <a:rPr lang="en-CA" altLang="en-US"/>
              <a:pPr>
                <a:defRPr/>
              </a:pPr>
              <a:t>2020-02-14</a:t>
            </a:fld>
            <a:endParaRPr lang="en-CA" altLang="en-US" dirty="0"/>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909F7213-6277-49C3-B861-73726C76BE9D}" type="slidenum">
              <a:rPr lang="en-CA" altLang="en-US"/>
              <a:pPr/>
              <a:t>‹#›</a:t>
            </a:fld>
            <a:endParaRPr lang="en-CA" altLang="en-US"/>
          </a:p>
        </p:txBody>
      </p:sp>
    </p:spTree>
    <p:extLst>
      <p:ext uri="{BB962C8B-B14F-4D97-AF65-F5344CB8AC3E}">
        <p14:creationId xmlns:p14="http://schemas.microsoft.com/office/powerpoint/2010/main" val="1797162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213" y="1401763"/>
            <a:ext cx="14616112"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213" y="3044825"/>
            <a:ext cx="14616112"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213" y="8466138"/>
            <a:ext cx="3789362" cy="485775"/>
          </a:xfrm>
          <a:prstGeom prst="rect">
            <a:avLst/>
          </a:prstGeom>
        </p:spPr>
        <p:txBody>
          <a:bodyPr vert="horz" wrap="square" lIns="91440" tIns="45720" rIns="91440" bIns="45720" numCol="1" anchor="ctr" anchorCtr="0" compatLnSpc="1">
            <a:prstTxWarp prst="textNoShape">
              <a:avLst/>
            </a:prstTxWarp>
          </a:bodyPr>
          <a:lstStyle>
            <a:lvl1pPr eaLnBrk="1" hangingPunct="1">
              <a:defRPr sz="1599">
                <a:solidFill>
                  <a:srgbClr val="000000"/>
                </a:solidFill>
                <a:latin typeface="Arial" panose="020B0604020202020204" pitchFamily="34" charset="0"/>
                <a:ea typeface="ＭＳ Ｐゴシック" panose="020B0600070205080204" pitchFamily="34" charset="-128"/>
                <a:cs typeface="Arial" pitchFamily="34" charset="0"/>
              </a:defRPr>
            </a:lvl1pPr>
          </a:lstStyle>
          <a:p>
            <a:pPr>
              <a:defRPr/>
            </a:pPr>
            <a:fld id="{83D6A835-CE35-4486-91A7-08E71AE1A462}" type="datetime1">
              <a:rPr lang="en-CA" altLang="en-US"/>
              <a:pPr>
                <a:defRPr/>
              </a:pPr>
              <a:t>2020-02-14</a:t>
            </a:fld>
            <a:endParaRPr lang="en-CA" altLang="en-US" dirty="0"/>
          </a:p>
        </p:txBody>
      </p:sp>
      <p:sp>
        <p:nvSpPr>
          <p:cNvPr id="5" name="Footer Placeholder 4"/>
          <p:cNvSpPr>
            <a:spLocks noGrp="1"/>
          </p:cNvSpPr>
          <p:nvPr>
            <p:ph type="ftr" sz="quarter" idx="3"/>
          </p:nvPr>
        </p:nvSpPr>
        <p:spPr>
          <a:xfrm>
            <a:off x="5548313" y="8466138"/>
            <a:ext cx="5141912" cy="485775"/>
          </a:xfrm>
          <a:prstGeom prst="rect">
            <a:avLst/>
          </a:prstGeom>
        </p:spPr>
        <p:txBody>
          <a:bodyPr vert="horz" lIns="91440" tIns="45720" rIns="91440" bIns="45720" rtlCol="0" anchor="ctr"/>
          <a:lstStyle>
            <a:lvl1pPr algn="ctr" eaLnBrk="1" fontAlgn="auto" hangingPunct="1">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963" y="8466138"/>
            <a:ext cx="3789362" cy="4857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500">
                <a:solidFill>
                  <a:srgbClr val="000000"/>
                </a:solidFill>
                <a:cs typeface="Arial" panose="020B0604020202020204" pitchFamily="34" charset="0"/>
              </a:defRPr>
            </a:lvl1pPr>
          </a:lstStyle>
          <a:p>
            <a:fld id="{30675001-447E-4709-A443-F27635E6D0A1}"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734" r:id="rId1"/>
    <p:sldLayoutId id="2147483733" r:id="rId2"/>
  </p:sldLayoutIdLst>
  <p:timing>
    <p:tnLst>
      <p:par>
        <p:cTn id="1" dur="indefinite" restart="never" nodeType="tmRoot"/>
      </p:par>
    </p:tnLst>
  </p:timing>
  <p:hf hdr="0" ftr="0" dt="0"/>
  <p:txStyles>
    <p:titleStyle>
      <a:lvl1pPr algn="l" rtl="0" eaLnBrk="0" fontAlgn="base" hangingPunct="0">
        <a:spcBef>
          <a:spcPct val="0"/>
        </a:spcBef>
        <a:spcAft>
          <a:spcPct val="0"/>
        </a:spcAft>
        <a:defRPr sz="4200" b="1" kern="1200">
          <a:solidFill>
            <a:srgbClr val="30357F"/>
          </a:solidFill>
          <a:latin typeface="Arial"/>
          <a:ea typeface="ＭＳ Ｐゴシック" panose="020B0600070205080204" pitchFamily="34" charset="-128"/>
          <a:cs typeface="Arial"/>
        </a:defRPr>
      </a:lvl1pPr>
      <a:lvl2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2pPr>
      <a:lvl3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3pPr>
      <a:lvl4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4pPr>
      <a:lvl5pPr algn="l" rtl="0" eaLnBrk="0" fontAlgn="base" hangingPunct="0">
        <a:spcBef>
          <a:spcPct val="0"/>
        </a:spcBef>
        <a:spcAft>
          <a:spcPct val="0"/>
        </a:spcAft>
        <a:defRPr sz="4200" b="1">
          <a:solidFill>
            <a:srgbClr val="30357F"/>
          </a:solidFill>
          <a:latin typeface="Arial" charset="0"/>
          <a:ea typeface="ＭＳ Ｐゴシック" panose="020B0600070205080204" pitchFamily="34" charset="-128"/>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5613" indent="-455613" algn="l" rtl="0" eaLnBrk="0" fontAlgn="base" hangingPunct="0">
        <a:spcBef>
          <a:spcPct val="20000"/>
        </a:spcBef>
        <a:spcAft>
          <a:spcPct val="0"/>
        </a:spcAft>
        <a:buFont typeface="Arial" panose="020B0604020202020204" pitchFamily="34" charset="0"/>
        <a:buChar char="•"/>
        <a:defRPr sz="3700" kern="1200">
          <a:solidFill>
            <a:srgbClr val="000000"/>
          </a:solidFill>
          <a:latin typeface="Arial"/>
          <a:ea typeface="ＭＳ Ｐゴシック" panose="020B0600070205080204" pitchFamily="34" charset="-128"/>
          <a:cs typeface="Arial"/>
        </a:defRPr>
      </a:lvl1pPr>
      <a:lvl2pPr marL="989013" indent="-379413" algn="l" rtl="0" eaLnBrk="0" fontAlgn="base" hangingPunct="0">
        <a:spcBef>
          <a:spcPct val="20000"/>
        </a:spcBef>
        <a:spcAft>
          <a:spcPct val="0"/>
        </a:spcAft>
        <a:buFont typeface="Arial" panose="020B0604020202020204" pitchFamily="34" charset="0"/>
        <a:buChar char="–"/>
        <a:defRPr sz="3100" kern="1200">
          <a:solidFill>
            <a:srgbClr val="000000"/>
          </a:solidFill>
          <a:latin typeface="Arial"/>
          <a:ea typeface="ＭＳ Ｐゴシック" panose="020B0600070205080204" pitchFamily="34" charset="-128"/>
          <a:cs typeface="Arial"/>
        </a:defRPr>
      </a:lvl2pPr>
      <a:lvl3pPr marL="1520825" indent="-303213" algn="l" rtl="0" eaLnBrk="0" fontAlgn="base" hangingPunct="0">
        <a:spcBef>
          <a:spcPct val="20000"/>
        </a:spcBef>
        <a:spcAft>
          <a:spcPct val="0"/>
        </a:spcAft>
        <a:buFont typeface="Arial" panose="020B0604020202020204" pitchFamily="34" charset="0"/>
        <a:buChar char="•"/>
        <a:defRPr sz="2600" kern="1200">
          <a:solidFill>
            <a:srgbClr val="000000"/>
          </a:solidFill>
          <a:latin typeface="Arial"/>
          <a:ea typeface="ＭＳ Ｐゴシック" panose="020B0600070205080204" pitchFamily="34" charset="-128"/>
          <a:cs typeface="Arial"/>
        </a:defRPr>
      </a:lvl3pPr>
      <a:lvl4pPr marL="21304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panose="020B0600070205080204" pitchFamily="34" charset="-128"/>
          <a:cs typeface="Arial"/>
        </a:defRPr>
      </a:lvl4pPr>
      <a:lvl5pPr marL="2740025" indent="-303213" algn="l" rtl="0" eaLnBrk="0" fontAlgn="base" hangingPunct="0">
        <a:spcBef>
          <a:spcPct val="20000"/>
        </a:spcBef>
        <a:spcAft>
          <a:spcPct val="0"/>
        </a:spcAft>
        <a:buFont typeface="Arial" panose="020B0604020202020204" pitchFamily="34" charset="0"/>
        <a:buChar char="»"/>
        <a:defRPr kern="1200">
          <a:solidFill>
            <a:srgbClr val="000000"/>
          </a:solidFill>
          <a:latin typeface="Arial"/>
          <a:ea typeface="ＭＳ Ｐゴシック" panose="020B0600070205080204" pitchFamily="34" charset="-128"/>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868365" y="965465"/>
            <a:ext cx="3765556" cy="4004998"/>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dirty="0"/>
              <a:t>MANDATE</a:t>
            </a:r>
          </a:p>
          <a:p>
            <a:pPr marL="171450" indent="-171450" eaLnBrk="1" hangingPunct="1">
              <a:buFont typeface="Arial" panose="020B0604020202020204" pitchFamily="34" charset="0"/>
              <a:buChar char="•"/>
              <a:defRPr/>
            </a:pPr>
            <a:endParaRPr lang="en-CA" sz="1200" dirty="0"/>
          </a:p>
          <a:p>
            <a:pPr marL="171450" indent="-171450" eaLnBrk="1" hangingPunct="1">
              <a:buFont typeface="Arial" panose="020B0604020202020204" pitchFamily="34" charset="0"/>
              <a:buChar char="•"/>
              <a:defRPr/>
            </a:pPr>
            <a:r>
              <a:rPr lang="en-CA" sz="1200" dirty="0"/>
              <a:t>Prepare combat-effective naval forces that support Canadian interests at home and abroad.</a:t>
            </a:r>
          </a:p>
          <a:p>
            <a:pPr marL="171450" indent="-171450" eaLnBrk="1" hangingPunct="1">
              <a:buFont typeface="Arial" panose="020B0604020202020204" pitchFamily="34" charset="0"/>
              <a:buChar char="•"/>
              <a:defRPr/>
            </a:pPr>
            <a:r>
              <a:rPr lang="en-CA" sz="1200" dirty="0"/>
              <a:t>Protect Canadian sovereignty and economic interests. </a:t>
            </a:r>
          </a:p>
          <a:p>
            <a:pPr marL="171450" indent="-171450" eaLnBrk="1" hangingPunct="1">
              <a:buFont typeface="Arial" panose="020B0604020202020204" pitchFamily="34" charset="0"/>
              <a:buChar char="•"/>
              <a:defRPr/>
            </a:pPr>
            <a:r>
              <a:rPr lang="en-CA" sz="1200" dirty="0"/>
              <a:t>Work with the United States to protect continental maritime approaches.</a:t>
            </a:r>
          </a:p>
          <a:p>
            <a:pPr marL="171450" indent="-171450" eaLnBrk="1" hangingPunct="1">
              <a:buFont typeface="Arial" panose="020B0604020202020204" pitchFamily="34" charset="0"/>
              <a:buChar char="•"/>
              <a:defRPr/>
            </a:pPr>
            <a:r>
              <a:rPr lang="en-CA" sz="1200" dirty="0"/>
              <a:t>Support international security and rules-based international order by projecting force in the context of the North Atlantic Treaty Organization, United Nations, and multilateral missions.</a:t>
            </a:r>
          </a:p>
          <a:p>
            <a:pPr marL="171450" indent="-171450" eaLnBrk="1" hangingPunct="1">
              <a:buFont typeface="Arial" panose="020B0604020202020204" pitchFamily="34" charset="0"/>
              <a:buChar char="•"/>
              <a:defRPr/>
            </a:pPr>
            <a:r>
              <a:rPr lang="en-CA" sz="1200" dirty="0"/>
              <a:t>Provide Canadian presence on world’s oceans and engage Allies and partners through naval diplomacy.</a:t>
            </a:r>
          </a:p>
          <a:p>
            <a:pPr marL="171450" indent="-171450" eaLnBrk="1" hangingPunct="1">
              <a:buFont typeface="Arial" panose="020B0604020202020204" pitchFamily="34" charset="0"/>
              <a:buChar char="•"/>
              <a:defRPr/>
            </a:pPr>
            <a:endParaRPr lang="en-CA" sz="1200" dirty="0"/>
          </a:p>
        </p:txBody>
      </p:sp>
      <p:sp>
        <p:nvSpPr>
          <p:cNvPr id="28" name="Rounded Rectangle 27"/>
          <p:cNvSpPr/>
          <p:nvPr/>
        </p:nvSpPr>
        <p:spPr>
          <a:xfrm>
            <a:off x="7807307" y="969109"/>
            <a:ext cx="3919889" cy="399659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cap="all" dirty="0"/>
              <a:t>Key facts</a:t>
            </a:r>
          </a:p>
          <a:p>
            <a:pPr algn="ctr" eaLnBrk="1" hangingPunct="1">
              <a:defRPr/>
            </a:pPr>
            <a:endParaRPr lang="en-CA" sz="1200" b="1" dirty="0"/>
          </a:p>
          <a:p>
            <a:pPr eaLnBrk="1" hangingPunct="1">
              <a:defRPr/>
            </a:pPr>
            <a:r>
              <a:rPr lang="en-CA" sz="1200" b="1" dirty="0"/>
              <a:t>Total Employees</a:t>
            </a:r>
            <a:r>
              <a:rPr lang="en-CA" sz="1200" dirty="0"/>
              <a:t>: </a:t>
            </a:r>
          </a:p>
          <a:p>
            <a:pPr marL="171450" indent="-171450" eaLnBrk="1" hangingPunct="1">
              <a:buFont typeface="Arial" panose="020B0604020202020204" pitchFamily="34" charset="0"/>
              <a:buChar char="•"/>
              <a:defRPr/>
            </a:pPr>
            <a:r>
              <a:rPr lang="en-CA" sz="1200" dirty="0"/>
              <a:t>8500 Regular Force</a:t>
            </a:r>
          </a:p>
          <a:p>
            <a:pPr marL="171450" indent="-171450" eaLnBrk="1" hangingPunct="1">
              <a:buFont typeface="Arial" panose="020B0604020202020204" pitchFamily="34" charset="0"/>
              <a:buChar char="•"/>
              <a:defRPr/>
            </a:pPr>
            <a:r>
              <a:rPr lang="en-CA" sz="1200" dirty="0"/>
              <a:t>3700 Reservists </a:t>
            </a:r>
          </a:p>
          <a:p>
            <a:pPr marL="171450" indent="-171450" eaLnBrk="1" hangingPunct="1">
              <a:buFont typeface="Arial" panose="020B0604020202020204" pitchFamily="34" charset="0"/>
              <a:buChar char="•"/>
              <a:defRPr/>
            </a:pPr>
            <a:r>
              <a:rPr lang="en-CA" sz="1200" dirty="0"/>
              <a:t>4000 Civilians</a:t>
            </a:r>
          </a:p>
          <a:p>
            <a:pPr marL="171450" indent="-171450" eaLnBrk="1" hangingPunct="1">
              <a:buFont typeface="Arial" panose="020B0604020202020204" pitchFamily="34" charset="0"/>
              <a:buChar char="•"/>
              <a:defRPr/>
            </a:pPr>
            <a:endParaRPr lang="en-CA" sz="1200" dirty="0"/>
          </a:p>
          <a:p>
            <a:pPr eaLnBrk="1" hangingPunct="1">
              <a:defRPr/>
            </a:pPr>
            <a:r>
              <a:rPr lang="en-CA" sz="1200" b="1" dirty="0"/>
              <a:t>Budget</a:t>
            </a:r>
            <a:r>
              <a:rPr lang="en-CA" sz="1200" dirty="0"/>
              <a:t>: </a:t>
            </a:r>
          </a:p>
          <a:p>
            <a:pPr marL="171450" indent="-171450" eaLnBrk="1" hangingPunct="1">
              <a:buFont typeface="Arial" panose="020B0604020202020204" pitchFamily="34" charset="0"/>
              <a:buChar char="•"/>
              <a:defRPr/>
            </a:pPr>
            <a:r>
              <a:rPr lang="en-CA" sz="1200" dirty="0"/>
              <a:t>$715,078,945 (FY19/20)</a:t>
            </a:r>
          </a:p>
          <a:p>
            <a:pPr eaLnBrk="1" hangingPunct="1">
              <a:defRPr/>
            </a:pPr>
            <a:endParaRPr lang="en-CA" sz="1200" b="1" dirty="0"/>
          </a:p>
          <a:p>
            <a:pPr eaLnBrk="1" hangingPunct="1">
              <a:defRPr/>
            </a:pPr>
            <a:r>
              <a:rPr lang="en-CA" sz="1200" b="1" dirty="0"/>
              <a:t>Primary location(s)</a:t>
            </a:r>
            <a:r>
              <a:rPr lang="en-CA" sz="1200" dirty="0"/>
              <a:t>: </a:t>
            </a:r>
          </a:p>
          <a:p>
            <a:pPr marL="171450" indent="-171450" eaLnBrk="1" hangingPunct="1">
              <a:buFont typeface="Arial" panose="020B0604020202020204" pitchFamily="34" charset="0"/>
              <a:buChar char="•"/>
              <a:defRPr/>
            </a:pPr>
            <a:r>
              <a:rPr lang="en-CA" sz="1200" dirty="0"/>
              <a:t>National Defence Headquarters </a:t>
            </a:r>
            <a:br>
              <a:rPr lang="en-CA" sz="1200" dirty="0"/>
            </a:br>
            <a:r>
              <a:rPr lang="en-CA" sz="1200" dirty="0"/>
              <a:t>(</a:t>
            </a:r>
            <a:r>
              <a:rPr lang="en-CA" sz="1200" dirty="0" err="1"/>
              <a:t>Pearkes</a:t>
            </a:r>
            <a:r>
              <a:rPr lang="en-CA" sz="1200" dirty="0"/>
              <a:t> Building) </a:t>
            </a:r>
          </a:p>
          <a:p>
            <a:pPr marL="171450" indent="-171450" eaLnBrk="1" hangingPunct="1">
              <a:buFont typeface="Arial" panose="020B0604020202020204" pitchFamily="34" charset="0"/>
              <a:buChar char="•"/>
              <a:defRPr/>
            </a:pPr>
            <a:r>
              <a:rPr lang="en-CA" sz="1200" dirty="0"/>
              <a:t>National Capital Region</a:t>
            </a:r>
          </a:p>
          <a:p>
            <a:pPr marL="171450" indent="-171450" eaLnBrk="1" hangingPunct="1">
              <a:buFont typeface="Arial" panose="020B0604020202020204" pitchFamily="34" charset="0"/>
              <a:buChar char="•"/>
              <a:defRPr/>
            </a:pPr>
            <a:r>
              <a:rPr lang="en-CA" sz="1200" dirty="0"/>
              <a:t>Maritime Pacific Command (Esquimalt)</a:t>
            </a:r>
          </a:p>
          <a:p>
            <a:pPr marL="171450" indent="-171450" eaLnBrk="1" hangingPunct="1">
              <a:buFont typeface="Arial" panose="020B0604020202020204" pitchFamily="34" charset="0"/>
              <a:buChar char="•"/>
              <a:defRPr/>
            </a:pPr>
            <a:r>
              <a:rPr lang="en-CA" sz="1200" dirty="0"/>
              <a:t>Maritime Forces Atlantic (Halifax)</a:t>
            </a:r>
          </a:p>
          <a:p>
            <a:pPr marL="171450" indent="-171450" eaLnBrk="1" hangingPunct="1">
              <a:buFont typeface="Arial" panose="020B0604020202020204" pitchFamily="34" charset="0"/>
              <a:buChar char="•"/>
              <a:defRPr/>
            </a:pPr>
            <a:r>
              <a:rPr lang="en-CA" sz="1200" dirty="0"/>
              <a:t>24 Naval Reserve Divisions across Canada</a:t>
            </a:r>
            <a:endParaRPr lang="en-CA" sz="1600" dirty="0"/>
          </a:p>
          <a:p>
            <a:pPr marL="228589" indent="-228589" eaLnBrk="1" hangingPunct="1">
              <a:buFont typeface="Arial" panose="020B0604020202020204" pitchFamily="34" charset="0"/>
              <a:buChar char="•"/>
              <a:defRPr/>
            </a:pPr>
            <a:endParaRPr lang="en-CA" sz="1600" dirty="0"/>
          </a:p>
          <a:p>
            <a:pPr eaLnBrk="1" hangingPunct="1">
              <a:defRPr/>
            </a:pPr>
            <a:endParaRPr lang="en-CA" sz="1600" dirty="0"/>
          </a:p>
        </p:txBody>
      </p:sp>
      <p:sp>
        <p:nvSpPr>
          <p:cNvPr id="29" name="Rounded Rectangle 28"/>
          <p:cNvSpPr/>
          <p:nvPr/>
        </p:nvSpPr>
        <p:spPr>
          <a:xfrm>
            <a:off x="11870994" y="965465"/>
            <a:ext cx="4241163" cy="4000235"/>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lstStyle/>
          <a:p>
            <a:pPr algn="ctr" eaLnBrk="1" hangingPunct="1">
              <a:defRPr/>
            </a:pPr>
            <a:r>
              <a:rPr lang="en-CA" b="1" dirty="0"/>
              <a:t>KEY PARTNERS</a:t>
            </a:r>
          </a:p>
          <a:p>
            <a:pPr algn="ctr" eaLnBrk="1" hangingPunct="1">
              <a:defRPr/>
            </a:pPr>
            <a:endParaRPr lang="en-CA" sz="1200" b="1" dirty="0"/>
          </a:p>
          <a:p>
            <a:pPr eaLnBrk="1" hangingPunct="1">
              <a:defRPr/>
            </a:pPr>
            <a:r>
              <a:rPr lang="en-CA" sz="1100" b="1" dirty="0"/>
              <a:t>Internal:</a:t>
            </a:r>
          </a:p>
          <a:p>
            <a:pPr marL="171450" indent="-171450" eaLnBrk="1" hangingPunct="1">
              <a:buFont typeface="Arial" panose="020B0604020202020204" pitchFamily="34" charset="0"/>
              <a:buChar char="•"/>
              <a:defRPr/>
            </a:pPr>
            <a:r>
              <a:rPr lang="en-CA" sz="1100" dirty="0"/>
              <a:t>Canadian Joint Operations Command</a:t>
            </a:r>
          </a:p>
          <a:p>
            <a:pPr marL="171450" indent="-171450" eaLnBrk="1" hangingPunct="1">
              <a:buFont typeface="Arial" panose="020B0604020202020204" pitchFamily="34" charset="0"/>
              <a:buChar char="•"/>
              <a:defRPr/>
            </a:pPr>
            <a:r>
              <a:rPr lang="en-CA" sz="1100" dirty="0"/>
              <a:t>Strategic Joint Staff</a:t>
            </a:r>
          </a:p>
          <a:p>
            <a:pPr marL="171450" indent="-171450" eaLnBrk="1" hangingPunct="1">
              <a:buFont typeface="Arial" panose="020B0604020202020204" pitchFamily="34" charset="0"/>
              <a:buChar char="•"/>
              <a:defRPr/>
            </a:pPr>
            <a:r>
              <a:rPr lang="en-CA" sz="1100" dirty="0"/>
              <a:t>Canadian Army </a:t>
            </a:r>
          </a:p>
          <a:p>
            <a:pPr marL="171450" indent="-171450" eaLnBrk="1" hangingPunct="1">
              <a:buFont typeface="Arial" panose="020B0604020202020204" pitchFamily="34" charset="0"/>
              <a:buChar char="•"/>
              <a:defRPr/>
            </a:pPr>
            <a:r>
              <a:rPr lang="en-CA" sz="1100" dirty="0"/>
              <a:t>Royal Canadian Air Force </a:t>
            </a:r>
          </a:p>
          <a:p>
            <a:pPr marL="171450" indent="-171450" eaLnBrk="1" hangingPunct="1">
              <a:buFont typeface="Arial" panose="020B0604020202020204" pitchFamily="34" charset="0"/>
              <a:buChar char="•"/>
              <a:defRPr/>
            </a:pPr>
            <a:r>
              <a:rPr lang="en-CA" sz="1100" dirty="0"/>
              <a:t>ADM (Policy)</a:t>
            </a:r>
          </a:p>
          <a:p>
            <a:pPr marL="171450" indent="-171450" eaLnBrk="1" hangingPunct="1">
              <a:buFont typeface="Arial" panose="020B0604020202020204" pitchFamily="34" charset="0"/>
              <a:buChar char="•"/>
              <a:defRPr/>
            </a:pPr>
            <a:r>
              <a:rPr lang="en-CA" sz="1100" dirty="0"/>
              <a:t>ADM (Materiel) </a:t>
            </a:r>
          </a:p>
          <a:p>
            <a:pPr marL="171450" indent="-171450" eaLnBrk="1" hangingPunct="1">
              <a:buFont typeface="Arial" panose="020B0604020202020204" pitchFamily="34" charset="0"/>
              <a:buChar char="•"/>
              <a:defRPr/>
            </a:pPr>
            <a:r>
              <a:rPr lang="en-CA" sz="1100" dirty="0"/>
              <a:t>ADM (Human Resources)</a:t>
            </a:r>
          </a:p>
          <a:p>
            <a:pPr marL="171450" indent="-171450" eaLnBrk="1" hangingPunct="1">
              <a:buFont typeface="Arial" panose="020B0604020202020204" pitchFamily="34" charset="0"/>
              <a:buChar char="•"/>
              <a:defRPr/>
            </a:pPr>
            <a:r>
              <a:rPr lang="en-CA" sz="1100" dirty="0"/>
              <a:t>ADM (Science and Technology)</a:t>
            </a:r>
          </a:p>
          <a:p>
            <a:pPr eaLnBrk="1" hangingPunct="1">
              <a:defRPr/>
            </a:pPr>
            <a:r>
              <a:rPr lang="en-CA" sz="1100" b="1" dirty="0"/>
              <a:t>External:</a:t>
            </a:r>
          </a:p>
          <a:p>
            <a:pPr marL="171450" indent="-171450" eaLnBrk="1" hangingPunct="1">
              <a:buFont typeface="Arial" panose="020B0604020202020204" pitchFamily="34" charset="0"/>
              <a:buChar char="•"/>
              <a:defRPr/>
            </a:pPr>
            <a:r>
              <a:rPr lang="en-CA" sz="1100" dirty="0"/>
              <a:t>Global Affairs Canada </a:t>
            </a:r>
          </a:p>
          <a:p>
            <a:pPr marL="171450" indent="-171450" eaLnBrk="1" hangingPunct="1">
              <a:buFont typeface="Arial" panose="020B0604020202020204" pitchFamily="34" charset="0"/>
              <a:buChar char="•"/>
              <a:defRPr/>
            </a:pPr>
            <a:r>
              <a:rPr lang="en-CA" sz="1100" dirty="0"/>
              <a:t>Public Services and Procurement Canada</a:t>
            </a:r>
          </a:p>
          <a:p>
            <a:pPr marL="171450" indent="-171450" eaLnBrk="1" hangingPunct="1">
              <a:buFont typeface="Arial" panose="020B0604020202020204" pitchFamily="34" charset="0"/>
              <a:buChar char="•"/>
              <a:defRPr/>
            </a:pPr>
            <a:r>
              <a:rPr lang="en-CA" sz="1100" dirty="0"/>
              <a:t>Innovation, Science and Economic Development Canada</a:t>
            </a:r>
          </a:p>
          <a:p>
            <a:pPr marL="171450" indent="-171450" eaLnBrk="1" hangingPunct="1">
              <a:buFont typeface="Arial" panose="020B0604020202020204" pitchFamily="34" charset="0"/>
              <a:buChar char="•"/>
              <a:defRPr/>
            </a:pPr>
            <a:r>
              <a:rPr lang="en-CA" sz="1100" dirty="0"/>
              <a:t>Maritime Security Operations Centre </a:t>
            </a:r>
          </a:p>
          <a:p>
            <a:pPr eaLnBrk="1" hangingPunct="1">
              <a:defRPr/>
            </a:pPr>
            <a:r>
              <a:rPr lang="en-CA" sz="1100" b="1" dirty="0"/>
              <a:t>Partners &amp; Allied Navies: </a:t>
            </a:r>
            <a:r>
              <a:rPr lang="en-CA" sz="1100" dirty="0"/>
              <a:t>NATO and NORAD (Maritime Domain Awareness); Australia, New Zealand, United Kingdom, United States; </a:t>
            </a:r>
            <a:r>
              <a:rPr lang="en-CA" sz="1100" dirty="0" smtClean="0">
                <a:solidFill>
                  <a:srgbClr val="FF0000"/>
                </a:solidFill>
              </a:rPr>
              <a:t>[redacted]</a:t>
            </a:r>
            <a:r>
              <a:rPr lang="en-CA" sz="1200" dirty="0" smtClean="0"/>
              <a:t>. </a:t>
            </a:r>
            <a:endParaRPr lang="en-CA" sz="1200" dirty="0"/>
          </a:p>
        </p:txBody>
      </p:sp>
      <p:sp>
        <p:nvSpPr>
          <p:cNvPr id="33" name="Rectangle 32"/>
          <p:cNvSpPr/>
          <p:nvPr/>
        </p:nvSpPr>
        <p:spPr>
          <a:xfrm>
            <a:off x="179388" y="5045075"/>
            <a:ext cx="15876587" cy="3914775"/>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n-CA" sz="1867" dirty="0"/>
          </a:p>
        </p:txBody>
      </p:sp>
      <p:sp>
        <p:nvSpPr>
          <p:cNvPr id="19" name="TextBox 18"/>
          <p:cNvSpPr txBox="1"/>
          <p:nvPr/>
        </p:nvSpPr>
        <p:spPr>
          <a:xfrm>
            <a:off x="206375" y="5045075"/>
            <a:ext cx="15735300" cy="338138"/>
          </a:xfrm>
          <a:prstGeom prst="rect">
            <a:avLst/>
          </a:prstGeom>
          <a:noFill/>
        </p:spPr>
        <p:txBody>
          <a:bodyPr>
            <a:spAutoFit/>
          </a:bodyPr>
          <a:lstStyle/>
          <a:p>
            <a:pPr algn="ctr" eaLnBrk="1" hangingPunct="1">
              <a:defRPr/>
            </a:pPr>
            <a:r>
              <a:rPr lang="en-CA" sz="1600" cap="all" dirty="0">
                <a:solidFill>
                  <a:schemeClr val="bg1"/>
                </a:solidFill>
              </a:rPr>
              <a:t>Top ISSUES FOR THE ROYAL CANADIAN NAVY:</a:t>
            </a:r>
          </a:p>
        </p:txBody>
      </p:sp>
      <p:sp>
        <p:nvSpPr>
          <p:cNvPr id="3085" name="TextBox 4"/>
          <p:cNvSpPr txBox="1">
            <a:spLocks noChangeArrowheads="1"/>
          </p:cNvSpPr>
          <p:nvPr/>
        </p:nvSpPr>
        <p:spPr bwMode="auto">
          <a:xfrm>
            <a:off x="246063" y="193675"/>
            <a:ext cx="75612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buFont typeface="Arial" panose="020B0604020202020204" pitchFamily="34" charset="0"/>
              <a:buNone/>
            </a:pPr>
            <a:r>
              <a:rPr lang="en-CA" altLang="en-US" sz="1900" b="1">
                <a:solidFill>
                  <a:schemeClr val="bg1"/>
                </a:solidFill>
                <a:cs typeface="Arial" panose="020B0604020202020204" pitchFamily="34" charset="0"/>
              </a:rPr>
              <a:t>Commander Royal Canadian Navy – Vice Admiral Art McDonald </a:t>
            </a:r>
            <a:endParaRPr lang="en-CA" altLang="en-US" sz="2000" b="1">
              <a:solidFill>
                <a:srgbClr val="FFFFFF"/>
              </a:solidFill>
              <a:cs typeface="Arial" panose="020B0604020202020204" pitchFamily="34" charset="0"/>
            </a:endParaRPr>
          </a:p>
        </p:txBody>
      </p:sp>
      <p:sp>
        <p:nvSpPr>
          <p:cNvPr id="16" name="Rectangle 15"/>
          <p:cNvSpPr/>
          <p:nvPr/>
        </p:nvSpPr>
        <p:spPr>
          <a:xfrm>
            <a:off x="1554163" y="1416050"/>
            <a:ext cx="1827212" cy="23288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dirty="0"/>
          </a:p>
        </p:txBody>
      </p:sp>
      <p:sp>
        <p:nvSpPr>
          <p:cNvPr id="3087" name="TextBox 17"/>
          <p:cNvSpPr txBox="1">
            <a:spLocks noChangeArrowheads="1"/>
          </p:cNvSpPr>
          <p:nvPr/>
        </p:nvSpPr>
        <p:spPr bwMode="auto">
          <a:xfrm>
            <a:off x="1554163" y="2443163"/>
            <a:ext cx="180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CA" altLang="en-US" sz="1200" i="1"/>
              <a:t>L1 picture</a:t>
            </a:r>
          </a:p>
        </p:txBody>
      </p:sp>
      <p:sp>
        <p:nvSpPr>
          <p:cNvPr id="20" name="Text Box 2"/>
          <p:cNvSpPr txBox="1"/>
          <p:nvPr/>
        </p:nvSpPr>
        <p:spPr>
          <a:xfrm>
            <a:off x="6462713" y="0"/>
            <a:ext cx="9775825" cy="49371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gn="r" eaLnBrk="1" hangingPunct="1">
              <a:spcAft>
                <a:spcPts val="0"/>
              </a:spcAft>
              <a:defRPr/>
            </a:pPr>
            <a:r>
              <a:rPr lang="en-CA" sz="1200" b="1" cap="all" dirty="0">
                <a:solidFill>
                  <a:srgbClr val="FFFFFF"/>
                </a:solidFill>
                <a:ea typeface="Calibri" panose="020F0502020204030204" pitchFamily="34" charset="0"/>
                <a:cs typeface="Times New Roman" panose="02020603050405020304" pitchFamily="18" charset="0"/>
              </a:rPr>
              <a:t>UNCLASSIFIED</a:t>
            </a:r>
            <a:endParaRPr lang="en-CA" sz="1200" dirty="0">
              <a:latin typeface="Times New Roman" panose="02020603050405020304" pitchFamily="18" charset="0"/>
              <a:ea typeface="Times New Roman" panose="02020603050405020304" pitchFamily="18" charset="0"/>
            </a:endParaRPr>
          </a:p>
        </p:txBody>
      </p:sp>
      <p:sp>
        <p:nvSpPr>
          <p:cNvPr id="23" name="Rounded Rectangle 22"/>
          <p:cNvSpPr/>
          <p:nvPr/>
        </p:nvSpPr>
        <p:spPr>
          <a:xfrm>
            <a:off x="3511550" y="5327650"/>
            <a:ext cx="5837238" cy="3557588"/>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en-CA" sz="1100" b="1" u="sng" dirty="0"/>
              <a:t>Future Fleet</a:t>
            </a:r>
          </a:p>
          <a:p>
            <a:pPr algn="ctr" eaLnBrk="1" hangingPunct="1">
              <a:spcAft>
                <a:spcPts val="0"/>
              </a:spcAft>
              <a:defRPr/>
            </a:pPr>
            <a:endParaRPr lang="en-CA" sz="1100" b="1" u="sng" dirty="0"/>
          </a:p>
          <a:p>
            <a:pPr eaLnBrk="1" hangingPunct="1">
              <a:spcAft>
                <a:spcPts val="0"/>
              </a:spcAft>
              <a:defRPr/>
            </a:pPr>
            <a:r>
              <a:rPr lang="en-CA" sz="1100" dirty="0"/>
              <a:t>The RCN is in midst of largest peacetime renewal in its history. Over the next two decades, a new ship will be introduced every two years. This effort will require significant effort to plan, coordinate, and sequence each ship’s release.</a:t>
            </a:r>
          </a:p>
          <a:p>
            <a:pPr marL="171450" indent="-171450" eaLnBrk="1" hangingPunct="1">
              <a:spcAft>
                <a:spcPts val="0"/>
              </a:spcAft>
              <a:buFont typeface="Arial" panose="020B0604020202020204" pitchFamily="34" charset="0"/>
              <a:buChar char="•"/>
              <a:defRPr/>
            </a:pPr>
            <a:endParaRPr lang="en-CA" sz="1100" dirty="0">
              <a:solidFill>
                <a:prstClr val="black"/>
              </a:solidFill>
            </a:endParaRPr>
          </a:p>
          <a:p>
            <a:pPr marL="171450" indent="-171450" eaLnBrk="1" hangingPunct="1">
              <a:spcAft>
                <a:spcPts val="0"/>
              </a:spcAft>
              <a:buFont typeface="Arial" panose="020B0604020202020204" pitchFamily="34" charset="0"/>
              <a:buChar char="•"/>
              <a:defRPr/>
            </a:pPr>
            <a:r>
              <a:rPr lang="fr-FR" sz="1100" b="1" dirty="0">
                <a:solidFill>
                  <a:prstClr val="black"/>
                </a:solidFill>
              </a:rPr>
              <a:t>Canadian Surface </a:t>
            </a:r>
            <a:r>
              <a:rPr lang="fr-FR" sz="1100" b="1" dirty="0" err="1">
                <a:solidFill>
                  <a:prstClr val="black"/>
                </a:solidFill>
              </a:rPr>
              <a:t>Combatant</a:t>
            </a:r>
            <a:r>
              <a:rPr lang="fr-FR" sz="1100" b="1" dirty="0">
                <a:solidFill>
                  <a:prstClr val="black"/>
                </a:solidFill>
              </a:rPr>
              <a:t> (CSC) </a:t>
            </a:r>
            <a:r>
              <a:rPr lang="fr-FR" sz="1100" dirty="0" err="1">
                <a:solidFill>
                  <a:prstClr val="black"/>
                </a:solidFill>
              </a:rPr>
              <a:t>Requirements</a:t>
            </a:r>
            <a:r>
              <a:rPr lang="fr-FR" sz="1100" dirty="0">
                <a:solidFill>
                  <a:prstClr val="black"/>
                </a:solidFill>
              </a:rPr>
              <a:t> </a:t>
            </a:r>
            <a:r>
              <a:rPr lang="fr-FR" sz="1100" dirty="0" err="1">
                <a:solidFill>
                  <a:prstClr val="black"/>
                </a:solidFill>
              </a:rPr>
              <a:t>Reconciliation</a:t>
            </a:r>
            <a:r>
              <a:rPr lang="fr-FR" sz="1100" dirty="0">
                <a:solidFill>
                  <a:prstClr val="black"/>
                </a:solidFill>
              </a:rPr>
              <a:t> </a:t>
            </a:r>
            <a:r>
              <a:rPr lang="fr-FR" sz="1100" dirty="0" err="1">
                <a:solidFill>
                  <a:prstClr val="black"/>
                </a:solidFill>
              </a:rPr>
              <a:t>is</a:t>
            </a:r>
            <a:r>
              <a:rPr lang="fr-FR" sz="1100" dirty="0">
                <a:solidFill>
                  <a:prstClr val="black"/>
                </a:solidFill>
              </a:rPr>
              <a:t> </a:t>
            </a:r>
            <a:r>
              <a:rPr lang="en-CA" sz="1100" dirty="0"/>
              <a:t>the first phase of the ship design process. The intention is to minimize change in order to begin deliveries in mid-2020s. </a:t>
            </a:r>
          </a:p>
          <a:p>
            <a:pPr marL="171450" indent="-171450" eaLnBrk="1" hangingPunct="1">
              <a:spcAft>
                <a:spcPts val="0"/>
              </a:spcAft>
              <a:buFont typeface="Arial" panose="020B0604020202020204" pitchFamily="34" charset="0"/>
              <a:buChar char="•"/>
              <a:defRPr/>
            </a:pPr>
            <a:endParaRPr lang="en-CA" sz="1100" b="1" dirty="0"/>
          </a:p>
          <a:p>
            <a:pPr marL="171450" indent="-171450" eaLnBrk="1" hangingPunct="1">
              <a:spcAft>
                <a:spcPts val="0"/>
              </a:spcAft>
              <a:buFont typeface="Arial" panose="020B0604020202020204" pitchFamily="34" charset="0"/>
              <a:buChar char="•"/>
              <a:defRPr/>
            </a:pPr>
            <a:r>
              <a:rPr lang="en-CA" sz="1100" b="1" dirty="0"/>
              <a:t>Arctic and Offshore Patrol Vessels (AOPV) </a:t>
            </a:r>
            <a:r>
              <a:rPr lang="en-CA" sz="1100" dirty="0"/>
              <a:t>will deliver armed, sea-borne surveillance of Canadian waters, in the Arctic and offshore.</a:t>
            </a:r>
            <a:endParaRPr lang="fr-FR" sz="1100" dirty="0">
              <a:solidFill>
                <a:prstClr val="black"/>
              </a:solidFill>
            </a:endParaRPr>
          </a:p>
          <a:p>
            <a:pPr marL="628650" lvl="1" indent="-171450" eaLnBrk="1" hangingPunct="1">
              <a:spcAft>
                <a:spcPts val="0"/>
              </a:spcAft>
              <a:buFont typeface="Courier New" panose="02070309020205020404" pitchFamily="49" charset="0"/>
              <a:buChar char="o"/>
              <a:defRPr/>
            </a:pPr>
            <a:r>
              <a:rPr lang="en-CA" sz="1100" dirty="0"/>
              <a:t>This is the first ship of a new class being brought into service over the next 20 years. It will provide the RCN with a key opportunity to prepare for the delivery of follow-on ships (such as the JSS and CSC).</a:t>
            </a:r>
          </a:p>
          <a:p>
            <a:pPr eaLnBrk="1" hangingPunct="1">
              <a:spcAft>
                <a:spcPts val="0"/>
              </a:spcAft>
              <a:defRPr/>
            </a:pPr>
            <a:endParaRPr lang="en-CA" sz="1100" dirty="0"/>
          </a:p>
          <a:p>
            <a:pPr marL="171450" indent="-171450" eaLnBrk="1" hangingPunct="1">
              <a:spcAft>
                <a:spcPts val="0"/>
              </a:spcAft>
              <a:buFont typeface="Arial" panose="020B0604020202020204" pitchFamily="34" charset="0"/>
              <a:buChar char="•"/>
              <a:defRPr/>
            </a:pPr>
            <a:r>
              <a:rPr lang="en-CA" sz="1100" b="1" dirty="0"/>
              <a:t>Joint Support Ship (JSS</a:t>
            </a:r>
            <a:r>
              <a:rPr lang="en-CA" sz="1100" dirty="0"/>
              <a:t>) initial construction began in June 2018. JSS is on schedule to be delivered in 2023 and will provide underway support to Naval Task Groups, sealift capability, and support to operations ashore.</a:t>
            </a:r>
          </a:p>
          <a:p>
            <a:pPr eaLnBrk="1" hangingPunct="1">
              <a:spcAft>
                <a:spcPts val="0"/>
              </a:spcAft>
              <a:defRPr/>
            </a:pPr>
            <a:endParaRPr lang="en-CA" sz="1100" dirty="0"/>
          </a:p>
          <a:p>
            <a:pPr marL="171450" indent="-171450" eaLnBrk="1" hangingPunct="1">
              <a:spcAft>
                <a:spcPts val="0"/>
              </a:spcAft>
              <a:buFont typeface="Arial" panose="020B0604020202020204" pitchFamily="34" charset="0"/>
              <a:buChar char="•"/>
              <a:defRPr/>
            </a:pPr>
            <a:endParaRPr lang="en-CA" sz="1100" dirty="0"/>
          </a:p>
        </p:txBody>
      </p:sp>
      <p:sp>
        <p:nvSpPr>
          <p:cNvPr id="25" name="Rounded Rectangle 24"/>
          <p:cNvSpPr/>
          <p:nvPr/>
        </p:nvSpPr>
        <p:spPr>
          <a:xfrm>
            <a:off x="9442450" y="5324475"/>
            <a:ext cx="3167063" cy="3556000"/>
          </a:xfrm>
          <a:prstGeom prst="roundRect">
            <a:avLst/>
          </a:prstGeom>
        </p:spPr>
        <p:style>
          <a:lnRef idx="1">
            <a:schemeClr val="accent1"/>
          </a:lnRef>
          <a:fillRef idx="2">
            <a:schemeClr val="accent1"/>
          </a:fillRef>
          <a:effectRef idx="1">
            <a:schemeClr val="accent1"/>
          </a:effectRef>
          <a:fontRef idx="minor">
            <a:schemeClr val="dk1"/>
          </a:fontRef>
        </p:style>
        <p:txBody>
          <a:bodyPr/>
          <a:lstStyle/>
          <a:p>
            <a:pPr algn="ctr" eaLnBrk="1" hangingPunct="1">
              <a:spcAft>
                <a:spcPts val="0"/>
              </a:spcAft>
              <a:defRPr/>
            </a:pPr>
            <a:r>
              <a:rPr lang="en-CA" sz="1100" b="1" u="sng" dirty="0"/>
              <a:t>Infrastructure</a:t>
            </a:r>
          </a:p>
          <a:p>
            <a:pPr algn="ctr" eaLnBrk="1" hangingPunct="1">
              <a:spcAft>
                <a:spcPts val="0"/>
              </a:spcAft>
              <a:defRPr/>
            </a:pPr>
            <a:endParaRPr lang="en-CA" sz="1100" u="sng" dirty="0"/>
          </a:p>
          <a:p>
            <a:pPr marL="171450" indent="-171450" eaLnBrk="1" hangingPunct="1">
              <a:spcAft>
                <a:spcPts val="0"/>
              </a:spcAft>
              <a:buFont typeface="Arial" panose="020B0604020202020204" pitchFamily="34" charset="0"/>
              <a:buChar char="•"/>
              <a:defRPr/>
            </a:pPr>
            <a:r>
              <a:rPr lang="en-CA" sz="1100" dirty="0"/>
              <a:t>Naval infrastructure is deteriorating and starting to impact operations and quality of work-life for personnel. </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dirty="0"/>
              <a:t>Current/forecasted funding will do little to curb downward trend.</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dirty="0"/>
              <a:t>Additional resources and rationalization will be required.</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dirty="0"/>
              <a:t>Revitalizing of RCN infrastructure required to support training of sailors for Fleet in Being and Future Fleet. </a:t>
            </a:r>
          </a:p>
        </p:txBody>
      </p:sp>
      <p:sp>
        <p:nvSpPr>
          <p:cNvPr id="21" name="Rounded Rectangle 20"/>
          <p:cNvSpPr/>
          <p:nvPr/>
        </p:nvSpPr>
        <p:spPr>
          <a:xfrm>
            <a:off x="108000" y="965464"/>
            <a:ext cx="3600628" cy="4004999"/>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anchor="ctr"/>
          <a:lstStyle/>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6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marL="380981" indent="-380981" eaLnBrk="1" hangingPunct="1">
              <a:buFont typeface="Arial" panose="020B0604020202020204" pitchFamily="34" charset="0"/>
              <a:buChar char="•"/>
              <a:defRPr/>
            </a:pPr>
            <a:endParaRPr lang="en-CA" sz="1200" dirty="0"/>
          </a:p>
          <a:p>
            <a:pPr marL="285750" indent="-285750" eaLnBrk="1" hangingPunct="1">
              <a:buFont typeface="Arial" panose="020B0604020202020204" pitchFamily="34" charset="0"/>
              <a:buChar char="•"/>
              <a:defRPr/>
            </a:pPr>
            <a:r>
              <a:rPr lang="en-CA" sz="1200" dirty="0"/>
              <a:t>Assumed command June 2019.</a:t>
            </a:r>
          </a:p>
          <a:p>
            <a:pPr marL="285750" indent="-285750" eaLnBrk="1" hangingPunct="1">
              <a:buFont typeface="Arial" panose="020B0604020202020204" pitchFamily="34" charset="0"/>
              <a:buChar char="•"/>
              <a:defRPr/>
            </a:pPr>
            <a:r>
              <a:rPr lang="en-CA" sz="1200" dirty="0"/>
              <a:t>Naval Warfare Officer, prior commands include: HMCS </a:t>
            </a:r>
            <a:r>
              <a:rPr lang="en-CA" sz="1200" i="1" dirty="0"/>
              <a:t>Halifax</a:t>
            </a:r>
            <a:r>
              <a:rPr lang="en-CA" sz="1200" dirty="0"/>
              <a:t>, Maritime Operations Group Five, Maritime Forces Pacific.</a:t>
            </a:r>
          </a:p>
          <a:p>
            <a:pPr marL="285750" indent="-285750" eaLnBrk="1" hangingPunct="1">
              <a:buFont typeface="Arial" panose="020B0604020202020204" pitchFamily="34" charset="0"/>
              <a:buChar char="•"/>
              <a:defRPr/>
            </a:pPr>
            <a:r>
              <a:rPr lang="en-CA" sz="1200" dirty="0"/>
              <a:t>Four tours in National Defence Headquarters as Deputy Commander RCN, Director General Naval Force Development, Director Naval Requirements, Executive Secretary to Commander of the RCN.</a:t>
            </a:r>
          </a:p>
        </p:txBody>
      </p:sp>
      <p:pic>
        <p:nvPicPr>
          <p:cNvPr id="30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0938" y="1004888"/>
            <a:ext cx="154463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ounded Rectangle 31"/>
          <p:cNvSpPr/>
          <p:nvPr/>
        </p:nvSpPr>
        <p:spPr>
          <a:xfrm>
            <a:off x="269875" y="5327650"/>
            <a:ext cx="3146425" cy="35575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endParaRPr lang="en-CA" sz="1100" b="1" u="sng" dirty="0"/>
          </a:p>
          <a:p>
            <a:pPr algn="ctr" eaLnBrk="1" hangingPunct="1">
              <a:spcAft>
                <a:spcPts val="0"/>
              </a:spcAft>
              <a:defRPr/>
            </a:pPr>
            <a:endParaRPr lang="en-CA" sz="1100" b="1" u="sng" dirty="0"/>
          </a:p>
          <a:p>
            <a:pPr algn="ctr" eaLnBrk="1" hangingPunct="1">
              <a:spcAft>
                <a:spcPts val="0"/>
              </a:spcAft>
              <a:defRPr/>
            </a:pPr>
            <a:endParaRPr lang="en-CA" sz="1100" b="1" u="sng" dirty="0"/>
          </a:p>
          <a:p>
            <a:pPr algn="ctr" eaLnBrk="1" hangingPunct="1">
              <a:spcAft>
                <a:spcPts val="0"/>
              </a:spcAft>
              <a:defRPr/>
            </a:pPr>
            <a:r>
              <a:rPr lang="en-CA" sz="1100" b="1" u="sng" dirty="0"/>
              <a:t>Current Fleet</a:t>
            </a:r>
          </a:p>
          <a:p>
            <a:pPr algn="ctr" eaLnBrk="1" hangingPunct="1">
              <a:spcAft>
                <a:spcPts val="0"/>
              </a:spcAft>
              <a:defRPr/>
            </a:pPr>
            <a:endParaRPr lang="en-CA" sz="1100" b="1" u="sng" dirty="0"/>
          </a:p>
          <a:p>
            <a:pPr marL="171450" indent="-171450" eaLnBrk="1" hangingPunct="1">
              <a:spcAft>
                <a:spcPts val="0"/>
              </a:spcAft>
              <a:buFont typeface="Arial" panose="020B0604020202020204" pitchFamily="34" charset="0"/>
              <a:buChar char="•"/>
              <a:defRPr/>
            </a:pPr>
            <a:r>
              <a:rPr lang="en-CA" sz="1100" b="1" i="1" dirty="0"/>
              <a:t>Halifax</a:t>
            </a:r>
            <a:r>
              <a:rPr lang="en-CA" sz="1100" b="1" dirty="0"/>
              <a:t>-class Frigates</a:t>
            </a:r>
            <a:r>
              <a:rPr lang="en-CA" sz="1100" dirty="0"/>
              <a:t>: Maintenance demand is growing as the ships age; requirement to sustain until arrival Canadian Surface Combatant (CSC).</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b="1" i="1" dirty="0"/>
              <a:t>Victoria</a:t>
            </a:r>
            <a:r>
              <a:rPr lang="en-CA" sz="1100" b="1" dirty="0"/>
              <a:t>-class Submarines</a:t>
            </a:r>
            <a:r>
              <a:rPr lang="en-CA" sz="1100" dirty="0"/>
              <a:t>: </a:t>
            </a:r>
            <a:r>
              <a:rPr lang="en-CA" sz="1100" i="1" dirty="0"/>
              <a:t>Victoria</a:t>
            </a:r>
            <a:r>
              <a:rPr lang="en-CA" sz="1100" dirty="0"/>
              <a:t>-class Modernization (</a:t>
            </a:r>
            <a:r>
              <a:rPr lang="en-CA" sz="1100" dirty="0">
                <a:solidFill>
                  <a:prstClr val="black"/>
                </a:solidFill>
              </a:rPr>
              <a:t>VCM) will modernize the RCN’s fleet of boats as they continue to operate into the mid 2030’s. Three key areas : Survivability; Habitability; and Operational Relevance. </a:t>
            </a:r>
          </a:p>
          <a:p>
            <a:pPr marL="171450" indent="-171450" eaLnBrk="1" hangingPunct="1">
              <a:spcAft>
                <a:spcPts val="0"/>
              </a:spcAft>
              <a:buFont typeface="Arial" panose="020B0604020202020204" pitchFamily="34" charset="0"/>
              <a:buChar char="•"/>
              <a:defRPr/>
            </a:pPr>
            <a:endParaRPr lang="en-CA" sz="1100" dirty="0">
              <a:solidFill>
                <a:prstClr val="black"/>
              </a:solidFill>
            </a:endParaRPr>
          </a:p>
          <a:p>
            <a:pPr marL="171450" indent="-171450" eaLnBrk="1" hangingPunct="1">
              <a:spcAft>
                <a:spcPts val="0"/>
              </a:spcAft>
              <a:buFont typeface="Arial" panose="020B0604020202020204" pitchFamily="34" charset="0"/>
              <a:buChar char="•"/>
              <a:defRPr/>
            </a:pPr>
            <a:r>
              <a:rPr lang="en-CA" sz="1100" b="1" i="1" dirty="0"/>
              <a:t>Kingston</a:t>
            </a:r>
            <a:r>
              <a:rPr lang="en-CA" sz="1100" b="1" dirty="0"/>
              <a:t>-class Maritime Coastal Defence Vessels</a:t>
            </a:r>
            <a:r>
              <a:rPr lang="en-CA" sz="1100" dirty="0"/>
              <a:t>: Intention to sustain vessels into the 2030s, will require additional National Procurement funding.</a:t>
            </a:r>
          </a:p>
          <a:p>
            <a:pPr eaLnBrk="1" hangingPunct="1">
              <a:spcAft>
                <a:spcPts val="0"/>
              </a:spcAft>
              <a:defRPr/>
            </a:pPr>
            <a:endParaRPr lang="en-CA" sz="1100" dirty="0"/>
          </a:p>
          <a:p>
            <a:pPr eaLnBrk="1" hangingPunct="1">
              <a:spcAft>
                <a:spcPts val="0"/>
              </a:spcAft>
              <a:defRPr/>
            </a:pPr>
            <a:endParaRPr lang="en-CA" sz="1100" dirty="0"/>
          </a:p>
        </p:txBody>
      </p:sp>
      <p:sp>
        <p:nvSpPr>
          <p:cNvPr id="80" name="Rounded Rectangle 79"/>
          <p:cNvSpPr/>
          <p:nvPr/>
        </p:nvSpPr>
        <p:spPr>
          <a:xfrm>
            <a:off x="12703175" y="5327650"/>
            <a:ext cx="3238500" cy="35575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hangingPunct="1">
              <a:spcAft>
                <a:spcPts val="0"/>
              </a:spcAft>
              <a:defRPr/>
            </a:pPr>
            <a:r>
              <a:rPr lang="en-CA" sz="1100" b="1" u="sng" dirty="0"/>
              <a:t>Personnel and Training</a:t>
            </a:r>
          </a:p>
          <a:p>
            <a:pPr algn="ctr" eaLnBrk="1" hangingPunct="1">
              <a:spcAft>
                <a:spcPts val="0"/>
              </a:spcAft>
              <a:defRPr/>
            </a:pPr>
            <a:endParaRPr lang="en-CA" sz="1100" b="1" u="sng" dirty="0"/>
          </a:p>
          <a:p>
            <a:pPr eaLnBrk="1" hangingPunct="1">
              <a:spcAft>
                <a:spcPts val="0"/>
              </a:spcAft>
              <a:defRPr/>
            </a:pPr>
            <a:r>
              <a:rPr lang="en-CA" sz="1100" dirty="0"/>
              <a:t>The RCN will:</a:t>
            </a:r>
          </a:p>
          <a:p>
            <a:pPr eaLnBrk="1" hangingPunct="1">
              <a:spcAft>
                <a:spcPts val="0"/>
              </a:spcAft>
              <a:defRPr/>
            </a:pPr>
            <a:endParaRPr lang="en-CA" sz="1100" dirty="0"/>
          </a:p>
          <a:p>
            <a:pPr marL="171450" indent="-171450" eaLnBrk="1" hangingPunct="1">
              <a:spcAft>
                <a:spcPts val="0"/>
              </a:spcAft>
              <a:buFont typeface="Arial" panose="020B0604020202020204" pitchFamily="34" charset="0"/>
              <a:buChar char="•"/>
              <a:defRPr/>
            </a:pPr>
            <a:r>
              <a:rPr lang="en-CA" sz="1100" dirty="0"/>
              <a:t>Maintain its focus on attracting and recruiting to RCN-managed occupations.</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dirty="0"/>
              <a:t>Continue its organization design analysis to align organizational structure with RCN and CAF strategic intent.</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dirty="0"/>
              <a:t>Develop progressive personnel policies that embrace and promote diversity, wellness and the well-being of the RCN team.</a:t>
            </a:r>
          </a:p>
          <a:p>
            <a:pPr marL="171450" indent="-171450" eaLnBrk="1" hangingPunct="1">
              <a:spcAft>
                <a:spcPts val="0"/>
              </a:spcAft>
              <a:buFont typeface="Arial" panose="020B0604020202020204" pitchFamily="34" charset="0"/>
              <a:buChar char="•"/>
              <a:defRPr/>
            </a:pPr>
            <a:endParaRPr lang="en-CA" sz="1100" dirty="0"/>
          </a:p>
          <a:p>
            <a:pPr marL="171450" indent="-171450" eaLnBrk="1" hangingPunct="1">
              <a:spcAft>
                <a:spcPts val="0"/>
              </a:spcAft>
              <a:buFont typeface="Arial" panose="020B0604020202020204" pitchFamily="34" charset="0"/>
              <a:buChar char="•"/>
              <a:defRPr/>
            </a:pPr>
            <a:r>
              <a:rPr lang="en-CA" sz="1100" dirty="0"/>
              <a:t>Proactively analyse and structure RCN-managed occupations and training to meet evolving demands.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23847</TotalTime>
  <Words>649</Words>
  <Application>Microsoft Office PowerPoint</Application>
  <PresentationFormat>Custom</PresentationFormat>
  <Paragraphs>96</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ＭＳ Ｐゴシック</vt:lpstr>
      <vt:lpstr>Arial</vt:lpstr>
      <vt:lpstr>Calibri</vt:lpstr>
      <vt:lpstr>Courier New</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MacDonald BW@ADM(Pol) D Parl A@Ottawa-Hull</dc:creator>
  <cp:lastModifiedBy>lepine.d</cp:lastModifiedBy>
  <cp:revision>728</cp:revision>
  <cp:lastPrinted>2019-09-06T19:27:31Z</cp:lastPrinted>
  <dcterms:created xsi:type="dcterms:W3CDTF">2017-05-18T23:50:12Z</dcterms:created>
  <dcterms:modified xsi:type="dcterms:W3CDTF">2020-02-14T20:13:44Z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