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47828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763" autoAdjust="0"/>
    <p:restoredTop sz="86532" autoAdjust="0"/>
  </p:normalViewPr>
  <p:slideViewPr>
    <p:cSldViewPr>
      <p:cViewPr varScale="1">
        <p:scale>
          <a:sx n="86" d="100"/>
          <a:sy n="86" d="100"/>
        </p:scale>
        <p:origin x="1116" y="120"/>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3" y="16"/>
            <a:ext cx="6407221" cy="458164"/>
          </a:xfrm>
          <a:prstGeom prst="rect">
            <a:avLst/>
          </a:prstGeom>
        </p:spPr>
        <p:txBody>
          <a:bodyPr vert="horz" lIns="114742" tIns="57370" rIns="114742" bIns="57370" rtlCol="0"/>
          <a:lstStyle>
            <a:lvl1pPr algn="l">
              <a:defRPr sz="1500"/>
            </a:lvl1pPr>
          </a:lstStyle>
          <a:p>
            <a:endParaRPr lang="en-CA"/>
          </a:p>
        </p:txBody>
      </p:sp>
      <p:sp>
        <p:nvSpPr>
          <p:cNvPr id="3" name="Date Placeholder 2"/>
          <p:cNvSpPr>
            <a:spLocks noGrp="1"/>
          </p:cNvSpPr>
          <p:nvPr>
            <p:ph type="dt" sz="quarter" idx="1"/>
          </p:nvPr>
        </p:nvSpPr>
        <p:spPr>
          <a:xfrm>
            <a:off x="8372306" y="16"/>
            <a:ext cx="6407221" cy="458164"/>
          </a:xfrm>
          <a:prstGeom prst="rect">
            <a:avLst/>
          </a:prstGeom>
        </p:spPr>
        <p:txBody>
          <a:bodyPr vert="horz" lIns="114742" tIns="57370" rIns="114742" bIns="57370" rtlCol="0"/>
          <a:lstStyle>
            <a:lvl1pPr algn="r">
              <a:defRPr sz="1500"/>
            </a:lvl1pPr>
          </a:lstStyle>
          <a:p>
            <a:fld id="{FF0693B9-860C-45E6-80DC-0B44F6AF1AD2}" type="datetimeFigureOut">
              <a:rPr lang="en-CA" smtClean="0"/>
              <a:pPr/>
              <a:t>10/03/2020</a:t>
            </a:fld>
            <a:endParaRPr lang="en-CA"/>
          </a:p>
        </p:txBody>
      </p:sp>
      <p:sp>
        <p:nvSpPr>
          <p:cNvPr id="4" name="Footer Placeholder 3"/>
          <p:cNvSpPr>
            <a:spLocks noGrp="1"/>
          </p:cNvSpPr>
          <p:nvPr>
            <p:ph type="ftr" sz="quarter" idx="2"/>
          </p:nvPr>
        </p:nvSpPr>
        <p:spPr>
          <a:xfrm>
            <a:off x="63" y="8685852"/>
            <a:ext cx="6407221" cy="458164"/>
          </a:xfrm>
          <a:prstGeom prst="rect">
            <a:avLst/>
          </a:prstGeom>
        </p:spPr>
        <p:txBody>
          <a:bodyPr vert="horz" lIns="114742" tIns="57370" rIns="114742" bIns="57370" rtlCol="0" anchor="b"/>
          <a:lstStyle>
            <a:lvl1pPr algn="l">
              <a:defRPr sz="1500"/>
            </a:lvl1pPr>
          </a:lstStyle>
          <a:p>
            <a:endParaRPr lang="en-CA"/>
          </a:p>
        </p:txBody>
      </p:sp>
      <p:sp>
        <p:nvSpPr>
          <p:cNvPr id="5" name="Slide Number Placeholder 4"/>
          <p:cNvSpPr>
            <a:spLocks noGrp="1"/>
          </p:cNvSpPr>
          <p:nvPr>
            <p:ph type="sldNum" sz="quarter" idx="3"/>
          </p:nvPr>
        </p:nvSpPr>
        <p:spPr>
          <a:xfrm>
            <a:off x="8372306" y="8685852"/>
            <a:ext cx="6407221" cy="458164"/>
          </a:xfrm>
          <a:prstGeom prst="rect">
            <a:avLst/>
          </a:prstGeom>
        </p:spPr>
        <p:txBody>
          <a:bodyPr vert="horz" lIns="114742" tIns="57370" rIns="114742" bIns="57370" rtlCol="0" anchor="b"/>
          <a:lstStyle>
            <a:lvl1pPr algn="r">
              <a:defRPr sz="15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880" cy="457200"/>
          </a:xfrm>
          <a:prstGeom prst="rect">
            <a:avLst/>
          </a:prstGeom>
        </p:spPr>
        <p:txBody>
          <a:bodyPr vert="horz" lIns="116926" tIns="58461" rIns="116926" bIns="58461" rtlCol="0"/>
          <a:lstStyle>
            <a:lvl1pPr algn="l" fontAlgn="auto">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500" y="0"/>
            <a:ext cx="6405880" cy="457200"/>
          </a:xfrm>
          <a:prstGeom prst="rect">
            <a:avLst/>
          </a:prstGeom>
        </p:spPr>
        <p:txBody>
          <a:bodyPr vert="horz" wrap="square" lIns="116926" tIns="58461" rIns="116926" bIns="58461" numCol="1" anchor="t" anchorCtr="0" compatLnSpc="1">
            <a:prstTxWarp prst="textNoShape">
              <a:avLst/>
            </a:prstTxWarp>
          </a:bodyPr>
          <a:lstStyle>
            <a:lvl1pPr algn="r">
              <a:defRPr sz="1500" smtClean="0"/>
            </a:lvl1pPr>
          </a:lstStyle>
          <a:p>
            <a:pPr>
              <a:defRPr/>
            </a:pPr>
            <a:fld id="{808044B6-61BA-404C-8928-A2A282B514AF}" type="datetimeFigureOut">
              <a:rPr lang="en-CA" altLang="en-US"/>
              <a:pPr>
                <a:defRPr/>
              </a:pPr>
              <a:t>10/03/2020</a:t>
            </a:fld>
            <a:endParaRPr lang="en-CA" altLang="en-US" dirty="0"/>
          </a:p>
        </p:txBody>
      </p:sp>
      <p:sp>
        <p:nvSpPr>
          <p:cNvPr id="4" name="Slide Image Placeholder 3"/>
          <p:cNvSpPr>
            <a:spLocks noGrp="1" noRot="1" noChangeAspect="1"/>
          </p:cNvSpPr>
          <p:nvPr>
            <p:ph type="sldImg" idx="2"/>
          </p:nvPr>
        </p:nvSpPr>
        <p:spPr>
          <a:xfrm>
            <a:off x="4343400" y="687388"/>
            <a:ext cx="6096000" cy="3429000"/>
          </a:xfrm>
          <a:prstGeom prst="rect">
            <a:avLst/>
          </a:prstGeom>
          <a:noFill/>
          <a:ln w="12700">
            <a:solidFill>
              <a:prstClr val="black"/>
            </a:solidFill>
          </a:ln>
        </p:spPr>
        <p:txBody>
          <a:bodyPr vert="horz" lIns="116926" tIns="58461" rIns="116926" bIns="58461" rtlCol="0" anchor="ctr"/>
          <a:lstStyle/>
          <a:p>
            <a:pPr lvl="0"/>
            <a:endParaRPr lang="en-CA" noProof="0" dirty="0"/>
          </a:p>
        </p:txBody>
      </p:sp>
      <p:sp>
        <p:nvSpPr>
          <p:cNvPr id="5" name="Notes Placeholder 4"/>
          <p:cNvSpPr>
            <a:spLocks noGrp="1"/>
          </p:cNvSpPr>
          <p:nvPr>
            <p:ph type="body" sz="quarter" idx="3"/>
          </p:nvPr>
        </p:nvSpPr>
        <p:spPr>
          <a:xfrm>
            <a:off x="1478280" y="4343400"/>
            <a:ext cx="11826240" cy="4114800"/>
          </a:xfrm>
          <a:prstGeom prst="rect">
            <a:avLst/>
          </a:prstGeom>
        </p:spPr>
        <p:txBody>
          <a:bodyPr vert="horz" wrap="square" lIns="116926" tIns="58461" rIns="116926" bIns="58461"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685214"/>
            <a:ext cx="6405880" cy="457200"/>
          </a:xfrm>
          <a:prstGeom prst="rect">
            <a:avLst/>
          </a:prstGeom>
        </p:spPr>
        <p:txBody>
          <a:bodyPr vert="horz" lIns="116926" tIns="58461" rIns="116926" bIns="58461" rtlCol="0" anchor="b"/>
          <a:lstStyle>
            <a:lvl1pPr algn="l" fontAlgn="auto">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500" y="8685214"/>
            <a:ext cx="6405880" cy="457200"/>
          </a:xfrm>
          <a:prstGeom prst="rect">
            <a:avLst/>
          </a:prstGeom>
        </p:spPr>
        <p:txBody>
          <a:bodyPr vert="horz" wrap="square" lIns="116926" tIns="58461" rIns="116926" bIns="58461" numCol="1" anchor="b" anchorCtr="0" compatLnSpc="1">
            <a:prstTxWarp prst="textNoShape">
              <a:avLst/>
            </a:prstTxWarp>
          </a:bodyPr>
          <a:lstStyle>
            <a:lvl1pPr algn="r">
              <a:defRPr sz="15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3400" y="687388"/>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10/03/2020</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10/03/2020</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01637"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lIns="36000" rIns="36000" rtlCol="0" anchor="t"/>
          <a:lstStyle/>
          <a:p>
            <a:pPr algn="ctr"/>
            <a:r>
              <a:rPr lang="fr-CA" b="1" dirty="0" smtClean="0"/>
              <a:t>MANDAT</a:t>
            </a:r>
          </a:p>
          <a:p>
            <a:pPr marL="171450" indent="-171450">
              <a:buFont typeface="Arial" panose="020B0604020202020204" pitchFamily="34" charset="0"/>
              <a:buChar char="•"/>
            </a:pPr>
            <a:endParaRPr lang="fr-CA"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CA" sz="1200" dirty="0" smtClean="0">
                <a:latin typeface="Arial" panose="020B0604020202020204" pitchFamily="34" charset="0"/>
                <a:cs typeface="Arial" panose="020B0604020202020204" pitchFamily="34" charset="0"/>
              </a:rPr>
              <a:t>Assurer une coordination interne et externe efficace des réponses aux examens du Comité des parlementaires sur la sécurité nationale et le renseignement (CPSNR) et de l’Office de surveillance des activités en matière de sécurité nationale et de renseignement (OSSNR)</a:t>
            </a:r>
          </a:p>
          <a:p>
            <a:pPr marL="171450" indent="-171450">
              <a:buFont typeface="Arial" panose="020B0604020202020204" pitchFamily="34" charset="0"/>
              <a:buChar char="•"/>
            </a:pPr>
            <a:r>
              <a:rPr lang="fr-CA" sz="1200" dirty="0" smtClean="0">
                <a:latin typeface="Arial" panose="020B0604020202020204" pitchFamily="34" charset="0"/>
                <a:cs typeface="Arial" panose="020B0604020202020204" pitchFamily="34" charset="0"/>
              </a:rPr>
              <a:t>Assure le secrétariat du Comité de surveillance du renseignement de défense, l’organisme intégré de renseignement de défense le plus important qui assure la gestion stratégique et la surveillance interne des programmes, de l’administration et des activités de renseignement de défense du MDN/FAC</a:t>
            </a:r>
            <a:endParaRPr lang="fr-CA" sz="1200" dirty="0" smtClean="0">
              <a:solidFill>
                <a:schemeClr val="tx1"/>
              </a:solidFill>
              <a:latin typeface="Arial" panose="020B0604020202020204" pitchFamily="34" charset="0"/>
              <a:cs typeface="Arial" panose="020B0604020202020204" pitchFamily="34" charset="0"/>
            </a:endParaRPr>
          </a:p>
        </p:txBody>
      </p:sp>
      <p:sp>
        <p:nvSpPr>
          <p:cNvPr id="28" name="Rounded Rectangle 27"/>
          <p:cNvSpPr/>
          <p:nvPr/>
        </p:nvSpPr>
        <p:spPr>
          <a:xfrm>
            <a:off x="8588054" y="1326875"/>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cap="all" dirty="0" smtClean="0"/>
              <a:t>FAITS SAILLANTS</a:t>
            </a:r>
          </a:p>
          <a:p>
            <a:pPr algn="ctr"/>
            <a:endParaRPr lang="fr-CA" sz="1200" b="1" dirty="0" smtClean="0"/>
          </a:p>
          <a:p>
            <a:r>
              <a:rPr lang="fr-CA" sz="1200" b="1" dirty="0" smtClean="0"/>
              <a:t>Effectifs </a:t>
            </a:r>
            <a:r>
              <a:rPr lang="fr-CA" sz="1200" dirty="0" smtClean="0"/>
              <a:t>: 11 civils + 2 militaires</a:t>
            </a:r>
          </a:p>
          <a:p>
            <a:endParaRPr lang="fr-CA" sz="1200" dirty="0" smtClean="0"/>
          </a:p>
          <a:p>
            <a:r>
              <a:rPr lang="fr-CA" sz="1200" b="1" dirty="0" smtClean="0"/>
              <a:t>Budget </a:t>
            </a:r>
            <a:r>
              <a:rPr lang="fr-CA" sz="1200" dirty="0" smtClean="0"/>
              <a:t>: </a:t>
            </a:r>
          </a:p>
          <a:p>
            <a:r>
              <a:rPr lang="fr-CA" sz="1200" dirty="0" smtClean="0"/>
              <a:t>Total : 1,2 M$</a:t>
            </a:r>
          </a:p>
          <a:p>
            <a:endParaRPr lang="fr-CA" sz="1200" dirty="0" smtClean="0"/>
          </a:p>
          <a:p>
            <a:r>
              <a:rPr lang="fr-CA" sz="1200" b="1" dirty="0" smtClean="0"/>
              <a:t>Emplacement principal </a:t>
            </a:r>
            <a:r>
              <a:rPr lang="fr-CA" sz="1200" dirty="0" smtClean="0"/>
              <a:t>: 101, promenade Colonel-By (Édifice </a:t>
            </a:r>
            <a:r>
              <a:rPr lang="fr-CA" sz="1200" dirty="0" err="1" smtClean="0"/>
              <a:t>Pearkes</a:t>
            </a:r>
            <a:r>
              <a:rPr lang="fr-CA" sz="1200" dirty="0" smtClean="0"/>
              <a:t>)</a:t>
            </a:r>
          </a:p>
          <a:p>
            <a:endParaRPr lang="fr-CA" sz="1200" dirty="0" smtClean="0"/>
          </a:p>
          <a:p>
            <a:r>
              <a:rPr lang="fr-CA" sz="1200" b="1" dirty="0" smtClean="0"/>
              <a:t>Structure </a:t>
            </a:r>
            <a:r>
              <a:rPr lang="fr-CA" sz="1200" dirty="0" smtClean="0"/>
              <a:t>:</a:t>
            </a:r>
            <a:r>
              <a:rPr lang="fr-CA" sz="1200" b="1" dirty="0" smtClean="0"/>
              <a:t> </a:t>
            </a:r>
            <a:r>
              <a:rPr lang="fr-CA" sz="1200" dirty="0" smtClean="0"/>
              <a:t>La directrice exécutive relève directement de la sous-ministre et du chef d’état-major de la défense (par l’entremise du Directeur d’état-major – État-major interarmées) </a:t>
            </a:r>
          </a:p>
          <a:p>
            <a:endParaRPr lang="en-CA" sz="1200" dirty="0"/>
          </a:p>
          <a:p>
            <a:endParaRPr lang="en-CA" sz="1200" dirty="0"/>
          </a:p>
          <a:p>
            <a:endParaRPr lang="en-CA" sz="1600" dirty="0"/>
          </a:p>
          <a:p>
            <a:pPr marL="228589" indent="-228589">
              <a:buFont typeface="Arial" panose="020B0604020202020204" pitchFamily="34" charset="0"/>
              <a:buChar char="•"/>
            </a:pPr>
            <a:endParaRPr lang="en-CA" sz="1600" dirty="0"/>
          </a:p>
          <a:p>
            <a:endParaRPr lang="en-CA" sz="1600" dirty="0"/>
          </a:p>
        </p:txBody>
      </p:sp>
      <p:sp>
        <p:nvSpPr>
          <p:cNvPr id="29" name="Rounded Rectangle 28"/>
          <p:cNvSpPr/>
          <p:nvPr/>
        </p:nvSpPr>
        <p:spPr>
          <a:xfrm>
            <a:off x="12215672" y="1326876"/>
            <a:ext cx="3680461"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PARTENAIRES CLÉS</a:t>
            </a:r>
          </a:p>
          <a:p>
            <a:pPr algn="ctr"/>
            <a:endParaRPr lang="en-CA" sz="1200" b="1" dirty="0"/>
          </a:p>
          <a:p>
            <a:r>
              <a:rPr lang="fr-CA" sz="1100" b="1" dirty="0" smtClean="0"/>
              <a:t>Interne </a:t>
            </a:r>
            <a:r>
              <a:rPr lang="fr-CA" sz="1100" dirty="0" smtClean="0"/>
              <a:t>: </a:t>
            </a:r>
          </a:p>
          <a:p>
            <a:pPr marL="171450" indent="-171450">
              <a:buFont typeface="Arial" panose="020B0604020202020204" pitchFamily="34" charset="0"/>
              <a:buChar char="•"/>
            </a:pPr>
            <a:r>
              <a:rPr lang="fr-CA" sz="1100" dirty="0" smtClean="0"/>
              <a:t>Commandement du renseignement des Forces canadiennes</a:t>
            </a:r>
          </a:p>
          <a:p>
            <a:pPr marL="171450" indent="-171450">
              <a:buFont typeface="Arial" panose="020B0604020202020204" pitchFamily="34" charset="0"/>
              <a:buChar char="•"/>
            </a:pPr>
            <a:r>
              <a:rPr lang="fr-CA" sz="1100" dirty="0" smtClean="0"/>
              <a:t>État-major interarmées stratégique</a:t>
            </a:r>
          </a:p>
          <a:p>
            <a:pPr marL="171450" indent="-171450">
              <a:buFont typeface="Arial" panose="020B0604020202020204" pitchFamily="34" charset="0"/>
              <a:buChar char="•"/>
            </a:pPr>
            <a:r>
              <a:rPr lang="fr-CA" sz="1100" dirty="0" smtClean="0"/>
              <a:t>Bureau du Juge-avocat général</a:t>
            </a:r>
          </a:p>
          <a:p>
            <a:pPr marL="171450" indent="-171450">
              <a:buFont typeface="Arial" panose="020B0604020202020204" pitchFamily="34" charset="0"/>
              <a:buChar char="•"/>
            </a:pPr>
            <a:r>
              <a:rPr lang="fr-CA" sz="1100" dirty="0" smtClean="0"/>
              <a:t>Conseiller juridique des Forces canadiennes</a:t>
            </a:r>
          </a:p>
          <a:p>
            <a:pPr marL="171450" indent="-171450">
              <a:buFont typeface="Arial" panose="020B0604020202020204" pitchFamily="34" charset="0"/>
              <a:buChar char="•"/>
            </a:pPr>
            <a:r>
              <a:rPr lang="fr-CA" sz="1100" dirty="0" smtClean="0"/>
              <a:t>Sous-ministre adjoint (Politiques)</a:t>
            </a:r>
          </a:p>
          <a:p>
            <a:pPr marL="171450" indent="-171450">
              <a:buFont typeface="Arial" panose="020B0604020202020204" pitchFamily="34" charset="0"/>
              <a:buChar char="•"/>
            </a:pPr>
            <a:r>
              <a:rPr lang="fr-CA" sz="1100" dirty="0" smtClean="0"/>
              <a:t>Sous-ministre adjoint (Affaires publiques)</a:t>
            </a:r>
          </a:p>
          <a:p>
            <a:endParaRPr lang="fr-CA" sz="1200" dirty="0" smtClean="0"/>
          </a:p>
          <a:p>
            <a:r>
              <a:rPr lang="fr-CA" sz="1100" b="1" dirty="0" smtClean="0"/>
              <a:t>Externe </a:t>
            </a:r>
            <a:r>
              <a:rPr lang="fr-CA" sz="1100" dirty="0" smtClean="0"/>
              <a:t>: </a:t>
            </a:r>
            <a:r>
              <a:rPr lang="fr-CA" sz="1100" b="1" dirty="0" smtClean="0"/>
              <a:t>(y compris les autres ministères)</a:t>
            </a:r>
            <a:endParaRPr lang="fr-CA" sz="1100" dirty="0" smtClean="0"/>
          </a:p>
          <a:p>
            <a:pPr marL="171450" indent="-171450">
              <a:buFont typeface="Arial" panose="020B0604020202020204" pitchFamily="34" charset="0"/>
              <a:buChar char="•"/>
            </a:pPr>
            <a:r>
              <a:rPr lang="fr-CA" sz="1100" dirty="0" smtClean="0"/>
              <a:t>Comité des parlementaires sur la sécurité nationale et le renseignement</a:t>
            </a:r>
          </a:p>
          <a:p>
            <a:pPr marL="171450" indent="-171450">
              <a:buFont typeface="Arial" panose="020B0604020202020204" pitchFamily="34" charset="0"/>
              <a:buChar char="•"/>
            </a:pPr>
            <a:r>
              <a:rPr lang="fr-CA" sz="1100" dirty="0" smtClean="0"/>
              <a:t>Office de surveillance des activités en matière de sécurité nationale et de renseignement</a:t>
            </a:r>
          </a:p>
          <a:p>
            <a:pPr marL="171450" indent="-171450">
              <a:buFont typeface="Arial" panose="020B0604020202020204" pitchFamily="34" charset="0"/>
              <a:buChar char="•"/>
            </a:pPr>
            <a:r>
              <a:rPr lang="fr-CA" sz="1100" dirty="0" smtClean="0"/>
              <a:t>Communauté de la sécurité et du renseignement</a:t>
            </a:r>
            <a:endParaRPr lang="fr-CA" sz="1100" dirty="0"/>
          </a:p>
        </p:txBody>
      </p:sp>
      <p:sp>
        <p:nvSpPr>
          <p:cNvPr id="33" name="Rectangle 32"/>
          <p:cNvSpPr/>
          <p:nvPr/>
        </p:nvSpPr>
        <p:spPr>
          <a:xfrm>
            <a:off x="342405" y="5017088"/>
            <a:ext cx="15553728" cy="3942638"/>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nvSpPr>
        <p:spPr>
          <a:xfrm>
            <a:off x="325857" y="5044694"/>
            <a:ext cx="15570276" cy="323165"/>
          </a:xfrm>
          <a:prstGeom prst="rect">
            <a:avLst/>
          </a:prstGeom>
          <a:noFill/>
        </p:spPr>
        <p:txBody>
          <a:bodyPr wrap="square" rtlCol="0">
            <a:spAutoFit/>
          </a:bodyPr>
          <a:lstStyle/>
          <a:p>
            <a:pPr algn="ctr"/>
            <a:r>
              <a:rPr lang="en-CA" sz="1500" cap="all" dirty="0" smtClean="0">
                <a:solidFill>
                  <a:schemeClr val="bg1"/>
                </a:solidFill>
              </a:rPr>
              <a:t>PRINCIPAUX ENJEUX POUR LE SECRÉTARIAT DE LA COORDINATION DE L’EXAMEN ET DE LA SURVEILLANCE DE LA SÉCURITÉ NAITONALE ET DU RENSEIGNEMENT</a:t>
            </a:r>
            <a:endParaRPr lang="en-CA" sz="1500" cap="all" dirty="0">
              <a:solidFill>
                <a:schemeClr val="bg1"/>
              </a:solidFill>
            </a:endParaRPr>
          </a:p>
        </p:txBody>
      </p:sp>
      <p:sp>
        <p:nvSpPr>
          <p:cNvPr id="15" name="TextBox 4"/>
          <p:cNvSpPr txBox="1">
            <a:spLocks noChangeArrowheads="1"/>
          </p:cNvSpPr>
          <p:nvPr/>
        </p:nvSpPr>
        <p:spPr bwMode="auto">
          <a:xfrm>
            <a:off x="558429" y="28556"/>
            <a:ext cx="1256568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fr-CA" sz="1900" b="1" dirty="0" smtClean="0">
                <a:solidFill>
                  <a:schemeClr val="bg1"/>
                </a:solidFill>
              </a:rPr>
              <a:t>Secrétariat de la coordination de l’examen et de la surveillance de la sécurité nationale et du renseignement (SCESSNR) – Susan Cole</a:t>
            </a:r>
            <a:r>
              <a:rPr lang="en-CA" sz="2000" b="1" dirty="0">
                <a:solidFill>
                  <a:prstClr val="white"/>
                </a:solidFill>
              </a:rPr>
              <a:t> </a:t>
            </a:r>
          </a:p>
        </p:txBody>
      </p:sp>
      <p:sp>
        <p:nvSpPr>
          <p:cNvPr id="16" name="Rectangle 15"/>
          <p:cNvSpPr/>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554466" y="2442656"/>
            <a:ext cx="1800200" cy="276999"/>
          </a:xfrm>
          <a:prstGeom prst="rect">
            <a:avLst/>
          </a:prstGeom>
          <a:noFill/>
        </p:spPr>
        <p:txBody>
          <a:bodyPr wrap="square" rtlCol="0">
            <a:spAutoFit/>
          </a:bodyPr>
          <a:lstStyle/>
          <a:p>
            <a:pPr algn="ctr"/>
            <a:r>
              <a:rPr lang="en-CA" sz="1200" i="1" dirty="0"/>
              <a:t>L1 picture</a:t>
            </a:r>
          </a:p>
        </p:txBody>
      </p:sp>
      <p:sp>
        <p:nvSpPr>
          <p:cNvPr id="20" name="Text Box 2"/>
          <p:cNvSpPr txBox="1"/>
          <p:nvPr/>
        </p:nvSpPr>
        <p:spPr>
          <a:xfrm>
            <a:off x="14950416" y="185998"/>
            <a:ext cx="1278508" cy="636823"/>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A" sz="1200" b="1" kern="1200" cap="all"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SECRET</a:t>
            </a:r>
          </a:p>
          <a:p>
            <a:r>
              <a:rPr lang="fr-CA" sz="1200" b="1" dirty="0"/>
              <a:t>[CAVIARDÉ] </a:t>
            </a:r>
            <a:endParaRPr lang="en-CA" sz="1200" dirty="0"/>
          </a:p>
        </p:txBody>
      </p:sp>
      <p:sp>
        <p:nvSpPr>
          <p:cNvPr id="22" name="Rounded Rectangle 21"/>
          <p:cNvSpPr/>
          <p:nvPr/>
        </p:nvSpPr>
        <p:spPr>
          <a:xfrm>
            <a:off x="526388" y="5431573"/>
            <a:ext cx="3009107" cy="3467635"/>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t" anchorCtr="0"/>
          <a:lstStyle/>
          <a:p>
            <a:pPr algn="ctr">
              <a:spcAft>
                <a:spcPts val="0"/>
              </a:spcAft>
            </a:pPr>
            <a:r>
              <a:rPr lang="fr-CA" sz="1100" b="1" u="sng" dirty="0" smtClean="0"/>
              <a:t>Intérêt important pour le MDN/FAC de la part des organismes d’examen externes</a:t>
            </a:r>
          </a:p>
          <a:p>
            <a:pPr algn="ctr">
              <a:spcAft>
                <a:spcPts val="0"/>
              </a:spcAft>
            </a:pPr>
            <a:endParaRPr lang="fr-CA" sz="700" b="1" u="sng" dirty="0" smtClean="0"/>
          </a:p>
          <a:p>
            <a:pPr marL="171450" indent="-171450">
              <a:spcAft>
                <a:spcPts val="0"/>
              </a:spcAft>
              <a:buFont typeface="Arial" panose="020B0604020202020204" pitchFamily="34" charset="0"/>
              <a:buChar char="•"/>
            </a:pPr>
            <a:r>
              <a:rPr lang="fr-CA" sz="1000" dirty="0" smtClean="0"/>
              <a:t>Plusieurs examens du CPSNR ont eu des répercussions pour le MDN/FAC</a:t>
            </a:r>
            <a:endParaRPr lang="fr-CA" sz="1000" dirty="0" smtClean="0">
              <a:solidFill>
                <a:schemeClr val="tx1"/>
              </a:solidFill>
            </a:endParaRPr>
          </a:p>
          <a:p>
            <a:pPr marL="171450" indent="-171450">
              <a:spcAft>
                <a:spcPts val="0"/>
              </a:spcAft>
              <a:buFont typeface="Arial" panose="020B0604020202020204" pitchFamily="34" charset="0"/>
              <a:buChar char="•"/>
            </a:pPr>
            <a:r>
              <a:rPr lang="fr-CA" sz="1000" dirty="0" smtClean="0">
                <a:solidFill>
                  <a:schemeClr val="tx1"/>
                </a:solidFill>
              </a:rPr>
              <a:t>Deux examens de l’OSSNR ont un impact sur le MDN/FAC </a:t>
            </a:r>
            <a:r>
              <a:rPr lang="fr-CA" sz="1000" b="1" u="sng" dirty="0" smtClean="0">
                <a:solidFill>
                  <a:schemeClr val="tx1"/>
                </a:solidFill>
              </a:rPr>
              <a:t>[CAVIARDÉ]</a:t>
            </a:r>
            <a:endParaRPr lang="fr-CA" sz="1000" dirty="0" smtClean="0">
              <a:solidFill>
                <a:schemeClr val="tx1"/>
              </a:solidFill>
            </a:endParaRPr>
          </a:p>
          <a:p>
            <a:pPr marL="171450" indent="-171450">
              <a:spcAft>
                <a:spcPts val="0"/>
              </a:spcAft>
              <a:buFont typeface="Arial" panose="020B0604020202020204" pitchFamily="34" charset="0"/>
              <a:buChar char="•"/>
            </a:pPr>
            <a:endParaRPr lang="fr-CA" sz="1000" dirty="0" smtClean="0">
              <a:solidFill>
                <a:srgbClr val="FFFF00"/>
              </a:solidFill>
            </a:endParaRPr>
          </a:p>
          <a:p>
            <a:pPr marL="171450" indent="-171450">
              <a:spcAft>
                <a:spcPts val="0"/>
              </a:spcAft>
              <a:buFont typeface="Arial" panose="020B0604020202020204" pitchFamily="34" charset="0"/>
              <a:buChar char="•"/>
            </a:pPr>
            <a:r>
              <a:rPr lang="fr-CA" sz="1000" dirty="0" smtClean="0"/>
              <a:t>Les examens externes sont nouveaux et ont posé des défis pour le Ministère, comme les pratiques de tenue de documents, les multiples systèmes de TI et un changement de culture vers un partage plus ouvert de l’information, y compris des documents très sensibles</a:t>
            </a:r>
            <a:endParaRPr lang="fr-CA" sz="1000" i="1" dirty="0" smtClean="0"/>
          </a:p>
          <a:p>
            <a:pPr marL="171450" indent="-171450">
              <a:spcAft>
                <a:spcPts val="0"/>
              </a:spcAft>
              <a:buFont typeface="Arial" panose="020B0604020202020204" pitchFamily="34" charset="0"/>
              <a:buChar char="•"/>
            </a:pPr>
            <a:r>
              <a:rPr lang="fr-CA" sz="1000" i="1" dirty="0" smtClean="0"/>
              <a:t>Le MDN/FAC s’efforce d’aborder les problèmes avec de nouvelles structures et de nouveaux processus</a:t>
            </a:r>
          </a:p>
        </p:txBody>
      </p:sp>
      <p:sp>
        <p:nvSpPr>
          <p:cNvPr id="23" name="Rounded Rectangle 22"/>
          <p:cNvSpPr/>
          <p:nvPr/>
        </p:nvSpPr>
        <p:spPr>
          <a:xfrm>
            <a:off x="3677507"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t" anchorCtr="0"/>
          <a:lstStyle/>
          <a:p>
            <a:pPr algn="ctr">
              <a:spcAft>
                <a:spcPts val="0"/>
              </a:spcAft>
            </a:pPr>
            <a:r>
              <a:rPr lang="fr-CA" sz="1100" b="1" u="sng" dirty="0" smtClean="0"/>
              <a:t>Recommandations du CPSNR</a:t>
            </a:r>
          </a:p>
          <a:p>
            <a:pPr algn="ctr">
              <a:spcAft>
                <a:spcPts val="0"/>
              </a:spcAft>
            </a:pPr>
            <a:endParaRPr lang="fr-CA" sz="700" b="1" u="sng" dirty="0" smtClean="0"/>
          </a:p>
          <a:p>
            <a:pPr marL="171450" indent="-171450">
              <a:spcAft>
                <a:spcPts val="0"/>
              </a:spcAft>
              <a:buFont typeface="Arial" panose="020B0604020202020204" pitchFamily="34" charset="0"/>
              <a:buChar char="•"/>
            </a:pPr>
            <a:r>
              <a:rPr lang="fr-CA" sz="1100" dirty="0" smtClean="0"/>
              <a:t>Le Rapport annuel 2018 du CPSNR </a:t>
            </a:r>
            <a:r>
              <a:rPr lang="fr-CA" sz="1100" b="1" u="sng" dirty="0" smtClean="0">
                <a:solidFill>
                  <a:schemeClr val="tx1"/>
                </a:solidFill>
              </a:rPr>
              <a:t>[CAVIARDÉ]</a:t>
            </a:r>
            <a:r>
              <a:rPr lang="fr-CA" sz="1100" dirty="0">
                <a:solidFill>
                  <a:schemeClr val="tx1"/>
                </a:solidFill>
              </a:rPr>
              <a:t> </a:t>
            </a:r>
            <a:r>
              <a:rPr lang="fr-CA" sz="1100" dirty="0" smtClean="0"/>
              <a:t>ont recommandé que le gouvernement du Canada, </a:t>
            </a:r>
            <a:r>
              <a:rPr lang="fr-CA" sz="1100" b="1" u="sng" dirty="0" smtClean="0">
                <a:solidFill>
                  <a:schemeClr val="tx1"/>
                </a:solidFill>
              </a:rPr>
              <a:t>[CAVIARDÉ]</a:t>
            </a:r>
            <a:r>
              <a:rPr lang="fr-CA" sz="1100" dirty="0" smtClean="0"/>
              <a:t>, introduise une « autorisation législative explicite pour le renseignement de défense ». </a:t>
            </a:r>
          </a:p>
          <a:p>
            <a:pPr marL="171450" indent="-171450">
              <a:spcAft>
                <a:spcPts val="0"/>
              </a:spcAft>
              <a:buFont typeface="Arial" panose="020B0604020202020204" pitchFamily="34" charset="0"/>
              <a:buChar char="•"/>
            </a:pPr>
            <a:r>
              <a:rPr lang="fr-CA" sz="1100" i="1" dirty="0" smtClean="0">
                <a:solidFill>
                  <a:prstClr val="black"/>
                </a:solidFill>
              </a:rPr>
              <a:t>Le MDN/FAC explore les options pour donner suite à la recommandation.</a:t>
            </a:r>
            <a:endParaRPr lang="fr-CA" sz="1100" i="1" dirty="0"/>
          </a:p>
          <a:p>
            <a:pPr marL="171450" lvl="0" indent="-171450">
              <a:spcAft>
                <a:spcPts val="0"/>
              </a:spcAft>
              <a:buFont typeface="Arial" panose="020B0604020202020204" pitchFamily="34" charset="0"/>
              <a:buChar char="•"/>
            </a:pPr>
            <a:endParaRPr lang="en-CA" sz="1200" dirty="0">
              <a:solidFill>
                <a:prstClr val="black"/>
              </a:solidFill>
            </a:endParaRPr>
          </a:p>
        </p:txBody>
      </p:sp>
      <p:sp>
        <p:nvSpPr>
          <p:cNvPr id="25" name="Rounded Rectangle 24"/>
          <p:cNvSpPr/>
          <p:nvPr/>
        </p:nvSpPr>
        <p:spPr>
          <a:xfrm>
            <a:off x="6724663"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t" anchorCtr="0"/>
          <a:lstStyle/>
          <a:p>
            <a:pPr algn="ctr">
              <a:spcAft>
                <a:spcPts val="0"/>
              </a:spcAft>
            </a:pPr>
            <a:r>
              <a:rPr lang="fr-CA" sz="1100" b="1" u="sng" dirty="0" smtClean="0"/>
              <a:t>Représentation du MDN/FAC dans les rapports du CPSNR</a:t>
            </a:r>
          </a:p>
          <a:p>
            <a:pPr algn="ctr">
              <a:spcAft>
                <a:spcPts val="0"/>
              </a:spcAft>
            </a:pPr>
            <a:endParaRPr lang="fr-CA" sz="700" b="1" u="sng" dirty="0" smtClean="0"/>
          </a:p>
          <a:p>
            <a:pPr marL="171450" indent="-171450">
              <a:spcAft>
                <a:spcPts val="0"/>
              </a:spcAft>
              <a:buFont typeface="Arial" panose="020B0604020202020204" pitchFamily="34" charset="0"/>
              <a:buChar char="•"/>
            </a:pPr>
            <a:r>
              <a:rPr lang="fr-CA" sz="1000" dirty="0" smtClean="0"/>
              <a:t>Deux rapports du CPSNR (Rapport annuel de 2019 </a:t>
            </a:r>
            <a:r>
              <a:rPr lang="fr-CA" sz="1000" b="1" dirty="0"/>
              <a:t>[CAVIARDÉ] </a:t>
            </a:r>
            <a:r>
              <a:rPr lang="fr-CA" sz="1000" dirty="0" smtClean="0"/>
              <a:t>) seront déposés Par le premier ministre à la Chambre des communes et au Sénat, probablement en janvier/février 2020</a:t>
            </a:r>
          </a:p>
          <a:p>
            <a:pPr>
              <a:spcAft>
                <a:spcPts val="0"/>
              </a:spcAft>
            </a:pPr>
            <a:r>
              <a:rPr lang="fr-CA" sz="1000" b="1" u="sng" dirty="0" smtClean="0">
                <a:solidFill>
                  <a:schemeClr val="tx1"/>
                </a:solidFill>
              </a:rPr>
              <a:t>[CAVIARDÉ]</a:t>
            </a:r>
            <a:endParaRPr lang="fr-CA" sz="1000" dirty="0" smtClean="0">
              <a:solidFill>
                <a:schemeClr val="tx1"/>
              </a:solidFill>
            </a:endParaRPr>
          </a:p>
          <a:p>
            <a:pPr marL="171450" indent="-171450">
              <a:spcAft>
                <a:spcPts val="0"/>
              </a:spcAft>
              <a:buFont typeface="Arial" panose="020B0604020202020204" pitchFamily="34" charset="0"/>
              <a:buChar char="•"/>
            </a:pPr>
            <a:r>
              <a:rPr lang="fr-CA" sz="1000" i="1" smtClean="0"/>
              <a:t>Le </a:t>
            </a:r>
            <a:r>
              <a:rPr lang="fr-CA" sz="1000" i="1" dirty="0" smtClean="0"/>
              <a:t>MDN/FAC prépare des réponses publiques aux deux rapports</a:t>
            </a:r>
          </a:p>
          <a:p>
            <a:pPr marL="171450" indent="-171450">
              <a:spcAft>
                <a:spcPts val="0"/>
              </a:spcAft>
              <a:buFont typeface="Arial" panose="020B0604020202020204" pitchFamily="34" charset="0"/>
              <a:buChar char="•"/>
            </a:pPr>
            <a:endParaRPr lang="en-CA" sz="1200" dirty="0"/>
          </a:p>
          <a:p>
            <a:pPr algn="ctr">
              <a:spcAft>
                <a:spcPts val="0"/>
              </a:spcAft>
            </a:pPr>
            <a:endParaRPr lang="en-CA" sz="1200" dirty="0"/>
          </a:p>
        </p:txBody>
      </p:sp>
      <p:sp>
        <p:nvSpPr>
          <p:cNvPr id="26" name="Rounded Rectangle 25"/>
          <p:cNvSpPr/>
          <p:nvPr/>
        </p:nvSpPr>
        <p:spPr>
          <a:xfrm>
            <a:off x="12812332"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t" anchorCtr="0"/>
          <a:lstStyle/>
          <a:p>
            <a:pPr algn="ctr">
              <a:spcAft>
                <a:spcPts val="0"/>
              </a:spcAft>
            </a:pPr>
            <a:r>
              <a:rPr lang="fr-CA" sz="1100" b="1" u="sng" dirty="0" smtClean="0"/>
              <a:t>Chapitre sur la diversité et l’inclusion dans le Rapport annuel 2019 du CPSNR</a:t>
            </a:r>
          </a:p>
          <a:p>
            <a:pPr algn="ctr">
              <a:spcAft>
                <a:spcPts val="0"/>
              </a:spcAft>
            </a:pPr>
            <a:endParaRPr lang="fr-CA" sz="700" b="1" dirty="0" smtClean="0">
              <a:solidFill>
                <a:srgbClr val="FFFF00"/>
              </a:solidFill>
            </a:endParaRPr>
          </a:p>
          <a:p>
            <a:pPr>
              <a:spcAft>
                <a:spcPts val="0"/>
              </a:spcAft>
            </a:pPr>
            <a:r>
              <a:rPr lang="fr-CA" sz="1100" b="1" u="sng" dirty="0" smtClean="0">
                <a:solidFill>
                  <a:schemeClr val="tx1"/>
                </a:solidFill>
              </a:rPr>
              <a:t>[CAVIARDÉ]</a:t>
            </a:r>
            <a:endParaRPr lang="fr-CA" sz="1100" dirty="0" smtClean="0">
              <a:solidFill>
                <a:schemeClr val="tx1"/>
              </a:solidFill>
            </a:endParaRPr>
          </a:p>
          <a:p>
            <a:pPr>
              <a:spcAft>
                <a:spcPts val="0"/>
              </a:spcAft>
            </a:pPr>
            <a:endParaRPr lang="en-CA" sz="1100" dirty="0" smtClean="0"/>
          </a:p>
        </p:txBody>
      </p:sp>
      <p:sp>
        <p:nvSpPr>
          <p:cNvPr id="21" name="Rounded Rectangle 20"/>
          <p:cNvSpPr/>
          <p:nvPr/>
        </p:nvSpPr>
        <p:spPr>
          <a:xfrm>
            <a:off x="325857"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lIns="36000" rIns="36000" rtlCol="0" anchor="ctr"/>
          <a:lstStyle/>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endParaRPr lang="en-CA" sz="1200" dirty="0" smtClean="0"/>
          </a:p>
          <a:p>
            <a:pPr marL="234000" indent="-234000">
              <a:buFont typeface="Arial" panose="020B0604020202020204" pitchFamily="34" charset="0"/>
              <a:buChar char="•"/>
            </a:pPr>
            <a:r>
              <a:rPr lang="fr-CA" sz="1200" dirty="0" smtClean="0"/>
              <a:t>Directrice exécutive</a:t>
            </a:r>
          </a:p>
          <a:p>
            <a:pPr marL="234000" indent="-234000">
              <a:buFont typeface="Arial" panose="020B0604020202020204" pitchFamily="34" charset="0"/>
              <a:buChar char="•"/>
            </a:pPr>
            <a:r>
              <a:rPr lang="fr-CA" sz="1200" dirty="0" smtClean="0"/>
              <a:t>A dirigé la mise en œuvre de la Politique sur les résultats à Pêches et Océans Canada</a:t>
            </a:r>
          </a:p>
          <a:p>
            <a:pPr marL="234000" indent="-234000">
              <a:buFont typeface="Arial" panose="020B0604020202020204" pitchFamily="34" charset="0"/>
              <a:buChar char="•"/>
            </a:pPr>
            <a:r>
              <a:rPr lang="fr-CA" sz="1200" dirty="0" smtClean="0"/>
              <a:t>Plus de 15 ans d’expérience dans le domaine de l’évaluation et de la mesure du rendement</a:t>
            </a:r>
          </a:p>
        </p:txBody>
      </p:sp>
      <p:pic>
        <p:nvPicPr>
          <p:cNvPr id="24" name="Picture 23"/>
          <p:cNvPicPr>
            <a:picLocks noChangeAspect="1"/>
          </p:cNvPicPr>
          <p:nvPr/>
        </p:nvPicPr>
        <p:blipFill rotWithShape="1">
          <a:blip r:embed="rId3" cstate="print"/>
          <a:srcRect l="11486" r="10023"/>
          <a:stretch/>
        </p:blipFill>
        <p:spPr>
          <a:xfrm>
            <a:off x="1710557" y="1470893"/>
            <a:ext cx="1366757" cy="1679364"/>
          </a:xfrm>
          <a:prstGeom prst="rect">
            <a:avLst/>
          </a:prstGeom>
        </p:spPr>
      </p:pic>
      <p:sp>
        <p:nvSpPr>
          <p:cNvPr id="30" name="Rounded Rectangle 29"/>
          <p:cNvSpPr/>
          <p:nvPr/>
        </p:nvSpPr>
        <p:spPr>
          <a:xfrm>
            <a:off x="9777121"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t" anchorCtr="0"/>
          <a:lstStyle/>
          <a:p>
            <a:pPr algn="ctr">
              <a:spcAft>
                <a:spcPts val="0"/>
              </a:spcAft>
            </a:pPr>
            <a:endParaRPr lang="fr-CA" sz="1100" b="1" u="sng" dirty="0" smtClean="0">
              <a:solidFill>
                <a:schemeClr val="tx1"/>
              </a:solidFill>
            </a:endParaRPr>
          </a:p>
          <a:p>
            <a:pPr algn="ctr">
              <a:spcAft>
                <a:spcPts val="0"/>
              </a:spcAft>
            </a:pPr>
            <a:endParaRPr lang="fr-CA" sz="1100" b="1" u="sng" dirty="0" smtClean="0">
              <a:solidFill>
                <a:schemeClr val="tx1"/>
              </a:solidFill>
            </a:endParaRPr>
          </a:p>
          <a:p>
            <a:pPr algn="ctr">
              <a:spcAft>
                <a:spcPts val="0"/>
              </a:spcAft>
            </a:pPr>
            <a:endParaRPr lang="fr-CA" sz="1100" b="1" u="sng" dirty="0" smtClean="0">
              <a:solidFill>
                <a:schemeClr val="tx1"/>
              </a:solidFill>
            </a:endParaRPr>
          </a:p>
          <a:p>
            <a:pPr algn="ctr">
              <a:spcAft>
                <a:spcPts val="0"/>
              </a:spcAft>
            </a:pPr>
            <a:endParaRPr lang="fr-CA" sz="1100" b="1" u="sng" dirty="0" smtClean="0">
              <a:solidFill>
                <a:schemeClr val="tx1"/>
              </a:solidFill>
            </a:endParaRPr>
          </a:p>
          <a:p>
            <a:pPr algn="ctr">
              <a:spcAft>
                <a:spcPts val="0"/>
              </a:spcAft>
            </a:pPr>
            <a:endParaRPr lang="fr-CA" sz="1100" b="1" u="sng" dirty="0" smtClean="0">
              <a:solidFill>
                <a:schemeClr val="tx1"/>
              </a:solidFill>
            </a:endParaRPr>
          </a:p>
          <a:p>
            <a:pPr algn="ctr">
              <a:spcAft>
                <a:spcPts val="0"/>
              </a:spcAft>
            </a:pPr>
            <a:endParaRPr lang="fr-CA" sz="1100" b="1" u="sng" dirty="0" smtClean="0">
              <a:solidFill>
                <a:schemeClr val="tx1"/>
              </a:solidFill>
            </a:endParaRPr>
          </a:p>
          <a:p>
            <a:pPr algn="ctr">
              <a:spcAft>
                <a:spcPts val="0"/>
              </a:spcAft>
            </a:pPr>
            <a:endParaRPr lang="fr-CA" sz="1100" b="1" u="sng" dirty="0" smtClean="0">
              <a:solidFill>
                <a:schemeClr val="tx1"/>
              </a:solidFill>
            </a:endParaRPr>
          </a:p>
          <a:p>
            <a:pPr algn="ctr">
              <a:spcAft>
                <a:spcPts val="0"/>
              </a:spcAft>
            </a:pPr>
            <a:endParaRPr lang="fr-CA" sz="1100" b="1" u="sng" dirty="0" smtClean="0">
              <a:solidFill>
                <a:schemeClr val="tx1"/>
              </a:solidFill>
            </a:endParaRPr>
          </a:p>
          <a:p>
            <a:pPr algn="ctr">
              <a:spcAft>
                <a:spcPts val="0"/>
              </a:spcAft>
            </a:pPr>
            <a:r>
              <a:rPr lang="fr-CA" sz="1100" b="1" u="sng" dirty="0" smtClean="0">
                <a:solidFill>
                  <a:schemeClr val="tx1"/>
                </a:solidFill>
              </a:rPr>
              <a:t>[CAVIARDÉ]</a:t>
            </a:r>
            <a:endParaRPr lang="fr-CA" sz="1100" dirty="0" smtClean="0">
              <a:solidFill>
                <a:schemeClr val="tx1"/>
              </a:solidFill>
            </a:endParaRPr>
          </a:p>
        </p:txBody>
      </p:sp>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22314</TotalTime>
  <Words>493</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C-22</dc:title>
  <dc:creator>MacDonald BW@ADM(Pol) D Parl A@Ottawa-Hull</dc:creator>
  <cp:lastModifiedBy>Melbourne.A</cp:lastModifiedBy>
  <cp:revision>812</cp:revision>
  <cp:lastPrinted>2019-09-16T16:09:28Z</cp:lastPrinted>
  <dcterms:created xsi:type="dcterms:W3CDTF">2017-05-18T23:50:12Z</dcterms:created>
  <dcterms:modified xsi:type="dcterms:W3CDTF">2020-03-10T15:52:11Z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