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33" r:id="rId2"/>
  </p:sldIdLst>
  <p:sldSz cx="16238538" cy="9134475"/>
  <p:notesSz cx="9296400" cy="7010400"/>
  <p:custDataLst>
    <p:tags r:id="rId5"/>
  </p:custDataLst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57F"/>
    <a:srgbClr val="3D6AA1"/>
    <a:srgbClr val="20558A"/>
    <a:srgbClr val="FFCC00"/>
    <a:srgbClr val="70D6A5"/>
    <a:srgbClr val="3972A1"/>
    <a:srgbClr val="642CAE"/>
    <a:srgbClr val="0A4E26"/>
    <a:srgbClr val="799E83"/>
    <a:srgbClr val="6F9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0" autoAdjust="0"/>
    <p:restoredTop sz="93825" autoAdjust="0"/>
  </p:normalViewPr>
  <p:slideViewPr>
    <p:cSldViewPr>
      <p:cViewPr varScale="1">
        <p:scale>
          <a:sx n="72" d="100"/>
          <a:sy n="72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114" y="2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" y="2"/>
            <a:ext cx="4029283" cy="351259"/>
          </a:xfrm>
          <a:prstGeom prst="rect">
            <a:avLst/>
          </a:prstGeom>
        </p:spPr>
        <p:txBody>
          <a:bodyPr vert="horz" lIns="78205" tIns="39102" rIns="78205" bIns="39102" rtlCol="0"/>
          <a:lstStyle>
            <a:lvl1pPr algn="l">
              <a:defRPr sz="10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56" y="2"/>
            <a:ext cx="4029283" cy="351259"/>
          </a:xfrm>
          <a:prstGeom prst="rect">
            <a:avLst/>
          </a:prstGeom>
        </p:spPr>
        <p:txBody>
          <a:bodyPr vert="horz" lIns="78205" tIns="39102" rIns="78205" bIns="39102" rtlCol="0"/>
          <a:lstStyle>
            <a:lvl1pPr algn="r">
              <a:defRPr sz="1000"/>
            </a:lvl1pPr>
          </a:lstStyle>
          <a:p>
            <a:fld id="{FF0693B9-860C-45E6-80DC-0B44F6AF1AD2}" type="datetimeFigureOut">
              <a:rPr lang="en-CA" smtClean="0"/>
              <a:t>2020-02-14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9" y="6659143"/>
            <a:ext cx="4029283" cy="351259"/>
          </a:xfrm>
          <a:prstGeom prst="rect">
            <a:avLst/>
          </a:prstGeom>
        </p:spPr>
        <p:txBody>
          <a:bodyPr vert="horz" lIns="78205" tIns="39102" rIns="78205" bIns="39102" rtlCol="0" anchor="b"/>
          <a:lstStyle>
            <a:lvl1pPr algn="l">
              <a:defRPr sz="10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56" y="6659143"/>
            <a:ext cx="4029283" cy="351259"/>
          </a:xfrm>
          <a:prstGeom prst="rect">
            <a:avLst/>
          </a:prstGeom>
        </p:spPr>
        <p:txBody>
          <a:bodyPr vert="horz" lIns="78205" tIns="39102" rIns="78205" bIns="39102" rtlCol="0" anchor="b"/>
          <a:lstStyle>
            <a:lvl1pPr algn="r">
              <a:defRPr sz="1000"/>
            </a:lvl1pPr>
          </a:lstStyle>
          <a:p>
            <a:fld id="{5574F823-DC1F-4E06-9EAA-A1C8037BEF7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9803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79693" tIns="39845" rIns="79693" bIns="3984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wrap="square" lIns="79693" tIns="39845" rIns="79693" bIns="39845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808044B6-61BA-404C-8928-A2A282B514AF}" type="datetimeFigureOut">
              <a:rPr lang="en-CA" altLang="en-US"/>
              <a:pPr>
                <a:defRPr/>
              </a:pPr>
              <a:t>2020-02-14</a:t>
            </a:fld>
            <a:endParaRPr lang="en-CA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70425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9693" tIns="39845" rIns="79693" bIns="39845" rtlCol="0" anchor="ctr"/>
          <a:lstStyle/>
          <a:p>
            <a:pPr lvl="0"/>
            <a:endParaRPr lang="en-CA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wrap="square" lIns="79693" tIns="39845" rIns="79693" bIns="398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noProof="0" smtClean="0"/>
              <a:t>Click to edit Master text styles</a:t>
            </a:r>
          </a:p>
          <a:p>
            <a:pPr lvl="1"/>
            <a:r>
              <a:rPr lang="en-CA" altLang="en-US" noProof="0" smtClean="0"/>
              <a:t>Second level</a:t>
            </a:r>
          </a:p>
          <a:p>
            <a:pPr lvl="2"/>
            <a:r>
              <a:rPr lang="en-CA" altLang="en-US" noProof="0" smtClean="0"/>
              <a:t>Third level</a:t>
            </a:r>
          </a:p>
          <a:p>
            <a:pPr lvl="3"/>
            <a:r>
              <a:rPr lang="en-CA" altLang="en-US" noProof="0" smtClean="0"/>
              <a:t>Fourth level</a:t>
            </a:r>
          </a:p>
          <a:p>
            <a:pPr lvl="4"/>
            <a:r>
              <a:rPr lang="en-CA" alt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79693" tIns="39845" rIns="79693" bIns="3984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wrap="square" lIns="79693" tIns="39845" rIns="79693" bIns="39845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488DEAAE-8EA2-47BC-AB00-A30251532296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8658065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2988" y="527050"/>
            <a:ext cx="4670425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EAAE-8EA2-47BC-AB00-A30251532296}" type="slidenum">
              <a:rPr lang="en-CA" altLang="en-US" smtClean="0">
                <a:solidFill>
                  <a:prstClr val="black"/>
                </a:solidFill>
              </a:rPr>
              <a:pPr/>
              <a:t>1</a:t>
            </a:fld>
            <a:endParaRPr lang="en-CA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291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ctrTitle"/>
          </p:nvPr>
        </p:nvSpPr>
        <p:spPr>
          <a:xfrm>
            <a:off x="1921849" y="2840849"/>
            <a:ext cx="12404042" cy="2493678"/>
          </a:xfrm>
        </p:spPr>
        <p:txBody>
          <a:bodyPr anchor="b">
            <a:noAutofit/>
          </a:bodyPr>
          <a:lstStyle>
            <a:lvl1pPr algn="ctr">
              <a:defRPr sz="4795">
                <a:solidFill>
                  <a:srgbClr val="30357F"/>
                </a:solidFill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0" name="Subtitle 4"/>
          <p:cNvSpPr>
            <a:spLocks noGrp="1"/>
          </p:cNvSpPr>
          <p:nvPr>
            <p:ph type="subTitle" idx="1"/>
          </p:nvPr>
        </p:nvSpPr>
        <p:spPr>
          <a:xfrm>
            <a:off x="1922217" y="5718173"/>
            <a:ext cx="12411164" cy="1342751"/>
          </a:xfrm>
        </p:spPr>
        <p:txBody>
          <a:bodyPr>
            <a:normAutofit/>
          </a:bodyPr>
          <a:lstStyle>
            <a:lvl1pPr marL="0" indent="0" algn="ctr">
              <a:buNone/>
              <a:defRPr sz="2397">
                <a:solidFill>
                  <a:srgbClr val="30357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192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27" y="1522413"/>
            <a:ext cx="14614684" cy="1217930"/>
          </a:xfrm>
        </p:spPr>
        <p:txBody>
          <a:bodyPr>
            <a:normAutofit/>
          </a:bodyPr>
          <a:lstStyle>
            <a:lvl1pPr algn="l">
              <a:defRPr sz="3729" b="1"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927" y="3044825"/>
            <a:ext cx="14614684" cy="4871720"/>
          </a:xfrm>
        </p:spPr>
        <p:txBody>
          <a:bodyPr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580C0-7C9F-4402-9866-6AC64F3EB067}" type="datetime1">
              <a:rPr lang="en-CA" altLang="en-US"/>
              <a:pPr>
                <a:defRPr/>
              </a:pPr>
              <a:t>2020-02-14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897B9-C17D-43A5-B159-FC39BE5021EC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95233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11927" y="1401892"/>
            <a:ext cx="14614684" cy="133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1927" y="3044825"/>
            <a:ext cx="14614684" cy="487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1931" y="8466307"/>
            <a:ext cx="3788993" cy="4863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599" smtClean="0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0DA58194-B804-4841-9ACA-BAF70EFEEEF6}" type="datetime1">
              <a:rPr lang="en-CA" altLang="en-US"/>
              <a:pPr>
                <a:defRPr/>
              </a:pPr>
              <a:t>2020-02-14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48170" y="8466307"/>
            <a:ext cx="5142203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99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37622" y="8466307"/>
            <a:ext cx="3788993" cy="4863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599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fld id="{13416C51-20B9-45B1-ACB4-625227970FA5}" type="slidenum">
              <a:rPr lang="en-CA" altLang="en-US"/>
              <a:pPr/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63" b="1" kern="1200">
          <a:solidFill>
            <a:srgbClr val="30357F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3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3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3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3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5pPr>
      <a:lvl6pPr marL="608955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6pPr>
      <a:lvl7pPr marL="1217908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7pPr>
      <a:lvl8pPr marL="1826862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8pPr>
      <a:lvl9pPr marL="2435818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9pPr>
    </p:titleStyle>
    <p:bodyStyle>
      <a:lvl1pPr marL="456715" indent="-45671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29" kern="1200">
          <a:solidFill>
            <a:srgbClr val="000000"/>
          </a:solidFill>
          <a:latin typeface="Arial"/>
          <a:ea typeface="ＭＳ Ｐゴシック" charset="0"/>
          <a:cs typeface="Arial"/>
        </a:defRPr>
      </a:lvl1pPr>
      <a:lvl2pPr marL="989550" indent="-38059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96" kern="1200">
          <a:solidFill>
            <a:srgbClr val="000000"/>
          </a:solidFill>
          <a:latin typeface="Arial"/>
          <a:ea typeface="ＭＳ Ｐゴシック" charset="0"/>
          <a:cs typeface="Arial"/>
        </a:defRPr>
      </a:lvl2pPr>
      <a:lvl3pPr marL="1522385" indent="-30447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4" kern="1200">
          <a:solidFill>
            <a:srgbClr val="000000"/>
          </a:solidFill>
          <a:latin typeface="Arial"/>
          <a:ea typeface="ＭＳ Ｐゴシック" charset="0"/>
          <a:cs typeface="Arial"/>
        </a:defRPr>
      </a:lvl3pPr>
      <a:lvl4pPr marL="2131340" indent="-30447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000000"/>
          </a:solidFill>
          <a:latin typeface="Arial"/>
          <a:ea typeface="ＭＳ Ｐゴシック" charset="0"/>
          <a:cs typeface="Arial"/>
        </a:defRPr>
      </a:lvl4pPr>
      <a:lvl5pPr marL="2740294" indent="-30447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000000"/>
          </a:solidFill>
          <a:latin typeface="Arial"/>
          <a:ea typeface="ＭＳ Ｐゴシック" charset="0"/>
          <a:cs typeface="Arial"/>
        </a:defRPr>
      </a:lvl5pPr>
      <a:lvl6pPr marL="3349247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6pPr>
      <a:lvl7pPr marL="3958202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7pPr>
      <a:lvl8pPr marL="4567156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8pPr>
      <a:lvl9pPr marL="5176111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955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908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862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818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4771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3726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2680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1634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3.jpe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notesSlide" Target="../notesSlides/notesSlide1.xml"/><Relationship Id="rId2" Type="http://schemas.openxmlformats.org/officeDocument/2006/relationships/tags" Target="../tags/tag3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>
            <p:custDataLst>
              <p:tags r:id="rId1"/>
            </p:custDataLst>
          </p:nvPr>
        </p:nvSpPr>
        <p:spPr>
          <a:xfrm>
            <a:off x="4539094" y="1305764"/>
            <a:ext cx="3508167" cy="3621513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 eaLnBrk="1" hangingPunct="1">
              <a:defRPr/>
            </a:pPr>
            <a:r>
              <a:rPr lang="fr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MANDAT</a:t>
            </a:r>
          </a:p>
          <a:p>
            <a:pPr algn="ctr" eaLnBrk="1" hangingPunct="1">
              <a:defRPr/>
            </a:pPr>
            <a:endParaRPr lang="fr-CA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t" hangingPunct="1">
              <a:defRPr/>
            </a:pPr>
            <a:r>
              <a:rPr lang="fr-CA" sz="12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Offrir au Ministre et à l’Équipe de la Défense des services généraux pour : </a:t>
            </a:r>
          </a:p>
          <a:p>
            <a:pPr eaLnBrk="1" fontAlgn="t" hangingPunct="1">
              <a:defRPr/>
            </a:pPr>
            <a:endParaRPr lang="fr-CA" sz="800" dirty="0" smtClean="0">
              <a:solidFill>
                <a:schemeClr val="tx1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fr-CA" sz="12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Appuyer le ministre de la Défense nationale et le Cabinet du ministre de la Défense nationale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endParaRPr lang="fr-CA" sz="800" dirty="0" smtClean="0">
              <a:solidFill>
                <a:schemeClr val="tx1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fr-CA" sz="12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Répondre aux correspondances ministérielles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endParaRPr lang="fr-CA" sz="800" dirty="0" smtClean="0">
              <a:solidFill>
                <a:schemeClr val="tx1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fr-CA" sz="12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Appuyer les nominations du gouverneur en conseil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endParaRPr lang="fr-CA" sz="800" dirty="0" smtClean="0">
              <a:solidFill>
                <a:schemeClr val="tx1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171450" indent="-171450" eaLnBrk="1" fontAlgn="t" hangingPunct="1">
              <a:buFont typeface="Arial" panose="020B0604020202020204" pitchFamily="34" charset="0"/>
              <a:buChar char="•"/>
              <a:defRPr/>
            </a:pPr>
            <a:r>
              <a:rPr lang="fr-CA" sz="12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Assurer la conformité avec la </a:t>
            </a:r>
            <a:r>
              <a:rPr lang="fr-CA" sz="1200" i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Loi sur l’accès à l’information </a:t>
            </a:r>
            <a:r>
              <a:rPr lang="fr-CA" sz="12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et la </a:t>
            </a:r>
            <a:r>
              <a:rPr lang="fr-CA" sz="1200" i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Loi sur la protection des renseignements personnels</a:t>
            </a:r>
            <a:endParaRPr lang="fr-CA" sz="1200" i="1" dirty="0">
              <a:solidFill>
                <a:schemeClr val="tx1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>
            <p:custDataLst>
              <p:tags r:id="rId2"/>
            </p:custDataLst>
          </p:nvPr>
        </p:nvSpPr>
        <p:spPr>
          <a:xfrm>
            <a:off x="8211502" y="1326875"/>
            <a:ext cx="3796199" cy="3600402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CA" b="1" cap="all" dirty="0" smtClean="0"/>
              <a:t>Faits saillants</a:t>
            </a:r>
          </a:p>
          <a:p>
            <a:pPr eaLnBrk="1" hangingPunct="1"/>
            <a:r>
              <a:rPr lang="fr-CA" altLang="en-US" sz="1200" b="1" dirty="0" smtClean="0">
                <a:cs typeface="Arial" panose="020B0604020202020204" pitchFamily="34" charset="0"/>
              </a:rPr>
              <a:t>Nombre total d’employés </a:t>
            </a:r>
            <a:r>
              <a:rPr lang="fr-CA" altLang="en-US" sz="1200" dirty="0" smtClean="0">
                <a:cs typeface="Arial" panose="020B0604020202020204" pitchFamily="34" charset="0"/>
              </a:rPr>
              <a:t>: 201 </a:t>
            </a:r>
          </a:p>
          <a:p>
            <a:pPr eaLnBrk="1" hangingPunct="1"/>
            <a:endParaRPr lang="fr-CA" altLang="en-US" sz="600" b="1" dirty="0" smtClean="0">
              <a:cs typeface="Arial" panose="020B0604020202020204" pitchFamily="34" charset="0"/>
            </a:endParaRPr>
          </a:p>
          <a:p>
            <a:pPr eaLnBrk="1" hangingPunct="1"/>
            <a:r>
              <a:rPr lang="fr-CA" altLang="en-US" sz="1200" b="1" dirty="0" smtClean="0">
                <a:cs typeface="Arial" panose="020B0604020202020204" pitchFamily="34" charset="0"/>
              </a:rPr>
              <a:t>Budget </a:t>
            </a:r>
            <a:r>
              <a:rPr lang="fr-CA" altLang="en-US" sz="1200" dirty="0" smtClean="0">
                <a:cs typeface="Arial" panose="020B0604020202020204" pitchFamily="34" charset="0"/>
              </a:rPr>
              <a:t>: 15 M$ </a:t>
            </a:r>
          </a:p>
          <a:p>
            <a:pPr eaLnBrk="1" hangingPunct="1"/>
            <a:endParaRPr lang="fr-CA" altLang="en-US" sz="600" b="1" u="sng" dirty="0" smtClean="0">
              <a:cs typeface="Arial" panose="020B0604020202020204" pitchFamily="34" charset="0"/>
            </a:endParaRPr>
          </a:p>
          <a:p>
            <a:pPr eaLnBrk="1" hangingPunct="1"/>
            <a:r>
              <a:rPr lang="fr-CA" altLang="en-US" sz="1200" b="1" u="sng" dirty="0" smtClean="0">
                <a:cs typeface="Arial" panose="020B0604020202020204" pitchFamily="34" charset="0"/>
              </a:rPr>
              <a:t>Emplacements principaux</a:t>
            </a:r>
            <a:r>
              <a:rPr lang="fr-CA" altLang="en-US" sz="1200" b="1" dirty="0" smtClean="0">
                <a:cs typeface="Arial" panose="020B0604020202020204" pitchFamily="34" charset="0"/>
              </a:rPr>
              <a:t> :</a:t>
            </a:r>
            <a:r>
              <a:rPr lang="fr-CA" altLang="en-US" sz="1200" b="1" u="sng" dirty="0" smtClean="0">
                <a:cs typeface="Arial" panose="020B0604020202020204" pitchFamily="34" charset="0"/>
              </a:rPr>
              <a:t/>
            </a:r>
            <a:br>
              <a:rPr lang="fr-CA" altLang="en-US" sz="1200" b="1" u="sng" dirty="0" smtClean="0">
                <a:cs typeface="Arial" panose="020B0604020202020204" pitchFamily="34" charset="0"/>
              </a:rPr>
            </a:br>
            <a:r>
              <a:rPr lang="fr-CA" altLang="en-US" sz="1200" b="1" u="sng" dirty="0" smtClean="0">
                <a:cs typeface="Arial" panose="020B0604020202020204" pitchFamily="34" charset="0"/>
              </a:rPr>
              <a:t>QGDN </a:t>
            </a:r>
            <a:r>
              <a:rPr lang="fr-CA" altLang="en-US" sz="1200" b="1" u="sng" dirty="0" err="1" smtClean="0">
                <a:cs typeface="Arial" panose="020B0604020202020204" pitchFamily="34" charset="0"/>
              </a:rPr>
              <a:t>Pearkes</a:t>
            </a:r>
            <a:endParaRPr lang="fr-CA" altLang="en-US" sz="1200" b="1" u="sng" dirty="0" smtClean="0">
              <a:cs typeface="Arial" panose="020B0604020202020204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fr-CA" altLang="en-US" sz="1200" dirty="0" smtClean="0">
                <a:cs typeface="Arial" panose="020B0604020202020204" pitchFamily="34" charset="0"/>
              </a:rPr>
              <a:t>Coordination de réunions et séances d’information à l’intention du ministre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fr-CA" altLang="en-US" sz="1200" dirty="0" smtClean="0">
                <a:cs typeface="Arial" panose="020B0604020202020204" pitchFamily="34" charset="0"/>
              </a:rPr>
              <a:t>Soutien à la correspondance pour le ministre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fr-CA" altLang="en-US" sz="1200" dirty="0" smtClean="0">
                <a:cs typeface="Arial" panose="020B0604020202020204" pitchFamily="34" charset="0"/>
              </a:rPr>
              <a:t>Adjoint ministériel et Bureau de liaison </a:t>
            </a:r>
          </a:p>
          <a:p>
            <a:pPr eaLnBrk="1" hangingPunct="1"/>
            <a:endParaRPr lang="fr-CA" altLang="en-US" sz="1200" dirty="0" smtClean="0">
              <a:cs typeface="Arial" panose="020B0604020202020204" pitchFamily="34" charset="0"/>
            </a:endParaRPr>
          </a:p>
          <a:p>
            <a:pPr eaLnBrk="1" hangingPunct="1"/>
            <a:r>
              <a:rPr lang="fr-CA" altLang="en-US" sz="1200" b="1" u="sng" dirty="0" smtClean="0">
                <a:cs typeface="Arial" panose="020B0604020202020204" pitchFamily="34" charset="0"/>
              </a:rPr>
              <a:t>QGDN Carling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fr-CA" altLang="en-US" sz="1200" dirty="0" smtClean="0">
                <a:cs typeface="Arial" panose="020B0604020202020204" pitchFamily="34" charset="0"/>
              </a:rPr>
              <a:t>Directeur – Services de gouvernance et de gestion</a:t>
            </a:r>
            <a:endParaRPr lang="fr-CA" altLang="en-US" sz="1200" dirty="0" smtClean="0"/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fr-CA" altLang="en-US" sz="1200" dirty="0" smtClean="0"/>
              <a:t>Directeur – Services ministériels stratégiques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fr-CA" altLang="en-US" sz="1200" dirty="0" smtClean="0">
                <a:cs typeface="Arial" panose="020B0604020202020204" pitchFamily="34" charset="0"/>
              </a:rPr>
              <a:t>Directeur – Diversité, genre et inclusion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fr-CA" altLang="en-US" sz="1200" dirty="0" smtClean="0">
                <a:cs typeface="Arial" panose="020B0604020202020204" pitchFamily="34" charset="0"/>
              </a:rPr>
              <a:t>Directeur</a:t>
            </a:r>
            <a:r>
              <a:rPr lang="fr-CA" altLang="en-US" sz="1200" dirty="0">
                <a:cs typeface="Arial" panose="020B0604020202020204" pitchFamily="34" charset="0"/>
              </a:rPr>
              <a:t> </a:t>
            </a:r>
            <a:r>
              <a:rPr lang="fr-CA" altLang="en-US" sz="1200" dirty="0" smtClean="0">
                <a:cs typeface="Arial" panose="020B0604020202020204" pitchFamily="34" charset="0"/>
              </a:rPr>
              <a:t>– Accès à l’information et protection des renseignements personnels</a:t>
            </a:r>
          </a:p>
          <a:p>
            <a:endParaRPr lang="fr-CA" sz="1200" dirty="0" smtClean="0"/>
          </a:p>
          <a:p>
            <a:pPr marL="228589" indent="-228589">
              <a:buFont typeface="Arial" panose="020B0604020202020204" pitchFamily="34" charset="0"/>
              <a:buChar char="•"/>
            </a:pPr>
            <a:endParaRPr lang="fr-CA" sz="1200" dirty="0" smtClean="0"/>
          </a:p>
          <a:p>
            <a:endParaRPr lang="en-CA" sz="1600" dirty="0"/>
          </a:p>
        </p:txBody>
      </p:sp>
      <p:sp>
        <p:nvSpPr>
          <p:cNvPr id="29" name="Rounded Rectangle 28"/>
          <p:cNvSpPr/>
          <p:nvPr>
            <p:custDataLst>
              <p:tags r:id="rId3"/>
            </p:custDataLst>
          </p:nvPr>
        </p:nvSpPr>
        <p:spPr>
          <a:xfrm>
            <a:off x="12171942" y="1326876"/>
            <a:ext cx="3724191" cy="3600402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CA" b="1" dirty="0" smtClean="0"/>
              <a:t>PRINCIPAUX PARTENAIRES</a:t>
            </a:r>
          </a:p>
          <a:p>
            <a:pPr algn="ctr" eaLnBrk="1" hangingPunct="1">
              <a:defRPr/>
            </a:pPr>
            <a:endParaRPr lang="fr-CA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fr-CA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Internes </a:t>
            </a:r>
            <a:r>
              <a:rPr lang="fr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fr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Cabinet du ministre de la Défense nationale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fr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Cabinet du sous-ministre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fr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Bureau du chef d’état-major de la Défense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fr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Sous-ministre adjoint (Affaires publiques)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fr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Sous-ministre adjoint (Politiques)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fr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État-major interarmées stratégique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fr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Chef du personnel militaire</a:t>
            </a:r>
          </a:p>
          <a:p>
            <a:pPr eaLnBrk="1" hangingPunct="1">
              <a:defRPr/>
            </a:pPr>
            <a:endParaRPr lang="fr-CA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CA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Externes </a:t>
            </a:r>
            <a:r>
              <a:rPr lang="fr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fr-CA" sz="900" b="1" dirty="0" smtClean="0"/>
              <a:t>(y compris d’autres ministères)</a:t>
            </a:r>
            <a:endParaRPr lang="fr-CA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fr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Bureau du Conseil privé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fr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Secrétariat du Conseil du Trésor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fr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Commissariat à l’information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Commissariat à </a:t>
            </a:r>
            <a:r>
              <a:rPr lang="fr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la protection de la vie privée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fr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Femmes et Égalité des genres Canada </a:t>
            </a:r>
            <a:endParaRPr lang="fr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>
            <p:custDataLst>
              <p:tags r:id="rId4"/>
            </p:custDataLst>
          </p:nvPr>
        </p:nvSpPr>
        <p:spPr>
          <a:xfrm>
            <a:off x="342405" y="5017088"/>
            <a:ext cx="15553728" cy="3942638"/>
          </a:xfrm>
          <a:prstGeom prst="rect">
            <a:avLst/>
          </a:prstGeom>
          <a:solidFill>
            <a:srgbClr val="30357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1867" dirty="0"/>
          </a:p>
        </p:txBody>
      </p:sp>
      <p:sp>
        <p:nvSpPr>
          <p:cNvPr id="19" name="TextBox 18"/>
          <p:cNvSpPr txBox="1"/>
          <p:nvPr>
            <p:custDataLst>
              <p:tags r:id="rId5"/>
            </p:custDataLst>
          </p:nvPr>
        </p:nvSpPr>
        <p:spPr>
          <a:xfrm>
            <a:off x="206536" y="5044694"/>
            <a:ext cx="15734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cap="all" dirty="0" err="1">
                <a:solidFill>
                  <a:schemeClr val="bg1"/>
                </a:solidFill>
              </a:rPr>
              <a:t>Principaux</a:t>
            </a:r>
            <a:r>
              <a:rPr lang="en-CA" sz="1600" cap="all" dirty="0">
                <a:solidFill>
                  <a:schemeClr val="bg1"/>
                </a:solidFill>
              </a:rPr>
              <a:t> </a:t>
            </a:r>
            <a:r>
              <a:rPr lang="en-CA" sz="1600" cap="all" dirty="0" err="1">
                <a:solidFill>
                  <a:schemeClr val="bg1"/>
                </a:solidFill>
              </a:rPr>
              <a:t>Enjeux</a:t>
            </a:r>
            <a:r>
              <a:rPr lang="en-CA" sz="1600" cap="all" dirty="0">
                <a:solidFill>
                  <a:schemeClr val="bg1"/>
                </a:solidFill>
              </a:rPr>
              <a:t> pour LE </a:t>
            </a:r>
            <a:r>
              <a:rPr lang="en-CA" sz="1600" cap="all" dirty="0" smtClean="0">
                <a:solidFill>
                  <a:schemeClr val="bg1"/>
                </a:solidFill>
              </a:rPr>
              <a:t>SECRÉTARIAT GÉNÉRAL</a:t>
            </a:r>
            <a:endParaRPr lang="en-CA" sz="1600" cap="all" dirty="0">
              <a:solidFill>
                <a:schemeClr val="bg1"/>
              </a:solidFill>
            </a:endParaRPr>
          </a:p>
        </p:txBody>
      </p:sp>
      <p:sp>
        <p:nvSpPr>
          <p:cNvPr id="15" name="Text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6651" y="185998"/>
            <a:ext cx="7200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r-CA" altLang="en-US" sz="2000" b="1" dirty="0" smtClean="0">
                <a:solidFill>
                  <a:schemeClr val="bg1"/>
                </a:solidFill>
              </a:rPr>
              <a:t>Secrétaire générale – Isabelle Daoust</a:t>
            </a:r>
            <a:endParaRPr lang="fr-CA" alt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>
            <p:custDataLst>
              <p:tags r:id="rId7"/>
            </p:custDataLst>
          </p:nvPr>
        </p:nvSpPr>
        <p:spPr>
          <a:xfrm>
            <a:off x="1554466" y="1416686"/>
            <a:ext cx="1827140" cy="2328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TextBox 17"/>
          <p:cNvSpPr txBox="1"/>
          <p:nvPr>
            <p:custDataLst>
              <p:tags r:id="rId8"/>
            </p:custDataLst>
          </p:nvPr>
        </p:nvSpPr>
        <p:spPr>
          <a:xfrm>
            <a:off x="1554466" y="2442656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i="1" dirty="0" smtClean="0"/>
              <a:t>Photo N1</a:t>
            </a:r>
            <a:endParaRPr lang="en-CA" sz="1200" i="1" dirty="0"/>
          </a:p>
        </p:txBody>
      </p:sp>
      <p:sp>
        <p:nvSpPr>
          <p:cNvPr id="20" name="Text Box 2"/>
          <p:cNvSpPr txBox="1"/>
          <p:nvPr>
            <p:custDataLst>
              <p:tags r:id="rId9"/>
            </p:custDataLst>
          </p:nvPr>
        </p:nvSpPr>
        <p:spPr>
          <a:xfrm>
            <a:off x="6463084" y="0"/>
            <a:ext cx="9775453" cy="49377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en-CA" sz="1200" b="1" cap="all" dirty="0" smtClean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SANS CLASSIFICATION</a:t>
            </a:r>
            <a:endParaRPr lang="en-C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>
            <p:custDataLst>
              <p:tags r:id="rId10"/>
            </p:custDataLst>
          </p:nvPr>
        </p:nvSpPr>
        <p:spPr>
          <a:xfrm>
            <a:off x="344538" y="1326875"/>
            <a:ext cx="4030315" cy="3600402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80981" indent="-380981">
              <a:buFont typeface="Arial" panose="020B0604020202020204" pitchFamily="34" charset="0"/>
              <a:buChar char="•"/>
            </a:pPr>
            <a:endParaRPr lang="en-CA" sz="1600" smtClean="0"/>
          </a:p>
          <a:p>
            <a:pPr marL="380981" indent="-380981">
              <a:buFont typeface="Arial" panose="020B0604020202020204" pitchFamily="34" charset="0"/>
              <a:buChar char="•"/>
            </a:pPr>
            <a:endParaRPr lang="en-CA" sz="1600" smtClean="0"/>
          </a:p>
          <a:p>
            <a:pPr marL="380981" indent="-380981">
              <a:buFont typeface="Arial" panose="020B0604020202020204" pitchFamily="34" charset="0"/>
              <a:buChar char="•"/>
            </a:pPr>
            <a:endParaRPr lang="en-CA" sz="1600" smtClean="0"/>
          </a:p>
          <a:p>
            <a:pPr marL="380981" indent="-380981">
              <a:buFont typeface="Arial" panose="020B0604020202020204" pitchFamily="34" charset="0"/>
              <a:buChar char="•"/>
            </a:pPr>
            <a:endParaRPr lang="en-CA" sz="1600" smtClean="0"/>
          </a:p>
          <a:p>
            <a:pPr marL="380981" indent="-380981">
              <a:buFont typeface="Arial" panose="020B0604020202020204" pitchFamily="34" charset="0"/>
              <a:buChar char="•"/>
            </a:pPr>
            <a:endParaRPr lang="en-CA" sz="1600" smtClean="0"/>
          </a:p>
          <a:p>
            <a:pPr marL="380981" indent="-380981">
              <a:buFont typeface="Arial" panose="020B0604020202020204" pitchFamily="34" charset="0"/>
              <a:buChar char="•"/>
            </a:pPr>
            <a:endParaRPr lang="en-CA" sz="1200" smtClean="0"/>
          </a:p>
          <a:p>
            <a:endParaRPr lang="en-CA" sz="120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20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20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20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200" dirty="0"/>
          </a:p>
        </p:txBody>
      </p:sp>
      <p:pic>
        <p:nvPicPr>
          <p:cNvPr id="25" name="Picture 2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690" y="1535790"/>
            <a:ext cx="1432010" cy="18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>
            <p:custDataLst>
              <p:tags r:id="rId12"/>
            </p:custDataLst>
          </p:nvPr>
        </p:nvSpPr>
        <p:spPr>
          <a:xfrm>
            <a:off x="558429" y="3489207"/>
            <a:ext cx="352839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fr-CA" sz="1200" dirty="0" smtClean="0">
                <a:latin typeface="Arial" charset="0"/>
                <a:ea typeface="ＭＳ Ｐゴシック" charset="-128"/>
              </a:rPr>
              <a:t>S’est jointe au ministère de la Défense nationale à titre de secrétaire générale en 2017.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fr-CA" sz="1200" dirty="0" smtClean="0">
                <a:latin typeface="Arial" charset="0"/>
                <a:ea typeface="ＭＳ Ｐゴシック" charset="-128"/>
              </a:rPr>
              <a:t>Avocate qui compte 20 ans d’expérience, en gestion, en politiques et en affaires publiques.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fr-CA" sz="1200" dirty="0" smtClean="0">
                <a:latin typeface="Arial" charset="0"/>
                <a:ea typeface="ＭＳ Ｐゴシック" charset="-128"/>
              </a:rPr>
              <a:t>Expérience dans les secteurs privés et des organismes de bienfaisance.</a:t>
            </a:r>
          </a:p>
          <a:p>
            <a:endParaRPr lang="en-CA" dirty="0"/>
          </a:p>
        </p:txBody>
      </p:sp>
      <p:sp>
        <p:nvSpPr>
          <p:cNvPr id="31" name="Rounded Rectangle 30"/>
          <p:cNvSpPr/>
          <p:nvPr>
            <p:custDataLst>
              <p:tags r:id="rId13"/>
            </p:custDataLst>
          </p:nvPr>
        </p:nvSpPr>
        <p:spPr>
          <a:xfrm>
            <a:off x="10487386" y="5500665"/>
            <a:ext cx="4400635" cy="28320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Aft>
                <a:spcPts val="0"/>
              </a:spcAft>
              <a:defRPr/>
            </a:pPr>
            <a:endParaRPr lang="en-CA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Aft>
                <a:spcPts val="0"/>
              </a:spcAft>
              <a:defRPr/>
            </a:pPr>
            <a:endParaRPr lang="en-CA" sz="1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Aft>
                <a:spcPts val="0"/>
              </a:spcAft>
              <a:defRPr/>
            </a:pPr>
            <a:endParaRPr lang="en-CA" sz="1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Aft>
                <a:spcPts val="0"/>
              </a:spcAft>
              <a:defRPr/>
            </a:pPr>
            <a:endParaRPr lang="en-CA" sz="1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Aft>
                <a:spcPts val="0"/>
              </a:spcAft>
              <a:defRPr/>
            </a:pPr>
            <a:endParaRPr lang="en-CA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Aft>
                <a:spcPts val="0"/>
              </a:spcAft>
              <a:defRPr/>
            </a:pPr>
            <a:r>
              <a:rPr lang="fr-CA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Réponses en temps opportun à la correspondance et aux invitations ministérielles</a:t>
            </a:r>
            <a:endParaRPr lang="fr-CA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0"/>
              </a:spcAft>
              <a:defRPr/>
            </a:pPr>
            <a:endParaRPr lang="fr-C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Volume élevé de correspondance et d’invitations est prévu dans les 180 premiers jours. </a:t>
            </a:r>
          </a:p>
          <a:p>
            <a:pPr eaLnBrk="1" hangingPunct="1">
              <a:spcAft>
                <a:spcPts val="0"/>
              </a:spcAft>
              <a:defRPr/>
            </a:pPr>
            <a:endParaRPr lang="fr-CA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Examen des processus avec le ministre de la Défense nationale et son Cabinet en vue d’assurer des réponses en temps opportun qui répondent à l’intention du Ministre</a:t>
            </a:r>
          </a:p>
          <a:p>
            <a:pPr algn="ctr" eaLnBrk="1" hangingPunct="1">
              <a:spcAft>
                <a:spcPts val="0"/>
              </a:spcAft>
              <a:defRPr/>
            </a:pPr>
            <a:endParaRPr lang="en-CA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Aft>
                <a:spcPts val="0"/>
              </a:spcAft>
              <a:defRPr/>
            </a:pPr>
            <a:endParaRPr lang="en-CA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Aft>
                <a:spcPts val="0"/>
              </a:spcAft>
              <a:defRPr/>
            </a:pPr>
            <a:endParaRPr lang="en-CA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Aft>
                <a:spcPts val="0"/>
              </a:spcAft>
              <a:defRPr/>
            </a:pPr>
            <a:endParaRPr lang="en-CA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Aft>
                <a:spcPts val="0"/>
              </a:spcAft>
              <a:defRPr/>
            </a:pPr>
            <a:endParaRPr lang="en-CA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Aft>
                <a:spcPts val="0"/>
              </a:spcAft>
              <a:defRPr/>
            </a:pPr>
            <a:endParaRPr lang="en-CA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0"/>
              </a:spcAft>
              <a:defRPr/>
            </a:pPr>
            <a:endParaRPr lang="fr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>
            <p:custDataLst>
              <p:tags r:id="rId14"/>
            </p:custDataLst>
          </p:nvPr>
        </p:nvSpPr>
        <p:spPr>
          <a:xfrm>
            <a:off x="5918951" y="5500664"/>
            <a:ext cx="4256620" cy="28372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fr-CA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Nominations par le gouverneur en conseil (GC)</a:t>
            </a:r>
          </a:p>
          <a:p>
            <a:pPr algn="ctr" eaLnBrk="1" hangingPunct="1">
              <a:spcAft>
                <a:spcPts val="0"/>
              </a:spcAft>
              <a:defRPr/>
            </a:pPr>
            <a:endParaRPr lang="fr-CA" sz="16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Volume élevé de nominations (</a:t>
            </a: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14) </a:t>
            </a:r>
            <a:r>
              <a:rPr lang="fr-CA" sz="1200" smtClean="0">
                <a:latin typeface="Arial" panose="020B0604020202020204" pitchFamily="34" charset="0"/>
                <a:cs typeface="Arial" panose="020B0604020202020204" pitchFamily="34" charset="0"/>
              </a:rPr>
              <a:t>à pourvoir </a:t>
            </a:r>
            <a:r>
              <a:rPr lang="fr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en 2020-2021</a:t>
            </a: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dont certaines nécessiteront un processus public</a:t>
            </a:r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En tout, il y a 26 nominations par le gouverneur en conseil dans le portefeuille de la Défense</a:t>
            </a:r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0"/>
              </a:spcAft>
              <a:defRPr/>
            </a:pPr>
            <a:endParaRPr lang="fr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0"/>
              </a:spcAft>
              <a:defRPr/>
            </a:pP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33"/>
          <p:cNvSpPr/>
          <p:nvPr>
            <p:custDataLst>
              <p:tags r:id="rId15"/>
            </p:custDataLst>
          </p:nvPr>
        </p:nvSpPr>
        <p:spPr>
          <a:xfrm>
            <a:off x="1104787" y="5500664"/>
            <a:ext cx="4227729" cy="28406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fr-CA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Conformité continue avec les exigences du Projet de loi C-58 (Loi modifiant la </a:t>
            </a:r>
            <a:r>
              <a:rPr lang="fr-CA" sz="12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Loi sur l’accès à l’information</a:t>
            </a:r>
            <a:r>
              <a:rPr lang="fr-CA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 eaLnBrk="1" hangingPunct="1">
              <a:spcAft>
                <a:spcPts val="0"/>
              </a:spcAft>
              <a:defRPr/>
            </a:pPr>
            <a:endParaRPr lang="en-CA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Nouvelles échéances plus courtes pour la divulgation proactive </a:t>
            </a:r>
          </a:p>
          <a:p>
            <a:pPr eaLnBrk="1" hangingPunct="1">
              <a:spcAft>
                <a:spcPts val="0"/>
              </a:spcAft>
              <a:defRPr/>
            </a:pPr>
            <a:endParaRPr lang="fr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Nouvelles exigences pour la divulgation proactive de certains documents (p. ex. les comparutions devant les comités parlementaires, les notes pour la période de questions, les titres des notes d’information)</a:t>
            </a:r>
            <a:endParaRPr lang="fr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06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1579311|-10846711|-14797230|-8244963|-11249614|SPAC&quot;,&quot;Id&quot;:&quot;5da7222037384489bc24332e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heme/theme1.xml><?xml version="1.0" encoding="utf-8"?>
<a:theme xmlns:a="http://schemas.openxmlformats.org/drawingml/2006/main" name="DND-PPT-English-ADM(Pol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DG Pol Coord brief to L1s - CoW 2017</Template>
  <TotalTime>18899</TotalTime>
  <Words>188</Words>
  <Application>Microsoft Office PowerPoint</Application>
  <PresentationFormat>Custom</PresentationFormat>
  <Paragraphs>92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Times New Roman</vt:lpstr>
      <vt:lpstr>DND-PPT-English-ADM(Pol)</vt:lpstr>
      <vt:lpstr>PowerPoint Presentation</vt:lpstr>
    </vt:vector>
  </TitlesOfParts>
  <Company>Department of National Defence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MacDonald BW@ADM(Pol) D Parl A@Ottawa-Hull</dc:creator>
  <cp:lastModifiedBy>lepine.d</cp:lastModifiedBy>
  <cp:revision>691</cp:revision>
  <cp:lastPrinted>2019-07-24T14:59:17Z</cp:lastPrinted>
  <dcterms:created xsi:type="dcterms:W3CDTF">2017-05-18T23:50:12Z</dcterms:created>
  <dcterms:modified xsi:type="dcterms:W3CDTF">2020-02-14T15:56:15Z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112182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D6.2.2</vt:lpwstr>
  </property>
</Properties>
</file>