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255" autoAdjust="0"/>
  </p:normalViewPr>
  <p:slideViewPr>
    <p:cSldViewPr>
      <p:cViewPr varScale="1">
        <p:scale>
          <a:sx n="69" d="100"/>
          <a:sy n="69" d="100"/>
        </p:scale>
        <p:origin x="678" y="84"/>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5" y="3"/>
            <a:ext cx="6407221" cy="458164"/>
          </a:xfrm>
          <a:prstGeom prst="rect">
            <a:avLst/>
          </a:prstGeom>
        </p:spPr>
        <p:txBody>
          <a:bodyPr vert="horz" lIns="115473" tIns="57735" rIns="115473" bIns="57735" rtlCol="0"/>
          <a:lstStyle>
            <a:lvl1pPr algn="l">
              <a:defRPr sz="1500"/>
            </a:lvl1pPr>
          </a:lstStyle>
          <a:p>
            <a:endParaRPr lang="en-CA"/>
          </a:p>
        </p:txBody>
      </p:sp>
      <p:sp>
        <p:nvSpPr>
          <p:cNvPr id="3" name="Date Placeholder 2"/>
          <p:cNvSpPr>
            <a:spLocks noGrp="1"/>
          </p:cNvSpPr>
          <p:nvPr>
            <p:ph type="dt" sz="quarter" idx="1"/>
          </p:nvPr>
        </p:nvSpPr>
        <p:spPr>
          <a:xfrm>
            <a:off x="8372305" y="3"/>
            <a:ext cx="6407221" cy="458164"/>
          </a:xfrm>
          <a:prstGeom prst="rect">
            <a:avLst/>
          </a:prstGeom>
        </p:spPr>
        <p:txBody>
          <a:bodyPr vert="horz" lIns="115473" tIns="57735" rIns="115473" bIns="57735" rtlCol="0"/>
          <a:lstStyle>
            <a:lvl1pPr algn="r">
              <a:defRPr sz="15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5" y="8685839"/>
            <a:ext cx="6407221" cy="458164"/>
          </a:xfrm>
          <a:prstGeom prst="rect">
            <a:avLst/>
          </a:prstGeom>
        </p:spPr>
        <p:txBody>
          <a:bodyPr vert="horz" lIns="115473" tIns="57735" rIns="115473" bIns="57735" rtlCol="0" anchor="b"/>
          <a:lstStyle>
            <a:lvl1pPr algn="l">
              <a:defRPr sz="1500"/>
            </a:lvl1pPr>
          </a:lstStyle>
          <a:p>
            <a:endParaRPr lang="en-CA"/>
          </a:p>
        </p:txBody>
      </p:sp>
      <p:sp>
        <p:nvSpPr>
          <p:cNvPr id="5" name="Slide Number Placeholder 4"/>
          <p:cNvSpPr>
            <a:spLocks noGrp="1"/>
          </p:cNvSpPr>
          <p:nvPr>
            <p:ph type="sldNum" sz="quarter" idx="3"/>
          </p:nvPr>
        </p:nvSpPr>
        <p:spPr>
          <a:xfrm>
            <a:off x="8372305" y="8685839"/>
            <a:ext cx="6407221" cy="458164"/>
          </a:xfrm>
          <a:prstGeom prst="rect">
            <a:avLst/>
          </a:prstGeom>
        </p:spPr>
        <p:txBody>
          <a:bodyPr vert="horz" lIns="115473" tIns="57735" rIns="115473" bIns="57735"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57200"/>
          </a:xfrm>
          <a:prstGeom prst="rect">
            <a:avLst/>
          </a:prstGeom>
        </p:spPr>
        <p:txBody>
          <a:bodyPr vert="horz" lIns="117670" tIns="58832" rIns="117670" bIns="58832"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0" y="0"/>
            <a:ext cx="6405880" cy="457200"/>
          </a:xfrm>
          <a:prstGeom prst="rect">
            <a:avLst/>
          </a:prstGeom>
        </p:spPr>
        <p:txBody>
          <a:bodyPr vert="horz" wrap="square" lIns="117670" tIns="58832" rIns="117670" bIns="58832"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17670" tIns="58832" rIns="117670" bIns="58832" rtlCol="0" anchor="ctr"/>
          <a:lstStyle/>
          <a:p>
            <a:pPr lvl="0"/>
            <a:endParaRPr lang="en-CA" noProof="0" dirty="0"/>
          </a:p>
        </p:txBody>
      </p:sp>
      <p:sp>
        <p:nvSpPr>
          <p:cNvPr id="5" name="Notes Placeholder 4"/>
          <p:cNvSpPr>
            <a:spLocks noGrp="1"/>
          </p:cNvSpPr>
          <p:nvPr>
            <p:ph type="body" sz="quarter" idx="3"/>
          </p:nvPr>
        </p:nvSpPr>
        <p:spPr>
          <a:xfrm>
            <a:off x="1478280" y="4343400"/>
            <a:ext cx="11826240" cy="4114800"/>
          </a:xfrm>
          <a:prstGeom prst="rect">
            <a:avLst/>
          </a:prstGeom>
        </p:spPr>
        <p:txBody>
          <a:bodyPr vert="horz" wrap="square" lIns="117670" tIns="58832" rIns="117670" bIns="58832"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3"/>
            <a:ext cx="6405880" cy="457200"/>
          </a:xfrm>
          <a:prstGeom prst="rect">
            <a:avLst/>
          </a:prstGeom>
        </p:spPr>
        <p:txBody>
          <a:bodyPr vert="horz" lIns="117670" tIns="58832" rIns="117670" bIns="58832"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0" y="8685213"/>
            <a:ext cx="6405880" cy="457200"/>
          </a:xfrm>
          <a:prstGeom prst="rect">
            <a:avLst/>
          </a:prstGeom>
        </p:spPr>
        <p:txBody>
          <a:bodyPr vert="horz" wrap="square" lIns="117670" tIns="58832" rIns="117670" bIns="58832"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7388"/>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solidFill>
                  <a:schemeClr val="tx1"/>
                </a:solidFill>
              </a:rPr>
              <a:t>MANDATE</a:t>
            </a:r>
          </a:p>
          <a:p>
            <a:pPr marL="171450" lvl="0" indent="-171450">
              <a:buFont typeface="Arial" panose="020B0604020202020204" pitchFamily="34" charset="0"/>
              <a:buChar char="•"/>
            </a:pPr>
            <a:r>
              <a:rPr lang="en-CA" sz="1200" dirty="0" smtClean="0">
                <a:solidFill>
                  <a:schemeClr val="tx1"/>
                </a:solidFill>
                <a:latin typeface="+mj-lt"/>
              </a:rPr>
              <a:t>Provide situational </a:t>
            </a:r>
            <a:r>
              <a:rPr lang="en-CA" sz="1200" dirty="0">
                <a:solidFill>
                  <a:schemeClr val="tx1"/>
                </a:solidFill>
                <a:latin typeface="+mj-lt"/>
              </a:rPr>
              <a:t>awareness, military analysis and decision support to the </a:t>
            </a:r>
            <a:r>
              <a:rPr lang="en-CA" sz="1200" dirty="0" smtClean="0">
                <a:solidFill>
                  <a:schemeClr val="tx1"/>
                </a:solidFill>
                <a:latin typeface="+mj-lt"/>
              </a:rPr>
              <a:t>Chief of Defence Staff (CDS)</a:t>
            </a:r>
            <a:endParaRPr lang="en-CA" sz="1200" dirty="0">
              <a:solidFill>
                <a:schemeClr val="tx1"/>
              </a:solidFill>
              <a:latin typeface="+mj-lt"/>
            </a:endParaRPr>
          </a:p>
          <a:p>
            <a:pPr marL="171450" lvl="0" indent="-171450">
              <a:buFont typeface="Arial" panose="020B0604020202020204" pitchFamily="34" charset="0"/>
              <a:buChar char="•"/>
            </a:pPr>
            <a:r>
              <a:rPr lang="en-CA" sz="1200" dirty="0">
                <a:solidFill>
                  <a:schemeClr val="tx1"/>
                </a:solidFill>
                <a:latin typeface="+mj-lt"/>
              </a:rPr>
              <a:t>Conduct </a:t>
            </a:r>
            <a:r>
              <a:rPr lang="en-CA" sz="1200" dirty="0" smtClean="0">
                <a:solidFill>
                  <a:schemeClr val="tx1"/>
                </a:solidFill>
                <a:latin typeface="+mj-lt"/>
              </a:rPr>
              <a:t>strategic </a:t>
            </a:r>
            <a:r>
              <a:rPr lang="en-CA" sz="1200" dirty="0">
                <a:solidFill>
                  <a:schemeClr val="tx1"/>
                </a:solidFill>
                <a:latin typeface="+mj-lt"/>
              </a:rPr>
              <a:t>level engagement with other government departments, allies, and partner </a:t>
            </a:r>
            <a:r>
              <a:rPr lang="en-CA" sz="1200" dirty="0" smtClean="0">
                <a:solidFill>
                  <a:schemeClr val="tx1"/>
                </a:solidFill>
                <a:latin typeface="+mj-lt"/>
              </a:rPr>
              <a:t>nations</a:t>
            </a:r>
            <a:endParaRPr lang="en-CA" sz="1200" dirty="0">
              <a:solidFill>
                <a:schemeClr val="tx1"/>
              </a:solidFill>
              <a:latin typeface="+mj-lt"/>
            </a:endParaRPr>
          </a:p>
          <a:p>
            <a:pPr marL="171450" lvl="0" indent="-171450">
              <a:buFont typeface="Arial" panose="020B0604020202020204" pitchFamily="34" charset="0"/>
              <a:buChar char="•"/>
            </a:pPr>
            <a:r>
              <a:rPr lang="en-CA" sz="1200" dirty="0">
                <a:solidFill>
                  <a:schemeClr val="tx1"/>
                </a:solidFill>
                <a:latin typeface="+mj-lt"/>
              </a:rPr>
              <a:t>Conduct </a:t>
            </a:r>
            <a:r>
              <a:rPr lang="en-CA" sz="1200" dirty="0" smtClean="0">
                <a:solidFill>
                  <a:schemeClr val="tx1"/>
                </a:solidFill>
                <a:latin typeface="+mj-lt"/>
              </a:rPr>
              <a:t>strategic analysis to achieve military strategic effects</a:t>
            </a:r>
            <a:endParaRPr lang="en-CA" sz="1200" dirty="0">
              <a:solidFill>
                <a:schemeClr val="tx1"/>
              </a:solidFill>
              <a:latin typeface="+mj-lt"/>
            </a:endParaRPr>
          </a:p>
          <a:p>
            <a:pPr marL="171450" lvl="0" indent="-171450">
              <a:buFont typeface="Arial" panose="020B0604020202020204" pitchFamily="34" charset="0"/>
              <a:buChar char="•"/>
            </a:pPr>
            <a:r>
              <a:rPr lang="en-CA" sz="1200" dirty="0" smtClean="0">
                <a:solidFill>
                  <a:schemeClr val="tx1"/>
                </a:solidFill>
                <a:latin typeface="+mj-lt"/>
              </a:rPr>
              <a:t>Develop and distribute CDS directives </a:t>
            </a:r>
            <a:r>
              <a:rPr lang="en-CA" sz="1200" dirty="0">
                <a:solidFill>
                  <a:schemeClr val="tx1"/>
                </a:solidFill>
                <a:latin typeface="+mj-lt"/>
              </a:rPr>
              <a:t>and </a:t>
            </a:r>
            <a:r>
              <a:rPr lang="en-CA" sz="1200" dirty="0" smtClean="0">
                <a:solidFill>
                  <a:schemeClr val="tx1"/>
                </a:solidFill>
                <a:latin typeface="+mj-lt"/>
              </a:rPr>
              <a:t>orders</a:t>
            </a:r>
            <a:endParaRPr lang="en-CA" sz="1200" dirty="0">
              <a:solidFill>
                <a:schemeClr val="tx1"/>
              </a:solidFill>
              <a:latin typeface="+mj-lt"/>
            </a:endParaRPr>
          </a:p>
          <a:p>
            <a:pPr marL="171450" lvl="0" indent="-171450">
              <a:buFont typeface="Arial" panose="020B0604020202020204" pitchFamily="34" charset="0"/>
              <a:buChar char="•"/>
            </a:pPr>
            <a:r>
              <a:rPr lang="en-CA" sz="1200" dirty="0" smtClean="0">
                <a:solidFill>
                  <a:schemeClr val="tx1"/>
                </a:solidFill>
                <a:latin typeface="+mj-lt"/>
              </a:rPr>
              <a:t>Plan and support Force </a:t>
            </a:r>
            <a:r>
              <a:rPr lang="en-CA" sz="1200" dirty="0">
                <a:solidFill>
                  <a:schemeClr val="tx1"/>
                </a:solidFill>
                <a:latin typeface="+mj-lt"/>
              </a:rPr>
              <a:t>Posture and </a:t>
            </a:r>
            <a:r>
              <a:rPr lang="en-CA" sz="1200" dirty="0" smtClean="0">
                <a:solidFill>
                  <a:schemeClr val="tx1"/>
                </a:solidFill>
                <a:latin typeface="+mj-lt"/>
              </a:rPr>
              <a:t>Readiness</a:t>
            </a:r>
            <a:endParaRPr lang="en-CA" sz="1200" dirty="0">
              <a:solidFill>
                <a:schemeClr val="tx1"/>
              </a:solidFill>
              <a:latin typeface="+mj-lt"/>
            </a:endParaRPr>
          </a:p>
          <a:p>
            <a:pPr marL="171450" lvl="0" indent="-171450">
              <a:buFont typeface="Arial" panose="020B0604020202020204" pitchFamily="34" charset="0"/>
              <a:buChar char="•"/>
            </a:pPr>
            <a:r>
              <a:rPr lang="en-CA" sz="1200" dirty="0" smtClean="0">
                <a:solidFill>
                  <a:schemeClr val="tx1"/>
                </a:solidFill>
                <a:latin typeface="+mj-lt"/>
              </a:rPr>
              <a:t>Synchronize CAF </a:t>
            </a:r>
            <a:r>
              <a:rPr lang="en-CA" sz="1200" dirty="0">
                <a:solidFill>
                  <a:schemeClr val="tx1"/>
                </a:solidFill>
                <a:latin typeface="+mj-lt"/>
              </a:rPr>
              <a:t>strategic sustainment and </a:t>
            </a:r>
            <a:r>
              <a:rPr lang="en-CA" sz="1200" dirty="0" smtClean="0">
                <a:solidFill>
                  <a:schemeClr val="tx1"/>
                </a:solidFill>
                <a:latin typeface="+mj-lt"/>
              </a:rPr>
              <a:t>support</a:t>
            </a:r>
            <a:endParaRPr lang="en-CA" sz="1200" dirty="0">
              <a:solidFill>
                <a:schemeClr val="tx1"/>
              </a:solidFill>
              <a:latin typeface="+mj-lt"/>
            </a:endParaRPr>
          </a:p>
          <a:p>
            <a:pPr marL="171450" lvl="0" indent="-171450">
              <a:buFont typeface="Arial" panose="020B0604020202020204" pitchFamily="34" charset="0"/>
              <a:buChar char="•"/>
            </a:pPr>
            <a:r>
              <a:rPr lang="en-CA" sz="1200" dirty="0">
                <a:solidFill>
                  <a:schemeClr val="tx1"/>
                </a:solidFill>
                <a:latin typeface="+mj-lt"/>
              </a:rPr>
              <a:t>Arms control </a:t>
            </a:r>
            <a:r>
              <a:rPr lang="en-CA" sz="1200" dirty="0" smtClean="0">
                <a:solidFill>
                  <a:schemeClr val="tx1"/>
                </a:solidFill>
                <a:latin typeface="+mj-lt"/>
              </a:rPr>
              <a:t>verification</a:t>
            </a:r>
          </a:p>
          <a:p>
            <a:pPr marL="171450" lvl="0" indent="-171450">
              <a:buFont typeface="Arial" panose="020B0604020202020204" pitchFamily="34" charset="0"/>
              <a:buChar char="•"/>
            </a:pPr>
            <a:r>
              <a:rPr lang="en-CA" sz="1200" dirty="0" smtClean="0">
                <a:solidFill>
                  <a:schemeClr val="tx1"/>
                </a:solidFill>
                <a:latin typeface="+mj-lt"/>
              </a:rPr>
              <a:t>Integrate Gender Based Analysis Plus into </a:t>
            </a:r>
            <a:r>
              <a:rPr lang="en-CA" sz="1200" dirty="0">
                <a:solidFill>
                  <a:schemeClr val="tx1"/>
                </a:solidFill>
                <a:latin typeface="+mj-lt"/>
              </a:rPr>
              <a:t>CAF policies and operations.</a:t>
            </a:r>
          </a:p>
        </p:txBody>
      </p:sp>
      <p:sp>
        <p:nvSpPr>
          <p:cNvPr id="28" name="Rounded Rectangle 27"/>
          <p:cNvSpPr/>
          <p:nvPr/>
        </p:nvSpPr>
        <p:spPr>
          <a:xfrm>
            <a:off x="8623325" y="1318773"/>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b="1" dirty="0" smtClean="0"/>
          </a:p>
          <a:p>
            <a:r>
              <a:rPr lang="en-CA" sz="1200" b="1" dirty="0" smtClean="0"/>
              <a:t>Total </a:t>
            </a:r>
            <a:r>
              <a:rPr lang="en-CA" sz="1200" b="1" dirty="0"/>
              <a:t>Employees</a:t>
            </a:r>
            <a:r>
              <a:rPr lang="en-CA" sz="1200" dirty="0"/>
              <a:t>: </a:t>
            </a:r>
            <a:r>
              <a:rPr lang="en-CA" sz="1200" dirty="0" smtClean="0"/>
              <a:t>212 CAF / 117 civilian</a:t>
            </a:r>
            <a:endParaRPr lang="en-CA" sz="1200" dirty="0"/>
          </a:p>
          <a:p>
            <a:endParaRPr lang="en-CA" sz="1200" dirty="0"/>
          </a:p>
          <a:p>
            <a:r>
              <a:rPr lang="en-CA" sz="1200" b="1" dirty="0"/>
              <a:t>Budget</a:t>
            </a:r>
            <a:r>
              <a:rPr lang="en-CA" sz="1200" dirty="0"/>
              <a:t>: </a:t>
            </a:r>
            <a:r>
              <a:rPr lang="en-CA" sz="1200" dirty="0" smtClean="0">
                <a:solidFill>
                  <a:schemeClr val="tx1"/>
                </a:solidFill>
              </a:rPr>
              <a:t>$58 Million</a:t>
            </a:r>
            <a:endParaRPr lang="en-CA" sz="1200" dirty="0">
              <a:solidFill>
                <a:schemeClr val="tx1"/>
              </a:solidFill>
            </a:endParaRPr>
          </a:p>
          <a:p>
            <a:endParaRPr lang="en-CA" sz="1200" b="1" dirty="0"/>
          </a:p>
          <a:p>
            <a:r>
              <a:rPr lang="en-CA" sz="1200" b="1" dirty="0"/>
              <a:t>Primary location</a:t>
            </a:r>
            <a:r>
              <a:rPr lang="en-CA" sz="1200" dirty="0"/>
              <a:t>: </a:t>
            </a:r>
            <a:endParaRPr lang="en-CA" sz="1200" dirty="0" smtClean="0"/>
          </a:p>
          <a:p>
            <a:pPr marL="171450" indent="-171450">
              <a:buFont typeface="Arial" panose="020B0604020202020204" pitchFamily="34" charset="0"/>
              <a:buChar char="•"/>
            </a:pPr>
            <a:r>
              <a:rPr lang="en-CA" sz="1200" dirty="0" smtClean="0">
                <a:solidFill>
                  <a:schemeClr val="tx1"/>
                </a:solidFill>
              </a:rPr>
              <a:t>National Defence Headquarters (</a:t>
            </a:r>
            <a:r>
              <a:rPr lang="en-CA" sz="1200" dirty="0" err="1" smtClean="0">
                <a:solidFill>
                  <a:schemeClr val="tx1"/>
                </a:solidFill>
              </a:rPr>
              <a:t>Pearkes</a:t>
            </a:r>
            <a:r>
              <a:rPr lang="en-CA" sz="1200" dirty="0" smtClean="0">
                <a:solidFill>
                  <a:schemeClr val="tx1"/>
                </a:solidFill>
              </a:rPr>
              <a:t> </a:t>
            </a:r>
            <a:r>
              <a:rPr lang="en-CA" sz="1200" smtClean="0">
                <a:solidFill>
                  <a:schemeClr val="tx1"/>
                </a:solidFill>
              </a:rPr>
              <a:t>Building)</a:t>
            </a:r>
          </a:p>
          <a:p>
            <a:pPr marL="171450" indent="-171450">
              <a:buFont typeface="Arial" panose="020B0604020202020204" pitchFamily="34" charset="0"/>
              <a:buChar char="•"/>
            </a:pPr>
            <a:r>
              <a:rPr lang="en-CA" sz="1200" dirty="0" smtClean="0">
                <a:solidFill>
                  <a:schemeClr val="tx1"/>
                </a:solidFill>
              </a:rPr>
              <a:t>Carling Campus</a:t>
            </a:r>
            <a:endParaRPr lang="en-CA" sz="1600" dirty="0">
              <a:solidFill>
                <a:schemeClr val="tx1"/>
              </a:solidFill>
            </a:endParaRPr>
          </a:p>
          <a:p>
            <a:endParaRPr lang="en-CA" sz="1600" dirty="0"/>
          </a:p>
          <a:p>
            <a:endParaRPr lang="en-CA" sz="1600" dirty="0"/>
          </a:p>
          <a:p>
            <a:endParaRPr lang="en-CA" sz="1600" dirty="0"/>
          </a:p>
        </p:txBody>
      </p:sp>
      <p:sp>
        <p:nvSpPr>
          <p:cNvPr id="29" name="Rounded Rectangle 28"/>
          <p:cNvSpPr/>
          <p:nvPr/>
        </p:nvSpPr>
        <p:spPr>
          <a:xfrm>
            <a:off x="12215672" y="1326876"/>
            <a:ext cx="3680461" cy="360040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p>
          <a:p>
            <a:r>
              <a:rPr lang="en-CA" sz="1200" b="1" dirty="0" smtClean="0"/>
              <a:t>Internal</a:t>
            </a:r>
            <a:r>
              <a:rPr lang="en-CA" sz="1200" dirty="0"/>
              <a:t>:</a:t>
            </a:r>
          </a:p>
          <a:p>
            <a:pPr marL="171450" indent="-171450">
              <a:buFont typeface="Arial" panose="020B0604020202020204" pitchFamily="34" charset="0"/>
              <a:buChar char="•"/>
            </a:pPr>
            <a:r>
              <a:rPr lang="en-CA" sz="1200" dirty="0" smtClean="0"/>
              <a:t>Privy Council Office</a:t>
            </a:r>
          </a:p>
          <a:p>
            <a:pPr marL="171450" indent="-171450">
              <a:buFont typeface="Arial" panose="020B0604020202020204" pitchFamily="34" charset="0"/>
              <a:buChar char="•"/>
            </a:pPr>
            <a:r>
              <a:rPr lang="en-CA" sz="1200" dirty="0" smtClean="0"/>
              <a:t>Canadian Security Intelligence Service</a:t>
            </a:r>
          </a:p>
          <a:p>
            <a:pPr marL="171450" indent="-171450">
              <a:buFont typeface="Arial" panose="020B0604020202020204" pitchFamily="34" charset="0"/>
              <a:buChar char="•"/>
            </a:pPr>
            <a:r>
              <a:rPr lang="en-CA" sz="1200" dirty="0" smtClean="0">
                <a:solidFill>
                  <a:schemeClr val="tx1"/>
                </a:solidFill>
              </a:rPr>
              <a:t>Public Safety and Portfolios</a:t>
            </a:r>
          </a:p>
          <a:p>
            <a:pPr marL="171450" indent="-171450">
              <a:buFont typeface="Arial" panose="020B0604020202020204" pitchFamily="34" charset="0"/>
              <a:buChar char="•"/>
            </a:pPr>
            <a:r>
              <a:rPr lang="en-CA" sz="1200" dirty="0" smtClean="0"/>
              <a:t>Canada Border Services Agency</a:t>
            </a:r>
          </a:p>
          <a:p>
            <a:pPr marL="171450" indent="-171450">
              <a:buFont typeface="Arial" panose="020B0604020202020204" pitchFamily="34" charset="0"/>
              <a:buChar char="•"/>
            </a:pPr>
            <a:r>
              <a:rPr lang="en-CA" sz="1200" dirty="0" smtClean="0"/>
              <a:t>Communication Security Establishment</a:t>
            </a:r>
          </a:p>
          <a:p>
            <a:pPr marL="171450" indent="-171450">
              <a:buFont typeface="Arial" panose="020B0604020202020204" pitchFamily="34" charset="0"/>
              <a:buChar char="•"/>
            </a:pPr>
            <a:r>
              <a:rPr lang="en-CA" sz="1200" dirty="0" smtClean="0"/>
              <a:t>Other DND/CAF organizations (ADM (Policy), Judge Advocate General, ADM Science &amp; Technology)</a:t>
            </a:r>
          </a:p>
          <a:p>
            <a:pPr marL="171450" indent="-171450">
              <a:buFont typeface="Arial" panose="020B0604020202020204" pitchFamily="34" charset="0"/>
              <a:buChar char="•"/>
            </a:pPr>
            <a:r>
              <a:rPr lang="en-CA" sz="1200" dirty="0" smtClean="0"/>
              <a:t>Chief of Staff to Minister</a:t>
            </a:r>
            <a:endParaRPr lang="en-CA" sz="1200" b="1" dirty="0" smtClean="0"/>
          </a:p>
          <a:p>
            <a:r>
              <a:rPr lang="en-CA" sz="1200" b="1" dirty="0" smtClean="0"/>
              <a:t>External</a:t>
            </a:r>
            <a:r>
              <a:rPr lang="en-CA" sz="1200" dirty="0"/>
              <a:t>:</a:t>
            </a:r>
          </a:p>
          <a:p>
            <a:pPr marL="171450" indent="-171450">
              <a:buFont typeface="Arial" panose="020B0604020202020204" pitchFamily="34" charset="0"/>
              <a:buChar char="•"/>
            </a:pPr>
            <a:r>
              <a:rPr lang="en-CA" sz="1200" dirty="0" smtClean="0"/>
              <a:t>North Atlantic Treaty Organization</a:t>
            </a:r>
          </a:p>
          <a:p>
            <a:pPr marL="171450" indent="-171450">
              <a:buFont typeface="Arial" panose="020B0604020202020204" pitchFamily="34" charset="0"/>
              <a:buChar char="•"/>
            </a:pPr>
            <a:r>
              <a:rPr lang="en-CA" sz="1200" dirty="0" smtClean="0"/>
              <a:t>Five-Eyes Partners (US, UK, NZ, AU)</a:t>
            </a:r>
          </a:p>
          <a:p>
            <a:pPr marL="171450" indent="-171450">
              <a:buFont typeface="Arial" panose="020B0604020202020204" pitchFamily="34" charset="0"/>
              <a:buChar char="•"/>
            </a:pPr>
            <a:r>
              <a:rPr lang="en-CA" sz="1200" dirty="0" smtClean="0"/>
              <a:t>North American Aerospace Defence Command</a:t>
            </a:r>
          </a:p>
          <a:p>
            <a:pPr marL="171450" indent="-171450">
              <a:buFont typeface="Arial" panose="020B0604020202020204" pitchFamily="34" charset="0"/>
              <a:buChar char="•"/>
            </a:pPr>
            <a:r>
              <a:rPr lang="en-CA" sz="1200" dirty="0" smtClean="0"/>
              <a:t>United Nations</a:t>
            </a:r>
            <a:endParaRPr lang="en-CA" sz="1200" dirty="0"/>
          </a:p>
          <a:p>
            <a:endParaRPr lang="en-CA" sz="1600" dirty="0"/>
          </a:p>
        </p:txBody>
      </p:sp>
      <p:sp>
        <p:nvSpPr>
          <p:cNvPr id="9" name="Rounded Rectangle 8"/>
          <p:cNvSpPr/>
          <p:nvPr/>
        </p:nvSpPr>
        <p:spPr>
          <a:xfrm>
            <a:off x="342406"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200" dirty="0" smtClean="0"/>
          </a:p>
          <a:p>
            <a:pPr marL="380981" indent="-380981">
              <a:buFont typeface="Arial" panose="020B0604020202020204" pitchFamily="34" charset="0"/>
              <a:buChar char="•"/>
            </a:pPr>
            <a:endParaRPr lang="en-CA" sz="1200" dirty="0"/>
          </a:p>
          <a:p>
            <a:pPr marL="380981" indent="-380981">
              <a:buFont typeface="Arial" panose="020B0604020202020204" pitchFamily="34" charset="0"/>
              <a:buChar char="•"/>
            </a:pPr>
            <a:endParaRPr lang="en-CA" sz="1200" dirty="0" smtClean="0"/>
          </a:p>
          <a:p>
            <a:pPr marL="380981" indent="-380981">
              <a:buFont typeface="Arial" panose="020B0604020202020204" pitchFamily="34" charset="0"/>
              <a:buChar char="•"/>
            </a:pPr>
            <a:endParaRPr lang="en-CA" sz="1200" dirty="0"/>
          </a:p>
          <a:p>
            <a:pPr marL="380981" indent="-380981">
              <a:buFont typeface="Arial" panose="020B0604020202020204" pitchFamily="34" charset="0"/>
              <a:buChar char="•"/>
            </a:pPr>
            <a:endParaRPr lang="en-CA" sz="1200" dirty="0" smtClean="0"/>
          </a:p>
          <a:p>
            <a:pPr marL="171450" lvl="0" indent="-171450">
              <a:buFont typeface="Arial" panose="020B0604020202020204" pitchFamily="34" charset="0"/>
              <a:buChar char="•"/>
            </a:pPr>
            <a:r>
              <a:rPr lang="en-CA" sz="1200" dirty="0" smtClean="0">
                <a:latin typeface="+mj-lt"/>
              </a:rPr>
              <a:t>Appointed Director of Staff (DOS) 24 June 2019</a:t>
            </a:r>
          </a:p>
          <a:p>
            <a:pPr marL="171450" lvl="0" indent="-171450">
              <a:buFont typeface="Arial" panose="020B0604020202020204" pitchFamily="34" charset="0"/>
              <a:buChar char="•"/>
            </a:pPr>
            <a:r>
              <a:rPr lang="en-CA" sz="1200" dirty="0" smtClean="0">
                <a:latin typeface="+mj-lt"/>
              </a:rPr>
              <a:t>28 </a:t>
            </a:r>
            <a:r>
              <a:rPr lang="en-CA" sz="1200" dirty="0">
                <a:latin typeface="+mj-lt"/>
              </a:rPr>
              <a:t>years in the Canadian Armed Forces (CAF) with Operational tours to Bosnia-Herzegovina, Afghanistan and Israel. </a:t>
            </a:r>
            <a:endParaRPr lang="en-CA" sz="1200" dirty="0" smtClean="0">
              <a:latin typeface="+mj-lt"/>
            </a:endParaRPr>
          </a:p>
          <a:p>
            <a:pPr marL="171450" lvl="0" indent="-171450">
              <a:buFont typeface="Arial" panose="020B0604020202020204" pitchFamily="34" charset="0"/>
              <a:buChar char="•"/>
            </a:pPr>
            <a:r>
              <a:rPr lang="en-CA" sz="1200" dirty="0" smtClean="0">
                <a:latin typeface="+mj-lt"/>
              </a:rPr>
              <a:t>Commanded </a:t>
            </a:r>
            <a:r>
              <a:rPr lang="en-CA" sz="1200" dirty="0">
                <a:latin typeface="+mj-lt"/>
              </a:rPr>
              <a:t>at all levels of the organization</a:t>
            </a:r>
            <a:r>
              <a:rPr lang="en-CA" sz="1200" dirty="0" smtClean="0"/>
              <a:t>.</a:t>
            </a:r>
            <a:endParaRPr lang="en-CA" sz="1200" dirty="0"/>
          </a:p>
        </p:txBody>
      </p:sp>
      <p:sp>
        <p:nvSpPr>
          <p:cNvPr id="33" name="Rectangle 32"/>
          <p:cNvSpPr/>
          <p:nvPr/>
        </p:nvSpPr>
        <p:spPr>
          <a:xfrm>
            <a:off x="342405" y="5071295"/>
            <a:ext cx="15553728" cy="3888431"/>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46651" y="5151535"/>
            <a:ext cx="15734502" cy="338554"/>
          </a:xfrm>
          <a:prstGeom prst="rect">
            <a:avLst/>
          </a:prstGeom>
          <a:noFill/>
        </p:spPr>
        <p:txBody>
          <a:bodyPr wrap="square" rtlCol="0">
            <a:spAutoFit/>
          </a:bodyPr>
          <a:lstStyle/>
          <a:p>
            <a:pPr algn="ctr"/>
            <a:r>
              <a:rPr lang="en-CA" sz="1600" cap="all" dirty="0" smtClean="0">
                <a:solidFill>
                  <a:schemeClr val="bg1"/>
                </a:solidFill>
              </a:rPr>
              <a:t>TOP ISSUES For the strategic joint staff</a:t>
            </a:r>
            <a:endParaRPr lang="en-CA" sz="1600" cap="all" dirty="0">
              <a:solidFill>
                <a:schemeClr val="bg1"/>
              </a:solidFill>
            </a:endParaRPr>
          </a:p>
        </p:txBody>
      </p:sp>
      <p:sp>
        <p:nvSpPr>
          <p:cNvPr id="14" name="TextBox 4"/>
          <p:cNvSpPr txBox="1">
            <a:spLocks noChangeArrowheads="1"/>
          </p:cNvSpPr>
          <p:nvPr/>
        </p:nvSpPr>
        <p:spPr bwMode="auto">
          <a:xfrm>
            <a:off x="184993" y="223673"/>
            <a:ext cx="130468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Strategic Joint Staff – Major General Trevor </a:t>
            </a:r>
            <a:r>
              <a:rPr lang="en-CA" sz="1900" b="1" dirty="0" err="1" smtClean="0">
                <a:solidFill>
                  <a:schemeClr val="bg1"/>
                </a:solidFill>
              </a:rPr>
              <a:t>Cadieu</a:t>
            </a:r>
            <a:endParaRPr lang="en-CA" sz="2000" b="1" dirty="0">
              <a:solidFill>
                <a:prstClr val="white"/>
              </a:solidFill>
            </a:endParaRPr>
          </a:p>
        </p:txBody>
      </p:sp>
      <p:sp>
        <p:nvSpPr>
          <p:cNvPr id="16" name="Rounded Rectangle 15"/>
          <p:cNvSpPr/>
          <p:nvPr/>
        </p:nvSpPr>
        <p:spPr>
          <a:xfrm>
            <a:off x="526388" y="5431333"/>
            <a:ext cx="3009107" cy="34678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solidFill>
                  <a:schemeClr val="tx1"/>
                </a:solidFill>
              </a:rPr>
              <a:t>Command Support to the CDS</a:t>
            </a:r>
          </a:p>
          <a:p>
            <a:pPr lvl="0"/>
            <a:endParaRPr lang="en-CA" sz="1200" dirty="0" smtClean="0">
              <a:solidFill>
                <a:schemeClr val="tx1"/>
              </a:solidFill>
            </a:endParaRPr>
          </a:p>
          <a:p>
            <a:pPr marL="171450" lvl="0" indent="-171450">
              <a:buFont typeface="Arial" panose="020B0604020202020204" pitchFamily="34" charset="0"/>
              <a:buChar char="•"/>
            </a:pPr>
            <a:r>
              <a:rPr lang="en-CA" sz="1200" dirty="0" smtClean="0">
                <a:solidFill>
                  <a:schemeClr val="tx1"/>
                </a:solidFill>
              </a:rPr>
              <a:t>Lead the Strategic Command and Control program that directly enables the CDS to make command decisions for the planning and execution of CAF operations. This includes the development of CDS directives and orders, military analysis, and decision support to the Chief </a:t>
            </a:r>
            <a:r>
              <a:rPr lang="en-CA" sz="1200" smtClean="0">
                <a:solidFill>
                  <a:schemeClr val="tx1"/>
                </a:solidFill>
              </a:rPr>
              <a:t>to enable </a:t>
            </a:r>
            <a:r>
              <a:rPr lang="en-CA" sz="1200" dirty="0" smtClean="0">
                <a:solidFill>
                  <a:schemeClr val="tx1"/>
                </a:solidFill>
              </a:rPr>
              <a:t>their role as principal military advisor to the Government of Canada. This also involves planning the CAF’s activities across the globe that ensure operational sustainability of CAF operations. </a:t>
            </a:r>
            <a:endParaRPr lang="en-CA" sz="1200" dirty="0">
              <a:solidFill>
                <a:schemeClr val="tx1"/>
              </a:solidFill>
            </a:endParaRPr>
          </a:p>
          <a:p>
            <a:pPr algn="ctr">
              <a:spcAft>
                <a:spcPts val="0"/>
              </a:spcAft>
            </a:pPr>
            <a:endParaRPr lang="en-CA" sz="1200" b="1" u="sng" dirty="0" smtClean="0">
              <a:solidFill>
                <a:schemeClr val="tx1"/>
              </a:solidFill>
            </a:endParaRPr>
          </a:p>
          <a:p>
            <a:pPr algn="ctr">
              <a:spcAft>
                <a:spcPts val="0"/>
              </a:spcAft>
            </a:pPr>
            <a:endParaRPr lang="en-CA" sz="1200" b="1" u="sng" dirty="0">
              <a:solidFill>
                <a:schemeClr val="tx1"/>
              </a:solidFill>
            </a:endParaRPr>
          </a:p>
          <a:p>
            <a:pPr marL="171450" indent="-171450">
              <a:spcAft>
                <a:spcPts val="0"/>
              </a:spcAft>
              <a:buFont typeface="Arial" panose="020B0604020202020204" pitchFamily="34" charset="0"/>
              <a:buChar char="•"/>
            </a:pPr>
            <a:endParaRPr lang="en-CA" sz="1200" b="1" dirty="0">
              <a:solidFill>
                <a:schemeClr val="tx1"/>
              </a:solidFill>
            </a:endParaRPr>
          </a:p>
        </p:txBody>
      </p:sp>
      <p:sp>
        <p:nvSpPr>
          <p:cNvPr id="18" name="Rounded Rectangle 17"/>
          <p:cNvSpPr/>
          <p:nvPr/>
        </p:nvSpPr>
        <p:spPr>
          <a:xfrm>
            <a:off x="3677507" y="5479250"/>
            <a:ext cx="2913353" cy="34199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solidFill>
                  <a:schemeClr val="tx1"/>
                </a:solidFill>
              </a:rPr>
              <a:t>Threats to Canada, North America, and Allies</a:t>
            </a:r>
          </a:p>
          <a:p>
            <a:pPr algn="ctr">
              <a:spcAft>
                <a:spcPts val="0"/>
              </a:spcAft>
            </a:pPr>
            <a:endParaRPr lang="en-CA" sz="1200" b="1" u="sng" dirty="0">
              <a:solidFill>
                <a:schemeClr val="tx1"/>
              </a:solidFill>
            </a:endParaRPr>
          </a:p>
          <a:p>
            <a:pPr marL="171450" lvl="0" indent="-171450">
              <a:spcAft>
                <a:spcPts val="0"/>
              </a:spcAft>
              <a:buFont typeface="Arial" panose="020B0604020202020204" pitchFamily="34" charset="0"/>
              <a:buChar char="•"/>
            </a:pPr>
            <a:r>
              <a:rPr lang="en-CA" sz="1200" dirty="0" smtClean="0">
                <a:solidFill>
                  <a:schemeClr val="tx1"/>
                </a:solidFill>
              </a:rPr>
              <a:t>Develop strategy</a:t>
            </a:r>
            <a:r>
              <a:rPr lang="en-CA" sz="1200" dirty="0">
                <a:solidFill>
                  <a:schemeClr val="tx1"/>
                </a:solidFill>
              </a:rPr>
              <a:t>, policy, advice and plans </a:t>
            </a:r>
            <a:r>
              <a:rPr lang="en-CA" sz="1200" dirty="0" smtClean="0">
                <a:solidFill>
                  <a:schemeClr val="tx1"/>
                </a:solidFill>
              </a:rPr>
              <a:t>for the CDS on efforts to </a:t>
            </a:r>
            <a:r>
              <a:rPr lang="en-CA" sz="1200" dirty="0">
                <a:solidFill>
                  <a:schemeClr val="tx1"/>
                </a:solidFill>
              </a:rPr>
              <a:t>address </a:t>
            </a:r>
            <a:r>
              <a:rPr lang="en-CA" sz="1200" dirty="0" smtClean="0">
                <a:solidFill>
                  <a:schemeClr val="tx1"/>
                </a:solidFill>
              </a:rPr>
              <a:t>threats </a:t>
            </a:r>
            <a:r>
              <a:rPr lang="en-CA" sz="1200" dirty="0">
                <a:solidFill>
                  <a:schemeClr val="tx1"/>
                </a:solidFill>
              </a:rPr>
              <a:t>stemming from terrorism and </a:t>
            </a:r>
            <a:r>
              <a:rPr lang="en-CA" sz="1200" dirty="0" smtClean="0">
                <a:solidFill>
                  <a:schemeClr val="tx1"/>
                </a:solidFill>
              </a:rPr>
              <a:t>the actions of violent </a:t>
            </a:r>
            <a:r>
              <a:rPr lang="en-CA" sz="1200" dirty="0">
                <a:solidFill>
                  <a:schemeClr val="tx1"/>
                </a:solidFill>
              </a:rPr>
              <a:t>extremist organizations, including in ungoverned spaces. </a:t>
            </a:r>
            <a:endParaRPr lang="en-CA" sz="1200" dirty="0" smtClean="0">
              <a:solidFill>
                <a:schemeClr val="tx1"/>
              </a:solidFill>
            </a:endParaRPr>
          </a:p>
          <a:p>
            <a:pPr marL="171450" lvl="0" indent="-171450">
              <a:spcAft>
                <a:spcPts val="0"/>
              </a:spcAft>
              <a:buFont typeface="Arial" panose="020B0604020202020204" pitchFamily="34" charset="0"/>
              <a:buChar char="•"/>
            </a:pPr>
            <a:r>
              <a:rPr lang="en-CA" sz="1200" dirty="0" smtClean="0">
                <a:solidFill>
                  <a:schemeClr val="tx1"/>
                </a:solidFill>
              </a:rPr>
              <a:t>This </a:t>
            </a:r>
            <a:r>
              <a:rPr lang="en-CA" sz="1200" dirty="0">
                <a:solidFill>
                  <a:schemeClr val="tx1"/>
                </a:solidFill>
              </a:rPr>
              <a:t>effort is done in close coordination and collaboration with </a:t>
            </a:r>
            <a:r>
              <a:rPr lang="en-CA" sz="1200" dirty="0" smtClean="0">
                <a:solidFill>
                  <a:schemeClr val="tx1"/>
                </a:solidFill>
              </a:rPr>
              <a:t>the Government of Canada’s national </a:t>
            </a:r>
            <a:r>
              <a:rPr lang="en-CA" sz="1200" dirty="0">
                <a:solidFill>
                  <a:schemeClr val="tx1"/>
                </a:solidFill>
              </a:rPr>
              <a:t>security team, and with allies and partner nations. </a:t>
            </a:r>
            <a:r>
              <a:rPr lang="en-CA" sz="1200" dirty="0" smtClean="0">
                <a:solidFill>
                  <a:schemeClr val="tx1"/>
                </a:solidFill>
              </a:rPr>
              <a:t>The CAF </a:t>
            </a:r>
            <a:r>
              <a:rPr lang="en-CA" sz="1200" dirty="0">
                <a:solidFill>
                  <a:schemeClr val="tx1"/>
                </a:solidFill>
              </a:rPr>
              <a:t>remains ready to respond on short notice for global response.</a:t>
            </a:r>
          </a:p>
          <a:p>
            <a:pPr algn="ctr">
              <a:spcAft>
                <a:spcPts val="0"/>
              </a:spcAft>
            </a:pPr>
            <a:endParaRPr lang="en-CA" sz="1200" b="1" dirty="0">
              <a:solidFill>
                <a:schemeClr val="tx1"/>
              </a:solidFill>
            </a:endParaRPr>
          </a:p>
          <a:p>
            <a:pPr marL="171450" indent="-171450">
              <a:spcAft>
                <a:spcPts val="0"/>
              </a:spcAft>
              <a:buFont typeface="Arial" panose="020B0604020202020204" pitchFamily="34" charset="0"/>
              <a:buChar char="•"/>
            </a:pPr>
            <a:endParaRPr lang="en-CA" sz="1200" b="1" dirty="0">
              <a:solidFill>
                <a:schemeClr val="tx1"/>
              </a:solidFill>
            </a:endParaRPr>
          </a:p>
        </p:txBody>
      </p:sp>
      <p:sp>
        <p:nvSpPr>
          <p:cNvPr id="20" name="Rounded Rectangle 19"/>
          <p:cNvSpPr/>
          <p:nvPr/>
        </p:nvSpPr>
        <p:spPr>
          <a:xfrm>
            <a:off x="6731455" y="5479250"/>
            <a:ext cx="2913353" cy="34199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Force Posture and Readiness</a:t>
            </a:r>
            <a:endParaRPr lang="en-CA" sz="1200" b="1" u="sng" dirty="0"/>
          </a:p>
          <a:p>
            <a:pPr algn="ctr">
              <a:spcAft>
                <a:spcPts val="0"/>
              </a:spcAft>
            </a:pPr>
            <a:endParaRPr lang="en-CA" sz="1200" dirty="0" smtClean="0"/>
          </a:p>
          <a:p>
            <a:pPr marL="171450" indent="-171450">
              <a:spcAft>
                <a:spcPts val="0"/>
              </a:spcAft>
              <a:buFont typeface="Arial" panose="020B0604020202020204" pitchFamily="34" charset="0"/>
              <a:buChar char="•"/>
            </a:pPr>
            <a:r>
              <a:rPr lang="en-CA" sz="1200" dirty="0" smtClean="0"/>
              <a:t>Develop an analytical tool that measures CAF posture and readiness to conduct domestic and international operations in order to fulfill the CAF core mission mandate and concurrent operations target identified in Canada’s defence policy − </a:t>
            </a:r>
            <a:r>
              <a:rPr lang="en-CA" sz="1200" i="1" dirty="0"/>
              <a:t>Strong, Secure, </a:t>
            </a:r>
            <a:r>
              <a:rPr lang="en-CA" sz="1200" i="1" dirty="0" smtClean="0"/>
              <a:t>Engaged</a:t>
            </a:r>
            <a:r>
              <a:rPr lang="en-CA" sz="1200" dirty="0" smtClean="0"/>
              <a:t>.</a:t>
            </a:r>
            <a:endParaRPr lang="en-CA" sz="1200" dirty="0"/>
          </a:p>
        </p:txBody>
      </p:sp>
      <p:sp>
        <p:nvSpPr>
          <p:cNvPr id="21" name="Rounded Rectangle 20"/>
          <p:cNvSpPr/>
          <p:nvPr/>
        </p:nvSpPr>
        <p:spPr>
          <a:xfrm>
            <a:off x="9786652" y="5479250"/>
            <a:ext cx="2913353" cy="34199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solidFill>
                  <a:schemeClr val="tx1"/>
                </a:solidFill>
              </a:rPr>
              <a:t>Defence supply </a:t>
            </a:r>
            <a:r>
              <a:rPr lang="en-CA" sz="1200" b="1" u="sng" dirty="0">
                <a:solidFill>
                  <a:schemeClr val="tx1"/>
                </a:solidFill>
              </a:rPr>
              <a:t>c</a:t>
            </a:r>
            <a:r>
              <a:rPr lang="en-CA" sz="1200" b="1" u="sng" dirty="0" smtClean="0">
                <a:solidFill>
                  <a:schemeClr val="tx1"/>
                </a:solidFill>
              </a:rPr>
              <a:t>hain management</a:t>
            </a:r>
          </a:p>
          <a:p>
            <a:pPr algn="ctr">
              <a:spcAft>
                <a:spcPts val="0"/>
              </a:spcAft>
            </a:pPr>
            <a:endParaRPr lang="en-CA" sz="1200" b="1" u="sng"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CAF lead for Defence Supply </a:t>
            </a:r>
            <a:r>
              <a:rPr lang="en-CA" sz="1200" dirty="0">
                <a:solidFill>
                  <a:schemeClr val="tx1"/>
                </a:solidFill>
              </a:rPr>
              <a:t>C</a:t>
            </a:r>
            <a:r>
              <a:rPr lang="en-CA" sz="1200" dirty="0" smtClean="0">
                <a:solidFill>
                  <a:schemeClr val="tx1"/>
                </a:solidFill>
              </a:rPr>
              <a:t>hain Governance which includes upkeep and modernization, as well as interoperability with allies, key partners, and industry. </a:t>
            </a:r>
          </a:p>
          <a:p>
            <a:pPr marL="171450" indent="-171450">
              <a:spcAft>
                <a:spcPts val="0"/>
              </a:spcAft>
              <a:buFont typeface="Arial" panose="020B0604020202020204" pitchFamily="34" charset="0"/>
              <a:buChar char="•"/>
            </a:pPr>
            <a:r>
              <a:rPr lang="en-CA" sz="1200" dirty="0" smtClean="0">
                <a:solidFill>
                  <a:schemeClr val="tx1"/>
                </a:solidFill>
              </a:rPr>
              <a:t>Provide sustainment and support statement advice to the CDS, coordinate logistic support across the CAF and ensure balance between operational effectiveness and strategic resource management.</a:t>
            </a:r>
            <a:endParaRPr lang="en-CA" sz="1200" dirty="0">
              <a:solidFill>
                <a:schemeClr val="tx1"/>
              </a:solidFill>
            </a:endParaRPr>
          </a:p>
        </p:txBody>
      </p:sp>
      <p:sp>
        <p:nvSpPr>
          <p:cNvPr id="22" name="Rounded Rectangle 21"/>
          <p:cNvSpPr/>
          <p:nvPr/>
        </p:nvSpPr>
        <p:spPr>
          <a:xfrm>
            <a:off x="12812332" y="5479250"/>
            <a:ext cx="2913353" cy="34199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a:solidFill>
                  <a:schemeClr val="tx1"/>
                </a:solidFill>
              </a:rPr>
              <a:t>Strategic </a:t>
            </a:r>
            <a:r>
              <a:rPr lang="en-CA" sz="1200" b="1" u="sng" dirty="0" smtClean="0">
                <a:solidFill>
                  <a:schemeClr val="tx1"/>
                </a:solidFill>
              </a:rPr>
              <a:t>Effects </a:t>
            </a:r>
            <a:r>
              <a:rPr lang="en-CA" sz="1200" b="1" u="sng" dirty="0">
                <a:solidFill>
                  <a:schemeClr val="tx1"/>
                </a:solidFill>
              </a:rPr>
              <a:t>and </a:t>
            </a:r>
            <a:r>
              <a:rPr lang="en-CA" sz="1200" b="1" u="sng" dirty="0" smtClean="0">
                <a:solidFill>
                  <a:schemeClr val="tx1"/>
                </a:solidFill>
              </a:rPr>
              <a:t>Targeting</a:t>
            </a:r>
          </a:p>
          <a:p>
            <a:pPr algn="ctr">
              <a:spcAft>
                <a:spcPts val="0"/>
              </a:spcAft>
            </a:pPr>
            <a:endParaRPr lang="en-CA" sz="1200" b="1" dirty="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CAF lead for the coordination </a:t>
            </a:r>
            <a:r>
              <a:rPr lang="en-CA" sz="1200" dirty="0">
                <a:solidFill>
                  <a:schemeClr val="tx1"/>
                </a:solidFill>
              </a:rPr>
              <a:t>of strategic effects and targeting in support </a:t>
            </a:r>
            <a:r>
              <a:rPr lang="en-CA" sz="1200" dirty="0" smtClean="0">
                <a:solidFill>
                  <a:schemeClr val="tx1"/>
                </a:solidFill>
              </a:rPr>
              <a:t>of CAF operations.  </a:t>
            </a:r>
          </a:p>
          <a:p>
            <a:pPr marL="171450" indent="-171450">
              <a:spcAft>
                <a:spcPts val="0"/>
              </a:spcAft>
              <a:buFont typeface="Arial" panose="020B0604020202020204" pitchFamily="34" charset="0"/>
              <a:buChar char="•"/>
            </a:pPr>
            <a:r>
              <a:rPr lang="en-CA" sz="1200" dirty="0" smtClean="0">
                <a:solidFill>
                  <a:schemeClr val="tx1"/>
                </a:solidFill>
              </a:rPr>
              <a:t>This includes using an outcome </a:t>
            </a:r>
            <a:r>
              <a:rPr lang="en-CA" sz="1200" dirty="0">
                <a:solidFill>
                  <a:schemeClr val="tx1"/>
                </a:solidFill>
              </a:rPr>
              <a:t>based decision making </a:t>
            </a:r>
            <a:r>
              <a:rPr lang="en-CA" sz="1200" dirty="0" smtClean="0">
                <a:solidFill>
                  <a:schemeClr val="tx1"/>
                </a:solidFill>
              </a:rPr>
              <a:t>methodology as </a:t>
            </a:r>
            <a:r>
              <a:rPr lang="en-CA" sz="1200" dirty="0">
                <a:solidFill>
                  <a:schemeClr val="tx1"/>
                </a:solidFill>
              </a:rPr>
              <a:t>the primary means for synchronizing </a:t>
            </a:r>
            <a:r>
              <a:rPr lang="en-CA" sz="1200" dirty="0" smtClean="0">
                <a:solidFill>
                  <a:schemeClr val="tx1"/>
                </a:solidFill>
              </a:rPr>
              <a:t>effects, setting priorities for strategic capabilities and resources in pursuit </a:t>
            </a:r>
            <a:r>
              <a:rPr lang="en-CA" sz="1200" dirty="0">
                <a:solidFill>
                  <a:schemeClr val="tx1"/>
                </a:solidFill>
              </a:rPr>
              <a:t>of </a:t>
            </a:r>
            <a:r>
              <a:rPr lang="en-CA" sz="1200" dirty="0" smtClean="0">
                <a:solidFill>
                  <a:schemeClr val="tx1"/>
                </a:solidFill>
              </a:rPr>
              <a:t>Government of Canada </a:t>
            </a:r>
            <a:r>
              <a:rPr lang="en-CA" sz="1200" dirty="0">
                <a:solidFill>
                  <a:schemeClr val="tx1"/>
                </a:solidFill>
              </a:rPr>
              <a:t>and CAF </a:t>
            </a:r>
            <a:r>
              <a:rPr lang="en-CA" sz="1200" dirty="0" smtClean="0">
                <a:solidFill>
                  <a:schemeClr val="tx1"/>
                </a:solidFill>
              </a:rPr>
              <a:t>objectives. </a:t>
            </a:r>
            <a:endParaRPr lang="en-CA" sz="12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644" y="1504250"/>
            <a:ext cx="1756784" cy="2195727"/>
          </a:xfrm>
          <a:prstGeom prst="rect">
            <a:avLst/>
          </a:prstGeom>
        </p:spPr>
      </p:pic>
      <p:sp>
        <p:nvSpPr>
          <p:cNvPr id="15" name="Rectangle 14"/>
          <p:cNvSpPr/>
          <p:nvPr/>
        </p:nvSpPr>
        <p:spPr>
          <a:xfrm>
            <a:off x="14917343" y="0"/>
            <a:ext cx="1321195" cy="276999"/>
          </a:xfrm>
          <a:prstGeom prst="rect">
            <a:avLst/>
          </a:prstGeom>
        </p:spPr>
        <p:txBody>
          <a:bodyPr wrap="none">
            <a:spAutoFit/>
          </a:bodyPr>
          <a:lstStyle/>
          <a:p>
            <a:pPr algn="r">
              <a:spcAft>
                <a:spcPts val="0"/>
              </a:spcAft>
            </a:pPr>
            <a:r>
              <a:rPr lang="en-CA" sz="1200" b="1" cap="all" dirty="0" smtClean="0">
                <a:solidFill>
                  <a:srgbClr val="FFFFFF"/>
                </a:solidFill>
                <a:ea typeface="Calibri" panose="020F0502020204030204" pitchFamily="34" charset="0"/>
                <a:cs typeface="Times New Roman" panose="02020603050405020304" pitchFamily="18" charset="0"/>
              </a:rPr>
              <a:t>UNCLASSIFIED</a:t>
            </a:r>
            <a:endParaRPr lang="en-CA"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20995</TotalTime>
  <Words>540</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698</cp:revision>
  <cp:lastPrinted>2019-09-17T15:51:56Z</cp:lastPrinted>
  <dcterms:created xsi:type="dcterms:W3CDTF">2017-05-18T23:50:12Z</dcterms:created>
  <dcterms:modified xsi:type="dcterms:W3CDTF">2020-02-14T14:01:02Z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