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9296400" cy="7010400"/>
  <p:custDataLst>
    <p:tags r:id="rId5"/>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27" autoAdjust="0"/>
    <p:restoredTop sz="93537" autoAdjust="0"/>
  </p:normalViewPr>
  <p:slideViewPr>
    <p:cSldViewPr>
      <p:cViewPr varScale="1">
        <p:scale>
          <a:sx n="77" d="100"/>
          <a:sy n="77" d="100"/>
        </p:scale>
        <p:origin x="1092" y="9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8205" tIns="39102" rIns="78205" bIns="39102" rtlCol="0"/>
          <a:lstStyle>
            <a:lvl1pPr algn="l" eaLnBrk="1" hangingPunct="1">
              <a:defRPr sz="1000">
                <a:latin typeface="Arial" panose="020B0604020202020204" pitchFamily="34" charset="0"/>
                <a:ea typeface="ＭＳ Ｐゴシック" panose="020B0600070205080204" pitchFamily="34" charset="-128"/>
                <a:cs typeface="+mn-cs"/>
              </a:defRPr>
            </a:lvl1pPr>
          </a:lstStyle>
          <a:p>
            <a:pPr>
              <a:defRPr/>
            </a:pPr>
            <a:endParaRPr lang="en-CA"/>
          </a:p>
        </p:txBody>
      </p:sp>
      <p:sp>
        <p:nvSpPr>
          <p:cNvPr id="3" name="Date Placeholder 2"/>
          <p:cNvSpPr>
            <a:spLocks noGrp="1"/>
          </p:cNvSpPr>
          <p:nvPr>
            <p:ph type="dt" sz="quarter" idx="1"/>
          </p:nvPr>
        </p:nvSpPr>
        <p:spPr>
          <a:xfrm>
            <a:off x="5265738" y="0"/>
            <a:ext cx="4029075" cy="350838"/>
          </a:xfrm>
          <a:prstGeom prst="rect">
            <a:avLst/>
          </a:prstGeom>
        </p:spPr>
        <p:txBody>
          <a:bodyPr vert="horz" lIns="78205" tIns="39102" rIns="78205" bIns="39102" rtlCol="0"/>
          <a:lstStyle>
            <a:lvl1pPr algn="r" eaLnBrk="1" hangingPunct="1">
              <a:defRPr sz="1000">
                <a:latin typeface="Arial" panose="020B0604020202020204" pitchFamily="34" charset="0"/>
                <a:ea typeface="ＭＳ Ｐゴシック" panose="020B0600070205080204" pitchFamily="34" charset="-128"/>
                <a:cs typeface="+mn-cs"/>
              </a:defRPr>
            </a:lvl1pPr>
          </a:lstStyle>
          <a:p>
            <a:pPr>
              <a:defRPr/>
            </a:pPr>
            <a:fld id="{EE448EE5-C2DA-41CF-A924-6DEC1C157B61}" type="datetimeFigureOut">
              <a:rPr lang="en-CA"/>
              <a:pPr>
                <a:defRPr/>
              </a:pPr>
              <a:t>2020-02-14</a:t>
            </a:fld>
            <a:endParaRPr lang="en-CA" dirty="0"/>
          </a:p>
        </p:txBody>
      </p:sp>
      <p:sp>
        <p:nvSpPr>
          <p:cNvPr id="4" name="Footer Placeholder 3"/>
          <p:cNvSpPr>
            <a:spLocks noGrp="1"/>
          </p:cNvSpPr>
          <p:nvPr>
            <p:ph type="ftr" sz="quarter" idx="2"/>
          </p:nvPr>
        </p:nvSpPr>
        <p:spPr>
          <a:xfrm>
            <a:off x="0" y="6659563"/>
            <a:ext cx="4029075" cy="350837"/>
          </a:xfrm>
          <a:prstGeom prst="rect">
            <a:avLst/>
          </a:prstGeom>
        </p:spPr>
        <p:txBody>
          <a:bodyPr vert="horz" lIns="78205" tIns="39102" rIns="78205" bIns="39102" rtlCol="0" anchor="b"/>
          <a:lstStyle>
            <a:lvl1pPr algn="l" eaLnBrk="1" hangingPunct="1">
              <a:defRPr sz="1000">
                <a:latin typeface="Arial" panose="020B0604020202020204" pitchFamily="34" charset="0"/>
                <a:ea typeface="ＭＳ Ｐゴシック" panose="020B0600070205080204" pitchFamily="34" charset="-128"/>
                <a:cs typeface="+mn-cs"/>
              </a:defRPr>
            </a:lvl1pPr>
          </a:lstStyle>
          <a:p>
            <a:pPr>
              <a:defRPr/>
            </a:pPr>
            <a:endParaRPr lang="en-CA"/>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wrap="square" lIns="78205" tIns="39102" rIns="78205" bIns="39102" numCol="1" anchor="b" anchorCtr="0" compatLnSpc="1">
            <a:prstTxWarp prst="textNoShape">
              <a:avLst/>
            </a:prstTxWarp>
          </a:bodyPr>
          <a:lstStyle>
            <a:lvl1pPr algn="r" eaLnBrk="1" hangingPunct="1">
              <a:defRPr sz="1000"/>
            </a:lvl1pPr>
          </a:lstStyle>
          <a:p>
            <a:fld id="{45BE8299-A893-4B7D-8DF0-241CABB43BEC}" type="slidenum">
              <a:rPr lang="en-CA" altLang="fr-FR"/>
              <a:pPr/>
              <a:t>‹#›</a:t>
            </a:fld>
            <a:endParaRPr lang="en-CA" altLang="fr-FR"/>
          </a:p>
        </p:txBody>
      </p:sp>
    </p:spTree>
    <p:extLst>
      <p:ext uri="{BB962C8B-B14F-4D97-AF65-F5344CB8AC3E}">
        <p14:creationId xmlns:p14="http://schemas.microsoft.com/office/powerpoint/2010/main" val="39619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9693" tIns="39845" rIns="79693" bIns="39845" rtlCol="0"/>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738" y="0"/>
            <a:ext cx="4029075" cy="350838"/>
          </a:xfrm>
          <a:prstGeom prst="rect">
            <a:avLst/>
          </a:prstGeom>
        </p:spPr>
        <p:txBody>
          <a:bodyPr vert="horz" wrap="square" lIns="79693" tIns="39845" rIns="79693" bIns="39845" numCol="1" anchor="t" anchorCtr="0" compatLnSpc="1">
            <a:prstTxWarp prst="textNoShape">
              <a:avLst/>
            </a:prstTxWarp>
          </a:bodyPr>
          <a:lstStyle>
            <a:lvl1pPr algn="r" eaLnBrk="1" hangingPunct="1">
              <a:defRPr sz="1000">
                <a:latin typeface="Arial" panose="020B0604020202020204" pitchFamily="34" charset="0"/>
                <a:ea typeface="ＭＳ Ｐゴシック" panose="020B0600070205080204" pitchFamily="34" charset="-128"/>
                <a:cs typeface="+mn-cs"/>
              </a:defRPr>
            </a:lvl1pPr>
          </a:lstStyle>
          <a:p>
            <a:pPr>
              <a:defRPr/>
            </a:pPr>
            <a:fld id="{1A09F281-AD79-4438-902E-1D823E6DC4D8}"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93" tIns="39845" rIns="79693" bIns="39845" rtlCol="0" anchor="ctr"/>
          <a:lstStyle/>
          <a:p>
            <a:pPr lvl="0"/>
            <a:endParaRPr lang="en-CA" noProof="0"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wrap="square" lIns="79693" tIns="39845" rIns="79693" bIns="39845"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79693" tIns="39845" rIns="79693" bIns="39845" rtlCol="0" anchor="b"/>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79693" tIns="39845" rIns="79693" bIns="39845" numCol="1" anchor="b" anchorCtr="0" compatLnSpc="1">
            <a:prstTxWarp prst="textNoShape">
              <a:avLst/>
            </a:prstTxWarp>
          </a:bodyPr>
          <a:lstStyle>
            <a:lvl1pPr algn="r" eaLnBrk="1" hangingPunct="1">
              <a:defRPr sz="1000"/>
            </a:lvl1pPr>
          </a:lstStyle>
          <a:p>
            <a:fld id="{DD330608-44CE-4AED-AD29-0B70BD286164}" type="slidenum">
              <a:rPr lang="en-CA" altLang="en-US"/>
              <a:pPr/>
              <a:t>‹#›</a:t>
            </a:fld>
            <a:endParaRPr lang="en-CA" altLang="en-US"/>
          </a:p>
        </p:txBody>
      </p:sp>
    </p:spTree>
    <p:extLst>
      <p:ext uri="{BB962C8B-B14F-4D97-AF65-F5344CB8AC3E}">
        <p14:creationId xmlns:p14="http://schemas.microsoft.com/office/powerpoint/2010/main" val="1614168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2A5E7A-9A5E-4269-8B44-3FA0064856D6}" type="slidenum">
              <a:rPr lang="en-CA" altLang="en-US">
                <a:solidFill>
                  <a:srgbClr val="000000"/>
                </a:solidFill>
                <a:cs typeface="Arial" panose="020B0604020202020204" pitchFamily="34" charset="0"/>
              </a:rPr>
              <a:pPr/>
              <a:t>1</a:t>
            </a:fld>
            <a:endParaRPr lang="en-CA"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176172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344503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21A95923-CCBE-4E97-BF33-02AC23387BC0}" type="datetime1">
              <a:rPr lang="en-CA" altLang="en-US"/>
              <a:pPr>
                <a:defRPr/>
              </a:pPr>
              <a:t>2020-02-14</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B4FA1ED-31C7-40AF-AB49-11285E4CB1C5}" type="slidenum">
              <a:rPr lang="en-CA" altLang="en-US"/>
              <a:pPr/>
              <a:t>‹#›</a:t>
            </a:fld>
            <a:endParaRPr lang="en-CA" altLang="en-US"/>
          </a:p>
        </p:txBody>
      </p:sp>
    </p:spTree>
    <p:extLst>
      <p:ext uri="{BB962C8B-B14F-4D97-AF65-F5344CB8AC3E}">
        <p14:creationId xmlns:p14="http://schemas.microsoft.com/office/powerpoint/2010/main" val="103803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ea typeface="ＭＳ Ｐゴシック" panose="020B0600070205080204" pitchFamily="34" charset="-128"/>
                <a:cs typeface="Arial" pitchFamily="34" charset="0"/>
              </a:defRPr>
            </a:lvl1pPr>
          </a:lstStyle>
          <a:p>
            <a:pPr>
              <a:defRPr/>
            </a:pPr>
            <a:fld id="{0D075A89-DFA4-4822-BE88-25C126BCB60F}" type="datetime1">
              <a:rPr lang="en-CA" altLang="en-US"/>
              <a:pPr>
                <a:defRPr/>
              </a:pPr>
              <a:t>2020-02-14</a:t>
            </a:fld>
            <a:endParaRPr lang="en-CA" altLang="en-US" dirty="0"/>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defRPr>
            </a:lvl1pPr>
          </a:lstStyle>
          <a:p>
            <a:fld id="{DD272A4C-F3E6-42B1-8A56-C414D0E6F77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58" r:id="rId1"/>
    <p:sldLayoutId id="2147483757"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MS PGothic" panose="020B0600070205080204" pitchFamily="34" charset="-128"/>
          <a:cs typeface="Arial"/>
        </a:defRPr>
      </a:lvl1pPr>
      <a:lvl2pPr algn="l" rtl="0" eaLnBrk="0" fontAlgn="base" hangingPunct="0">
        <a:spcBef>
          <a:spcPct val="0"/>
        </a:spcBef>
        <a:spcAft>
          <a:spcPct val="0"/>
        </a:spcAft>
        <a:defRPr sz="4200" b="1">
          <a:solidFill>
            <a:srgbClr val="30357F"/>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MS PGothic" panose="020B0600070205080204" pitchFamily="34" charset="-128"/>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MS PGothic" panose="020B0600070205080204" pitchFamily="34" charset="-128"/>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MS PGothic" panose="020B0600070205080204" pitchFamily="34" charset="-128"/>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MS PGothic" panose="020B0600070205080204" pitchFamily="34" charset="-128"/>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MS PGothic" panose="020B0600070205080204" pitchFamily="34" charset="-128"/>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MS PGothic" panose="020B0600070205080204" pitchFamily="34" charset="-128"/>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jpeg"/><Relationship Id="rId2" Type="http://schemas.openxmlformats.org/officeDocument/2006/relationships/tags" Target="../tags/tag3.xml"/><Relationship Id="rId16" Type="http://schemas.openxmlformats.org/officeDocument/2006/relationships/notesSlide" Target="../notesSlides/notesSlide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4530831" y="1334765"/>
            <a:ext cx="3732454" cy="3609833"/>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cap="all" dirty="0"/>
              <a:t>Mandat</a:t>
            </a:r>
          </a:p>
          <a:p>
            <a:pPr eaLnBrk="1" hangingPunct="1">
              <a:defRPr/>
            </a:pPr>
            <a:endParaRPr lang="en-CA" sz="1200" dirty="0"/>
          </a:p>
          <a:p>
            <a:pPr marL="171450" indent="-171450" eaLnBrk="1" hangingPunct="1">
              <a:buFont typeface="Arial" panose="020B0604020202020204" pitchFamily="34" charset="0"/>
              <a:buChar char="•"/>
              <a:defRPr/>
            </a:pPr>
            <a:r>
              <a:rPr lang="fr-CA" sz="1200" dirty="0"/>
              <a:t>Fournir au ministre de la Défense nationale en temps opportun des conseils financiers stratégiques et des orientations sur les lignes directrices clés du Ministère, afin de mieux appuyer l’exécution du mandat et des opérations de la Défense.</a:t>
            </a:r>
          </a:p>
          <a:p>
            <a:pPr marL="171450" indent="-171450" eaLnBrk="1" hangingPunct="1">
              <a:buFont typeface="Arial" panose="020B0604020202020204" pitchFamily="34" charset="0"/>
              <a:buChar char="•"/>
              <a:defRPr/>
            </a:pPr>
            <a:r>
              <a:rPr lang="fr-CA" sz="1200" dirty="0"/>
              <a:t>Être une partenaire de confiance qui fournit des services et conseils financiers favorisant une prise de décisions éclairées et un régime de responsabilisation dans tout le Ministère.</a:t>
            </a:r>
          </a:p>
          <a:p>
            <a:pPr marL="171450" indent="-171450" eaLnBrk="1" hangingPunct="1">
              <a:buFont typeface="Arial" panose="020B0604020202020204" pitchFamily="34" charset="0"/>
              <a:buChar char="•"/>
              <a:defRPr/>
            </a:pPr>
            <a:r>
              <a:rPr lang="fr-CA" sz="1200" dirty="0"/>
              <a:t>Diriger la communauté financière du Ministère en créant une vision de la finance pour l’avenir, qui dynamise davantage les activités de la Défense.</a:t>
            </a:r>
          </a:p>
        </p:txBody>
      </p:sp>
      <p:sp>
        <p:nvSpPr>
          <p:cNvPr id="28" name="Rounded Rectangle 27"/>
          <p:cNvSpPr/>
          <p:nvPr>
            <p:custDataLst>
              <p:tags r:id="rId2"/>
            </p:custDataLst>
          </p:nvPr>
        </p:nvSpPr>
        <p:spPr>
          <a:xfrm>
            <a:off x="8419263" y="1326875"/>
            <a:ext cx="3640431" cy="3617724"/>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cap="all" dirty="0"/>
              <a:t>Faits saillants</a:t>
            </a:r>
          </a:p>
          <a:p>
            <a:pPr algn="ctr" eaLnBrk="1" hangingPunct="1">
              <a:defRPr/>
            </a:pPr>
            <a:endParaRPr lang="fr-CA" sz="1200" b="1" dirty="0"/>
          </a:p>
          <a:p>
            <a:pPr eaLnBrk="1" hangingPunct="1">
              <a:defRPr/>
            </a:pPr>
            <a:r>
              <a:rPr lang="fr-CA" sz="1200" b="1" dirty="0"/>
              <a:t>Nombre total d’employés </a:t>
            </a:r>
            <a:r>
              <a:rPr lang="fr-CA" sz="1200" dirty="0"/>
              <a:t>: 450</a:t>
            </a:r>
          </a:p>
          <a:p>
            <a:pPr eaLnBrk="1" hangingPunct="1">
              <a:defRPr/>
            </a:pPr>
            <a:r>
              <a:rPr lang="fr-CA" sz="1200" b="1" dirty="0"/>
              <a:t> </a:t>
            </a:r>
            <a:br>
              <a:rPr lang="fr-CA" sz="1200" b="1" dirty="0"/>
            </a:br>
            <a:r>
              <a:rPr lang="fr-CA" sz="1200" b="1" dirty="0"/>
              <a:t>Budget </a:t>
            </a:r>
            <a:r>
              <a:rPr lang="fr-CA" sz="1200" dirty="0"/>
              <a:t>: 45 M$ par année et 98 M$ pour les comptes ministériels – total de </a:t>
            </a:r>
            <a:r>
              <a:rPr lang="fr-CA" sz="1200" dirty="0">
                <a:solidFill>
                  <a:schemeClr val="tx1"/>
                </a:solidFill>
              </a:rPr>
              <a:t>143 M$.</a:t>
            </a:r>
          </a:p>
          <a:p>
            <a:pPr eaLnBrk="1" hangingPunct="1">
              <a:defRPr/>
            </a:pPr>
            <a:r>
              <a:rPr lang="fr-CA" sz="1200" b="1" dirty="0"/>
              <a:t> </a:t>
            </a:r>
            <a:br>
              <a:rPr lang="fr-CA" sz="1200" b="1" dirty="0"/>
            </a:br>
            <a:r>
              <a:rPr lang="fr-CA" sz="1200" b="1" dirty="0"/>
              <a:t>Principaux bureaux </a:t>
            </a:r>
            <a:r>
              <a:rPr lang="fr-CA" sz="1200" dirty="0"/>
              <a:t>: </a:t>
            </a:r>
          </a:p>
          <a:p>
            <a:pPr eaLnBrk="1" hangingPunct="1">
              <a:defRPr/>
            </a:pPr>
            <a:r>
              <a:rPr lang="fr-CA" sz="1200" dirty="0"/>
              <a:t>101, promenade Colonel By (édifice </a:t>
            </a:r>
            <a:r>
              <a:rPr lang="fr-CA" sz="1200" dirty="0" err="1"/>
              <a:t>Pearkes</a:t>
            </a:r>
            <a:r>
              <a:rPr lang="fr-CA" sz="1200" dirty="0"/>
              <a:t>) et 60, promenade </a:t>
            </a:r>
            <a:r>
              <a:rPr lang="fr-CA" sz="1200" dirty="0" err="1"/>
              <a:t>Moodie</a:t>
            </a:r>
            <a:r>
              <a:rPr lang="fr-CA" sz="1200" dirty="0"/>
              <a:t> (Complexe Carling).</a:t>
            </a:r>
          </a:p>
          <a:p>
            <a:pPr eaLnBrk="1" hangingPunct="1">
              <a:defRPr/>
            </a:pPr>
            <a:endParaRPr lang="fr-CA" sz="1600" dirty="0"/>
          </a:p>
          <a:p>
            <a:pPr marL="228589" indent="-228589" eaLnBrk="1" hangingPunct="1">
              <a:buFont typeface="Arial" panose="020B0604020202020204" pitchFamily="34" charset="0"/>
              <a:buChar char="•"/>
              <a:defRPr/>
            </a:pPr>
            <a:endParaRPr lang="en-CA" sz="1600" dirty="0"/>
          </a:p>
          <a:p>
            <a:pPr eaLnBrk="1" hangingPunct="1">
              <a:defRPr/>
            </a:pPr>
            <a:endParaRPr lang="en-CA" sz="1600" dirty="0"/>
          </a:p>
        </p:txBody>
      </p:sp>
      <p:sp>
        <p:nvSpPr>
          <p:cNvPr id="29" name="Rounded Rectangle 28"/>
          <p:cNvSpPr/>
          <p:nvPr>
            <p:custDataLst>
              <p:tags r:id="rId3"/>
            </p:custDataLst>
          </p:nvPr>
        </p:nvSpPr>
        <p:spPr>
          <a:xfrm>
            <a:off x="12215672" y="1326876"/>
            <a:ext cx="3725366" cy="361772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t>P</a:t>
            </a:r>
            <a:r>
              <a:rPr lang="fr-CA" b="1" cap="all" dirty="0"/>
              <a:t>artenaires clés</a:t>
            </a:r>
          </a:p>
          <a:p>
            <a:pPr algn="ctr" eaLnBrk="1" hangingPunct="1">
              <a:defRPr/>
            </a:pPr>
            <a:endParaRPr lang="fr-CA" sz="1200" b="1" dirty="0"/>
          </a:p>
          <a:p>
            <a:pPr eaLnBrk="1" hangingPunct="1">
              <a:defRPr/>
            </a:pPr>
            <a:r>
              <a:rPr lang="fr-CA" sz="1200" b="1" dirty="0"/>
              <a:t>À l’interne </a:t>
            </a:r>
            <a:r>
              <a:rPr lang="fr-CA" sz="1200" dirty="0"/>
              <a:t>: Ensemble de l’Équipe de la </a:t>
            </a:r>
            <a:r>
              <a:rPr lang="fr-CA" sz="1200" dirty="0"/>
              <a:t>Défense</a:t>
            </a:r>
            <a:endParaRPr lang="fr-CA" sz="1200" b="1" dirty="0"/>
          </a:p>
          <a:p>
            <a:pPr eaLnBrk="1" hangingPunct="1">
              <a:defRPr/>
            </a:pPr>
            <a:endParaRPr lang="fr-CA" sz="1200" b="1" dirty="0"/>
          </a:p>
          <a:p>
            <a:pPr eaLnBrk="1" hangingPunct="1">
              <a:defRPr/>
            </a:pPr>
            <a:r>
              <a:rPr lang="fr-CA" sz="1200" b="1" dirty="0"/>
              <a:t>À l’extérieur : </a:t>
            </a:r>
            <a:r>
              <a:rPr lang="fr-CA" sz="900" b="1" dirty="0"/>
              <a:t>(y compris d’autres ministères fédéraux)</a:t>
            </a:r>
            <a:endParaRPr lang="fr-CA" sz="900" dirty="0"/>
          </a:p>
          <a:p>
            <a:pPr marL="171450" indent="-171450" eaLnBrk="1" hangingPunct="1">
              <a:buFont typeface="Arial" panose="020B0604020202020204" pitchFamily="34" charset="0"/>
              <a:buChar char="•"/>
              <a:defRPr/>
            </a:pPr>
            <a:r>
              <a:rPr lang="fr-CA" sz="1200"/>
              <a:t>Secrétariat </a:t>
            </a:r>
            <a:r>
              <a:rPr lang="fr-CA" sz="1200" dirty="0"/>
              <a:t>du Conseil du Trésor</a:t>
            </a:r>
          </a:p>
          <a:p>
            <a:pPr marL="171450" indent="-171450" eaLnBrk="1" hangingPunct="1">
              <a:buFont typeface="Arial" panose="020B0604020202020204" pitchFamily="34" charset="0"/>
              <a:buChar char="•"/>
              <a:defRPr/>
            </a:pPr>
            <a:r>
              <a:rPr lang="fr-CA" sz="1200" dirty="0"/>
              <a:t>Bureau </a:t>
            </a:r>
            <a:r>
              <a:rPr lang="fr-CA" sz="1200" dirty="0"/>
              <a:t>du Conseil privé</a:t>
            </a:r>
          </a:p>
          <a:p>
            <a:pPr marL="171450" indent="-171450" eaLnBrk="1" hangingPunct="1">
              <a:buFont typeface="Arial" panose="020B0604020202020204" pitchFamily="34" charset="0"/>
              <a:buChar char="•"/>
              <a:defRPr/>
            </a:pPr>
            <a:r>
              <a:rPr lang="fr-CA" sz="1200" dirty="0"/>
              <a:t>Organisation du Traité de l’Atlantique Nord </a:t>
            </a:r>
          </a:p>
          <a:p>
            <a:pPr marL="171450" indent="-171450" eaLnBrk="1" hangingPunct="1">
              <a:buFont typeface="Arial" panose="020B0604020202020204" pitchFamily="34" charset="0"/>
              <a:buChar char="•"/>
              <a:defRPr/>
            </a:pPr>
            <a:r>
              <a:rPr lang="fr-CA" sz="1200" dirty="0"/>
              <a:t>Partenaires du Groupe des Cinq Pays alliés</a:t>
            </a:r>
          </a:p>
          <a:p>
            <a:pPr marL="171450" indent="-171450" eaLnBrk="1" hangingPunct="1">
              <a:buFont typeface="Arial" panose="020B0604020202020204" pitchFamily="34" charset="0"/>
              <a:buChar char="•"/>
              <a:defRPr/>
            </a:pPr>
            <a:r>
              <a:rPr lang="fr-CA" sz="1200" dirty="0"/>
              <a:t>Industrie </a:t>
            </a:r>
          </a:p>
          <a:p>
            <a:pPr marL="171450" indent="-171450" eaLnBrk="1" hangingPunct="1">
              <a:buFont typeface="Arial" panose="020B0604020202020204" pitchFamily="34" charset="0"/>
              <a:buChar char="•"/>
              <a:defRPr/>
            </a:pPr>
            <a:r>
              <a:rPr lang="fr-CA" sz="1200" dirty="0"/>
              <a:t>Milieux universitaires, y compris Comptables professionnels agréés du Canada </a:t>
            </a:r>
          </a:p>
        </p:txBody>
      </p:sp>
      <p:sp>
        <p:nvSpPr>
          <p:cNvPr id="33" name="Rectangle 32"/>
          <p:cNvSpPr/>
          <p:nvPr>
            <p:custDataLst>
              <p:tags r:id="rId4"/>
            </p:custDataLst>
          </p:nvPr>
        </p:nvSpPr>
        <p:spPr>
          <a:xfrm>
            <a:off x="342900" y="5016500"/>
            <a:ext cx="15552738" cy="3943350"/>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1867" dirty="0"/>
          </a:p>
        </p:txBody>
      </p:sp>
      <p:sp>
        <p:nvSpPr>
          <p:cNvPr id="19" name="TextBox 18"/>
          <p:cNvSpPr txBox="1"/>
          <p:nvPr>
            <p:custDataLst>
              <p:tags r:id="rId5"/>
            </p:custDataLst>
          </p:nvPr>
        </p:nvSpPr>
        <p:spPr>
          <a:xfrm>
            <a:off x="206375" y="5045075"/>
            <a:ext cx="15735300" cy="338138"/>
          </a:xfrm>
          <a:prstGeom prst="rect">
            <a:avLst/>
          </a:prstGeom>
          <a:noFill/>
        </p:spPr>
        <p:txBody>
          <a:bodyPr>
            <a:spAutoFit/>
          </a:bodyPr>
          <a:lstStyle/>
          <a:p>
            <a:pPr algn="ctr" eaLnBrk="1" hangingPunct="1">
              <a:defRPr/>
            </a:pPr>
            <a:r>
              <a:rPr lang="en-CA" sz="1600" cap="all" dirty="0">
                <a:solidFill>
                  <a:schemeClr val="bg1"/>
                </a:solidFill>
                <a:ea typeface="ＭＳ Ｐゴシック" panose="020B0600070205080204" pitchFamily="34" charset="-128"/>
              </a:rPr>
              <a:t>PRINCIPAUX ENJEUX Pour </a:t>
            </a:r>
            <a:r>
              <a:rPr lang="en-CA" sz="1600" cap="all">
                <a:solidFill>
                  <a:schemeClr val="bg1"/>
                </a:solidFill>
                <a:ea typeface="ＭＳ Ｐゴシック" panose="020B0600070205080204" pitchFamily="34" charset="-128"/>
              </a:rPr>
              <a:t>lA </a:t>
            </a:r>
            <a:r>
              <a:rPr lang="en-CA" sz="1600" cap="all" dirty="0" err="1">
                <a:solidFill>
                  <a:schemeClr val="bg1"/>
                </a:solidFill>
                <a:ea typeface="ＭＳ Ｐゴシック" panose="020B0600070205080204" pitchFamily="34" charset="-128"/>
              </a:rPr>
              <a:t>sous-ministre</a:t>
            </a:r>
            <a:r>
              <a:rPr lang="en-CA" sz="1600" cap="all" dirty="0">
                <a:solidFill>
                  <a:schemeClr val="bg1"/>
                </a:solidFill>
                <a:ea typeface="ＭＳ Ｐゴシック" panose="020B0600070205080204" pitchFamily="34" charset="-128"/>
              </a:rPr>
              <a:t> </a:t>
            </a:r>
            <a:r>
              <a:rPr lang="en-CA" sz="1600" cap="all" dirty="0" err="1">
                <a:solidFill>
                  <a:schemeClr val="bg1"/>
                </a:solidFill>
                <a:ea typeface="ＭＳ Ｐゴシック" panose="020B0600070205080204" pitchFamily="34" charset="-128"/>
              </a:rPr>
              <a:t>adjointe</a:t>
            </a:r>
            <a:r>
              <a:rPr lang="en-CA" sz="1600" cap="all" dirty="0">
                <a:solidFill>
                  <a:schemeClr val="bg1"/>
                </a:solidFill>
                <a:ea typeface="ＭＳ Ｐゴシック" panose="020B0600070205080204" pitchFamily="34" charset="-128"/>
              </a:rPr>
              <a:t> (finances)</a:t>
            </a:r>
          </a:p>
        </p:txBody>
      </p:sp>
      <p:sp>
        <p:nvSpPr>
          <p:cNvPr id="3085" name="TextBox 4"/>
          <p:cNvSpPr txBox="1">
            <a:spLocks noChangeArrowheads="1"/>
          </p:cNvSpPr>
          <p:nvPr>
            <p:custDataLst>
              <p:tags r:id="rId6"/>
            </p:custDataLst>
          </p:nvPr>
        </p:nvSpPr>
        <p:spPr bwMode="auto">
          <a:xfrm>
            <a:off x="246063" y="193675"/>
            <a:ext cx="103933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None/>
            </a:pPr>
            <a:r>
              <a:rPr lang="fr-CA" altLang="en-US" sz="1900" b="1">
                <a:solidFill>
                  <a:schemeClr val="bg1"/>
                </a:solidFill>
                <a:cs typeface="Arial" panose="020B0604020202020204" pitchFamily="34" charset="0"/>
              </a:rPr>
              <a:t>Sous-ministre adjointe (Finances)  / Dirigeante principale des finances – Cheri Crosby</a:t>
            </a:r>
            <a:endParaRPr lang="fr-CA" altLang="en-US" sz="2000" b="1">
              <a:solidFill>
                <a:srgbClr val="FFFFFF"/>
              </a:solidFill>
              <a:cs typeface="Arial" panose="020B0604020202020204" pitchFamily="34" charset="0"/>
            </a:endParaRPr>
          </a:p>
        </p:txBody>
      </p:sp>
      <p:sp>
        <p:nvSpPr>
          <p:cNvPr id="16" name="Rectangle 15"/>
          <p:cNvSpPr/>
          <p:nvPr>
            <p:custDataLst>
              <p:tags r:id="rId7"/>
            </p:custDataLst>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3087" name="TextBox 17"/>
          <p:cNvSpPr txBox="1">
            <a:spLocks noChangeArrowheads="1"/>
          </p:cNvSpPr>
          <p:nvPr>
            <p:custDataLst>
              <p:tags r:id="rId8"/>
            </p:custDataLst>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en-US" sz="1200" i="1">
                <a:cs typeface="Arial" panose="020B0604020202020204" pitchFamily="34" charset="0"/>
              </a:rPr>
              <a:t>L1 picture</a:t>
            </a:r>
          </a:p>
        </p:txBody>
      </p:sp>
      <p:sp>
        <p:nvSpPr>
          <p:cNvPr id="20" name="Text Box 2"/>
          <p:cNvSpPr txBox="1"/>
          <p:nvPr>
            <p:custDataLst>
              <p:tags r:id="rId9"/>
            </p:custDataLst>
          </p:nvPr>
        </p:nvSpPr>
        <p:spPr>
          <a:xfrm>
            <a:off x="10742613" y="0"/>
            <a:ext cx="5518150"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en-CA" sz="1200" b="1" cap="all" dirty="0">
                <a:solidFill>
                  <a:srgbClr val="FFFFFF"/>
                </a:solidFill>
                <a:ea typeface="Calibri" panose="020F0502020204030204" pitchFamily="34" charset="0"/>
                <a:cs typeface="Times New Roman" panose="02020603050405020304" pitchFamily="18" charset="0"/>
              </a:rPr>
              <a:t>Sans classification</a:t>
            </a:r>
            <a:endParaRPr lang="en-CA" sz="1200" dirty="0">
              <a:latin typeface="Times New Roman" panose="02020603050405020304" pitchFamily="18" charset="0"/>
              <a:ea typeface="Times New Roman" panose="02020603050405020304" pitchFamily="18" charset="0"/>
            </a:endParaRPr>
          </a:p>
        </p:txBody>
      </p:sp>
      <p:sp>
        <p:nvSpPr>
          <p:cNvPr id="24" name="Rounded Rectangle 23"/>
          <p:cNvSpPr/>
          <p:nvPr>
            <p:custDataLst>
              <p:tags r:id="rId10"/>
            </p:custDataLst>
          </p:nvPr>
        </p:nvSpPr>
        <p:spPr>
          <a:xfrm>
            <a:off x="8551863" y="5360988"/>
            <a:ext cx="4608512" cy="35163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CA" altLang="en-US" sz="1200" b="1" u="sng" dirty="0" smtClean="0">
              <a:solidFill>
                <a:srgbClr val="000000"/>
              </a:solidFill>
            </a:endParaRPr>
          </a:p>
          <a:p>
            <a:pPr algn="ctr" eaLnBrk="1" hangingPunct="1">
              <a:defRPr/>
            </a:pPr>
            <a:r>
              <a:rPr lang="fr-CA" altLang="en-US" sz="1200" b="1" u="sng" dirty="0" smtClean="0">
                <a:solidFill>
                  <a:srgbClr val="000000"/>
                </a:solidFill>
              </a:rPr>
              <a:t>Le financement par le biais du processus d’examen des prévisions budgétaires – 2019-2020</a:t>
            </a:r>
          </a:p>
          <a:p>
            <a:pPr eaLnBrk="1" hangingPunct="1">
              <a:defRPr/>
            </a:pPr>
            <a:endParaRPr lang="fr-CA" altLang="en-US" sz="1200" b="1" u="sng" dirty="0" smtClean="0">
              <a:solidFill>
                <a:srgbClr val="000000"/>
              </a:solidFill>
            </a:endParaRPr>
          </a:p>
          <a:p>
            <a:pPr marL="171450" indent="-171450">
              <a:buFont typeface="Arial" panose="020B0604020202020204" pitchFamily="34" charset="0"/>
              <a:buChar char="•"/>
              <a:defRPr/>
            </a:pPr>
            <a:r>
              <a:rPr lang="fr-CA" altLang="en-US" sz="1200" dirty="0" smtClean="0"/>
              <a:t>Les crédits accordés au Ministère comprennent des niveaux de référence pluriannuels que le Conseil du Trésor approuve chaque année et auxquels le Ministère accède par l’intermédiaire du processus d’examen des budgets du Parlement.</a:t>
            </a:r>
          </a:p>
          <a:p>
            <a:pPr>
              <a:defRPr/>
            </a:pPr>
            <a:endParaRPr lang="fr-CA" altLang="en-US" sz="1200" dirty="0" smtClean="0"/>
          </a:p>
          <a:p>
            <a:pPr marL="171450" indent="-171450">
              <a:buFont typeface="Arial" panose="020B0604020202020204" pitchFamily="34" charset="0"/>
              <a:buChar char="•"/>
              <a:defRPr/>
            </a:pPr>
            <a:r>
              <a:rPr lang="fr-CA" altLang="en-US" sz="1200" dirty="0" smtClean="0"/>
              <a:t>En raison de l’élection, il se peut que le processus d’examen des budgets ne suive pas son cycle normal. Si la possibilité d’accéder aux fonds ne se présente pas en 2019‑2020, le Ministère devra peut-être, afin de fonctionner dans les limites des autorisations, reporter ou annuler des dépenses prévues. Cette mesure risque de miner la concrétisation des priorités du Ministère. </a:t>
            </a:r>
          </a:p>
          <a:p>
            <a:pPr eaLnBrk="1" hangingPunct="1">
              <a:buFont typeface="Arial" panose="020B0604020202020204" pitchFamily="34" charset="0"/>
              <a:buChar char="•"/>
              <a:defRPr/>
            </a:pPr>
            <a:endParaRPr lang="en-CA" altLang="en-US" sz="1200" dirty="0" smtClean="0">
              <a:solidFill>
                <a:srgbClr val="000000"/>
              </a:solidFill>
            </a:endParaRPr>
          </a:p>
          <a:p>
            <a:pPr eaLnBrk="1" hangingPunct="1">
              <a:buFont typeface="Arial" panose="020B0604020202020204" pitchFamily="34" charset="0"/>
              <a:buChar char="•"/>
              <a:defRPr/>
            </a:pPr>
            <a:endParaRPr lang="fr-CA" altLang="en-US" sz="1200" dirty="0" smtClean="0">
              <a:solidFill>
                <a:srgbClr val="000000"/>
              </a:solidFill>
            </a:endParaRPr>
          </a:p>
        </p:txBody>
      </p:sp>
      <p:sp>
        <p:nvSpPr>
          <p:cNvPr id="21" name="Rounded Rectangle 20"/>
          <p:cNvSpPr/>
          <p:nvPr>
            <p:custDataLst>
              <p:tags r:id="rId11"/>
            </p:custDataLst>
          </p:nvPr>
        </p:nvSpPr>
        <p:spPr>
          <a:xfrm>
            <a:off x="325857" y="1326876"/>
            <a:ext cx="4048996" cy="3618104"/>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nchor="ctr"/>
          <a:lstStyle/>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eaLnBrk="1" hangingPunct="1">
              <a:defRPr/>
            </a:pPr>
            <a:r>
              <a:rPr sz="1200" dirty="0"/>
              <a:t> </a:t>
            </a:r>
            <a:r>
              <a:rPr lang="en-CA" sz="1200" dirty="0"/>
              <a:t/>
            </a:r>
            <a:br>
              <a:rPr lang="en-CA" sz="1200" dirty="0"/>
            </a:br>
            <a:endParaRPr lang="en-CA" sz="1200" dirty="0"/>
          </a:p>
          <a:p>
            <a:pPr marL="171450" indent="-171450" eaLnBrk="1" hangingPunct="1">
              <a:buFont typeface="Arial" panose="020B0604020202020204" pitchFamily="34" charset="0"/>
              <a:buChar char="•"/>
              <a:defRPr/>
            </a:pPr>
            <a:r>
              <a:rPr lang="fr-CA" sz="1200" dirty="0"/>
              <a:t>Nommée sous-ministre adjointe et dirigeante principale des finances en juin 2019.</a:t>
            </a:r>
          </a:p>
          <a:p>
            <a:pPr marL="171450" indent="-171450" eaLnBrk="1" hangingPunct="1">
              <a:buFont typeface="Arial" panose="020B0604020202020204" pitchFamily="34" charset="0"/>
              <a:buChar char="•"/>
              <a:defRPr/>
            </a:pPr>
            <a:r>
              <a:rPr lang="fr-CA" sz="1200" dirty="0"/>
              <a:t>Expérience très variée dans le secteur public, notamment : Bureau du Conseil privé; conseillère spéciale du secrétaire adjoint du Cabinet; Citoyenneté et Immigration Canada; sous-ministre adjointe (Services intégrés) et dirigeante principale des finances chez Ressources naturelles Canada.</a:t>
            </a:r>
          </a:p>
          <a:p>
            <a:pPr marL="285750" indent="-285750" eaLnBrk="1" hangingPunct="1">
              <a:buFont typeface="Arial" panose="020B0604020202020204" pitchFamily="34" charset="0"/>
              <a:buChar char="•"/>
              <a:defRPr/>
            </a:pPr>
            <a:endParaRPr lang="en-CA" sz="1200" i="1" dirty="0"/>
          </a:p>
        </p:txBody>
      </p:sp>
      <p:pic>
        <p:nvPicPr>
          <p:cNvPr id="3093" name="Picture 2"/>
          <p:cNvPicPr>
            <a:picLocks noChangeAspect="1"/>
          </p:cNvPicPr>
          <p:nvPr>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1527175" y="1489075"/>
            <a:ext cx="14795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custDataLst>
              <p:tags r:id="rId13"/>
            </p:custDataLst>
          </p:nvPr>
        </p:nvSpPr>
        <p:spPr>
          <a:xfrm>
            <a:off x="3354388" y="5360988"/>
            <a:ext cx="4765675" cy="35163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en-CA" sz="1200" b="1" u="sng" dirty="0">
                <a:solidFill>
                  <a:schemeClr val="tx1"/>
                </a:solidFill>
              </a:rPr>
              <a:t>Plan des présentations au </a:t>
            </a:r>
            <a:r>
              <a:rPr lang="en-CA" sz="1200" b="1" u="sng" dirty="0" err="1">
                <a:solidFill>
                  <a:schemeClr val="tx1"/>
                </a:solidFill>
              </a:rPr>
              <a:t>Conseil</a:t>
            </a:r>
            <a:r>
              <a:rPr lang="en-CA" sz="1200" b="1" u="sng" dirty="0">
                <a:solidFill>
                  <a:schemeClr val="tx1"/>
                </a:solidFill>
              </a:rPr>
              <a:t> du </a:t>
            </a:r>
            <a:r>
              <a:rPr lang="en-CA" sz="1200" b="1" u="sng" dirty="0" err="1">
                <a:solidFill>
                  <a:schemeClr val="tx1"/>
                </a:solidFill>
              </a:rPr>
              <a:t>Trésor</a:t>
            </a:r>
            <a:endParaRPr lang="en-CA" sz="1200" b="1" u="sng" dirty="0">
              <a:solidFill>
                <a:schemeClr val="tx1"/>
              </a:solidFill>
            </a:endParaRPr>
          </a:p>
          <a:p>
            <a:pPr algn="ctr" eaLnBrk="1" hangingPunct="1">
              <a:spcAft>
                <a:spcPts val="0"/>
              </a:spcAft>
              <a:defRPr/>
            </a:pPr>
            <a:r>
              <a:rPr lang="en-CA" sz="1200" b="1" u="sng" dirty="0">
                <a:solidFill>
                  <a:schemeClr val="tx1"/>
                </a:solidFill>
              </a:rPr>
              <a:t> 2019-2020</a:t>
            </a:r>
          </a:p>
          <a:p>
            <a:pPr marL="171450" indent="-171450" eaLnBrk="1" hangingPunct="1">
              <a:spcAft>
                <a:spcPts val="0"/>
              </a:spcAft>
              <a:buFont typeface="Arial" panose="020B0604020202020204" pitchFamily="34" charset="0"/>
              <a:buChar char="•"/>
              <a:defRPr/>
            </a:pPr>
            <a:endParaRPr lang="fr-CA" sz="600" dirty="0">
              <a:solidFill>
                <a:schemeClr val="tx1"/>
              </a:solidFill>
            </a:endParaRPr>
          </a:p>
          <a:p>
            <a:pPr marL="171450" indent="-171450">
              <a:buFont typeface="Arial" panose="020B0604020202020204" pitchFamily="34" charset="0"/>
              <a:buChar char="•"/>
              <a:defRPr/>
            </a:pPr>
            <a:r>
              <a:rPr lang="fr-CA" sz="1200" dirty="0">
                <a:solidFill>
                  <a:schemeClr val="tx1"/>
                </a:solidFill>
              </a:rPr>
              <a:t>Le plan des présentations au Conseil du Trésor (CT) est déterminé par la disponibilité des fonds, l’état de préparation des projets, les priorités du Ministère et du gouvernement, et par la capacité existant dans le programme du CT. Le plan de 2019-2020 propose 11 présentations au Conseil du Trésor devant être approuvées d’ici avril 2020, nécessitant une coordination étroite avec le cabinet du ministre de la Défense nationale.  </a:t>
            </a:r>
          </a:p>
          <a:p>
            <a:pPr marL="171450" indent="-171450">
              <a:buFont typeface="Arial" panose="020B0604020202020204" pitchFamily="34" charset="0"/>
              <a:buChar char="•"/>
              <a:defRPr/>
            </a:pPr>
            <a:endParaRPr lang="fr-CA" sz="600" dirty="0">
              <a:solidFill>
                <a:schemeClr val="tx1"/>
              </a:solidFill>
            </a:endParaRPr>
          </a:p>
          <a:p>
            <a:pPr marL="171450" indent="-171450">
              <a:buFont typeface="Arial" panose="020B0604020202020204" pitchFamily="34" charset="0"/>
              <a:buChar char="•"/>
              <a:defRPr/>
            </a:pPr>
            <a:r>
              <a:rPr lang="fr-CA" sz="1200" dirty="0">
                <a:solidFill>
                  <a:schemeClr val="tx1"/>
                </a:solidFill>
              </a:rPr>
              <a:t>À cause de l’interruption provisoire des réunions du Conseil du Trésor consécutive à la période électorale, le programme à venir est très chargé. Il y a un risque que des présentations du Ministère de la Défense ne soient pas prises en considération comme prévu. Si des présentations ne sont pas approuvées, il pourrait en résulter d’importantes pressions financières et des retards dans l’échéancier et l’exécution des projets.  </a:t>
            </a:r>
          </a:p>
        </p:txBody>
      </p:sp>
      <p:sp>
        <p:nvSpPr>
          <p:cNvPr id="3095" name="TextBox 1"/>
          <p:cNvSpPr txBox="1">
            <a:spLocks noChangeArrowheads="1"/>
          </p:cNvSpPr>
          <p:nvPr>
            <p:custDataLst>
              <p:tags r:id="rId14"/>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fr-CA" altLang="fr-FR">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77f13f3433451f40ae6a5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19411</TotalTime>
  <Words>382</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MS PGothic</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lepine.d</cp:lastModifiedBy>
  <cp:revision>728</cp:revision>
  <cp:lastPrinted>2019-09-03T17:11:51Z</cp:lastPrinted>
  <dcterms:created xsi:type="dcterms:W3CDTF">2017-05-18T23:50:12Z</dcterms:created>
  <dcterms:modified xsi:type="dcterms:W3CDTF">2020-02-14T16:02:21Z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