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9296400" cy="7010400"/>
  <p:custDataLst>
    <p:tags r:id="rId5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" y="4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58" y="4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pPr/>
              <a:t>2020-04-01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1" y="6659145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58" y="6659145"/>
            <a:ext cx="4029283" cy="351259"/>
          </a:xfrm>
          <a:prstGeom prst="rect">
            <a:avLst/>
          </a:prstGeom>
        </p:spPr>
        <p:txBody>
          <a:bodyPr vert="horz" lIns="78205" tIns="39102" rIns="78205" bIns="39102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2020-04-01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7050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3" tIns="39845" rIns="79693" bIns="39845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wrap="square" lIns="79693" tIns="39845" rIns="79693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79693" tIns="39845" rIns="79693" bIns="398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wrap="square" lIns="79693" tIns="39845" rIns="79693" bIns="3984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/>
              <a:t>*En date du 22 août 2019</a:t>
            </a:r>
            <a:r>
              <a:rPr lang="fr-FR" baseline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/>
              <a:t>**En date du 22 août 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2020-04-01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734927" y="1326876"/>
            <a:ext cx="3578446" cy="360040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fr-FR" b="1" dirty="0"/>
              <a:t>MANDAT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Offrir des capacités </a:t>
            </a:r>
            <a:r>
              <a:rPr lang="fr-FR" sz="1200" dirty="0" smtClean="0"/>
              <a:t>d’information </a:t>
            </a:r>
            <a:r>
              <a:rPr lang="fr-FR" sz="1200" dirty="0"/>
              <a:t>opportunes, fiables et sécurisées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dirty="0"/>
              <a:t>Assurer </a:t>
            </a:r>
            <a:r>
              <a:rPr lang="fr-FR" sz="1200"/>
              <a:t>le </a:t>
            </a:r>
            <a:r>
              <a:rPr lang="fr-FR" sz="1200" smtClean="0"/>
              <a:t>commandement et les opérations du cyberdomaine, </a:t>
            </a:r>
            <a:r>
              <a:rPr lang="fr-FR" sz="1200" dirty="0"/>
              <a:t>notamment la mise sur pied des </a:t>
            </a:r>
            <a:r>
              <a:rPr lang="fr-FR" sz="1200" dirty="0" err="1"/>
              <a:t>cyberforces</a:t>
            </a:r>
            <a:r>
              <a:rPr lang="fr-FR" sz="1200" dirty="0"/>
              <a:t> et le développement des capacités de la force visant à contribuer aux missions du MDN et des FAC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Piloter le Programme des grands projets </a:t>
            </a:r>
            <a:r>
              <a:rPr lang="fr-FR" sz="1200" dirty="0" smtClean="0">
                <a:solidFill>
                  <a:schemeClr val="tx1"/>
                </a:solidFill>
              </a:rPr>
              <a:t>d’immobilisations </a:t>
            </a:r>
            <a:r>
              <a:rPr lang="fr-FR" sz="1200" dirty="0">
                <a:solidFill>
                  <a:schemeClr val="tx1"/>
                </a:solidFill>
              </a:rPr>
              <a:t>pour les capacités numériques et les </a:t>
            </a:r>
            <a:r>
              <a:rPr lang="fr-FR" sz="1200">
                <a:solidFill>
                  <a:schemeClr val="tx1"/>
                </a:solidFill>
              </a:rPr>
              <a:t>capacités </a:t>
            </a:r>
            <a:r>
              <a:rPr lang="fr-FR" sz="1200" smtClean="0">
                <a:solidFill>
                  <a:schemeClr val="tx1"/>
                </a:solidFill>
              </a:rPr>
              <a:t>employant le </a:t>
            </a:r>
            <a:r>
              <a:rPr lang="fr-FR" sz="1200" dirty="0">
                <a:solidFill>
                  <a:schemeClr val="tx1"/>
                </a:solidFill>
              </a:rPr>
              <a:t>numérique, notamment </a:t>
            </a:r>
            <a:r>
              <a:rPr lang="fr-FR" sz="1200">
                <a:solidFill>
                  <a:schemeClr val="tx1"/>
                </a:solidFill>
              </a:rPr>
              <a:t>les </a:t>
            </a:r>
            <a:r>
              <a:rPr lang="fr-FR" sz="1200" smtClean="0">
                <a:solidFill>
                  <a:schemeClr val="tx1"/>
                </a:solidFill>
              </a:rPr>
              <a:t>capacités du cyberdomaine, du domaine spatial </a:t>
            </a:r>
            <a:r>
              <a:rPr lang="fr-FR" sz="1200" dirty="0">
                <a:solidFill>
                  <a:schemeClr val="tx1"/>
                </a:solidFill>
              </a:rPr>
              <a:t>et de commandement et contrôle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Gérer et tenir à jour tous les systèmes de gestion </a:t>
            </a:r>
            <a:r>
              <a:rPr lang="fr-FR" sz="1200">
                <a:solidFill>
                  <a:schemeClr val="tx1"/>
                </a:solidFill>
              </a:rPr>
              <a:t>ministériels </a:t>
            </a:r>
            <a:r>
              <a:rPr lang="fr-FR" sz="1200" smtClean="0">
                <a:solidFill>
                  <a:schemeClr val="tx1"/>
                </a:solidFill>
              </a:rPr>
              <a:t>en matière de finances</a:t>
            </a:r>
            <a:r>
              <a:rPr lang="fr-FR" sz="1200">
                <a:solidFill>
                  <a:schemeClr val="tx1"/>
                </a:solidFill>
              </a:rPr>
              <a:t>, </a:t>
            </a:r>
            <a:r>
              <a:rPr lang="fr-FR" sz="1200" smtClean="0">
                <a:solidFill>
                  <a:schemeClr val="tx1"/>
                </a:solidFill>
              </a:rPr>
              <a:t>de ressources </a:t>
            </a:r>
            <a:r>
              <a:rPr lang="fr-FR" sz="1200" dirty="0">
                <a:solidFill>
                  <a:schemeClr val="tx1"/>
                </a:solidFill>
              </a:rPr>
              <a:t>humaines</a:t>
            </a:r>
            <a:r>
              <a:rPr lang="fr-FR" sz="1200">
                <a:solidFill>
                  <a:schemeClr val="tx1"/>
                </a:solidFill>
              </a:rPr>
              <a:t>, </a:t>
            </a:r>
            <a:r>
              <a:rPr lang="fr-FR" sz="1200" smtClean="0">
                <a:solidFill>
                  <a:schemeClr val="tx1"/>
                </a:solidFill>
              </a:rPr>
              <a:t>de matériel et d’infrastructure 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28" name="Rounded Rectangle 27"/>
          <p:cNvSpPr/>
          <p:nvPr>
            <p:custDataLst>
              <p:tags r:id="rId2"/>
            </p:custDataLst>
          </p:nvPr>
        </p:nvSpPr>
        <p:spPr>
          <a:xfrm>
            <a:off x="8479310" y="1326876"/>
            <a:ext cx="3600400" cy="360040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cap="all" dirty="0"/>
              <a:t>Faits saillants</a:t>
            </a:r>
          </a:p>
          <a:p>
            <a:pPr algn="ctr"/>
            <a:endParaRPr lang="en-CA" sz="1050" b="1" dirty="0"/>
          </a:p>
          <a:p>
            <a:r>
              <a:rPr lang="fr-FR" sz="1200" b="1" dirty="0" smtClean="0"/>
              <a:t>Effectif total</a:t>
            </a:r>
            <a:r>
              <a:rPr lang="fr-FR" sz="1200" dirty="0"/>
              <a:t> : 3339 (</a:t>
            </a:r>
            <a:r>
              <a:rPr lang="fr-FR" sz="1200" dirty="0" smtClean="0"/>
              <a:t>1823 </a:t>
            </a:r>
            <a:r>
              <a:rPr lang="fr-FR" sz="1200" dirty="0"/>
              <a:t>civils, </a:t>
            </a:r>
            <a:r>
              <a:rPr lang="fr-FR" sz="1200" dirty="0" smtClean="0"/>
              <a:t>1516 militaires)</a:t>
            </a:r>
            <a:endParaRPr lang="fr-FR" sz="1200" dirty="0"/>
          </a:p>
          <a:p>
            <a:r>
              <a:rPr lang="fr-FR" sz="1200" b="1" dirty="0"/>
              <a:t/>
            </a:r>
            <a:br>
              <a:rPr lang="fr-FR" sz="1200" b="1" dirty="0"/>
            </a:br>
            <a:r>
              <a:rPr lang="fr-FR" sz="1200" b="1" dirty="0" smtClean="0"/>
              <a:t>Budget</a:t>
            </a:r>
            <a:r>
              <a:rPr lang="fr-FR" sz="1200" dirty="0"/>
              <a:t> 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AF 2019-2020 : 427,8 M$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Responsable de la gestion de plus de 40 grands projets </a:t>
            </a:r>
            <a:r>
              <a:rPr lang="fr-FR" sz="1200" dirty="0" smtClean="0"/>
              <a:t>d’immobilisation d’une </a:t>
            </a:r>
            <a:r>
              <a:rPr lang="fr-FR" sz="1200" dirty="0"/>
              <a:t>valeur totale de plus de 12 </a:t>
            </a:r>
            <a:r>
              <a:rPr lang="fr-FR" sz="1200" dirty="0" smtClean="0"/>
              <a:t>B$</a:t>
            </a:r>
            <a:endParaRPr lang="fr-FR" sz="1200" dirty="0"/>
          </a:p>
          <a:p>
            <a:endParaRPr lang="en-CA" sz="1000" dirty="0"/>
          </a:p>
          <a:p>
            <a:r>
              <a:rPr lang="fr-FR" sz="1200" b="1" dirty="0"/>
              <a:t>Emplacement principal :</a:t>
            </a:r>
            <a:r>
              <a:rPr lang="fr-FR" sz="1200" dirty="0"/>
              <a:t> </a:t>
            </a:r>
            <a:endParaRPr lang="fr-FR" sz="1200" dirty="0" smtClean="0"/>
          </a:p>
          <a:p>
            <a:r>
              <a:rPr lang="fr-FR" sz="1200" dirty="0" smtClean="0"/>
              <a:t>Région </a:t>
            </a:r>
            <a:r>
              <a:rPr lang="fr-FR" sz="1200" dirty="0"/>
              <a:t>de la capitale nationale 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b="1" dirty="0" smtClean="0"/>
              <a:t>Mise à jour sur les opérations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</a:rPr>
              <a:t>[caviardé]</a:t>
            </a:r>
            <a:r>
              <a:rPr lang="fr-FR" sz="1200" dirty="0" smtClean="0"/>
              <a:t> </a:t>
            </a:r>
            <a:endParaRPr lang="fr-FR" sz="1200" dirty="0"/>
          </a:p>
          <a:p>
            <a:endParaRPr lang="en-CA" sz="1600" dirty="0"/>
          </a:p>
          <a:p>
            <a:pPr marL="228589" indent="-228589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>
            <p:custDataLst>
              <p:tags r:id="rId3"/>
            </p:custDataLst>
          </p:nvPr>
        </p:nvSpPr>
        <p:spPr>
          <a:xfrm>
            <a:off x="12215672" y="1326876"/>
            <a:ext cx="3680461" cy="360040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PRINCIPAUX PARTENAIRES</a:t>
            </a:r>
          </a:p>
          <a:p>
            <a:r>
              <a:rPr lang="fr-FR" sz="1200" b="1" dirty="0"/>
              <a:t>Internes</a:t>
            </a:r>
            <a:r>
              <a:rPr lang="fr-FR" sz="1200" dirty="0"/>
              <a:t> 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Vice-chef d’état-major de la Défense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Armée de terre, Marine et Force aérienne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Chef – Personnel militaire / sous-ministre adjoint (Ressources humaines – Civils)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Sous-ministre adjoint (Données, innovation et analytique)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Sous-ministre adjoint (Matériels)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Sous-ministre adjoint (Finances)</a:t>
            </a:r>
          </a:p>
          <a:p>
            <a:pPr eaLnBrk="1" hangingPunct="1">
              <a:defRPr/>
            </a:pPr>
            <a:r>
              <a:rPr lang="fr-FR" sz="1150" b="1" dirty="0"/>
              <a:t>Externes </a:t>
            </a:r>
            <a:r>
              <a:rPr lang="fr-FR" sz="115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1150" dirty="0"/>
              <a:t>Services partagés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Centre de la sécurité des télécommunications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Secrétariat du Conseil du Trésor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Sécurité publique Canada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Département de la Défense des É.-U.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Partenaires du Groupe </a:t>
            </a:r>
            <a:r>
              <a:rPr lang="fr-FR" sz="1150"/>
              <a:t>des </a:t>
            </a:r>
            <a:r>
              <a:rPr lang="fr-FR" sz="1150" smtClean="0"/>
              <a:t>cinq </a:t>
            </a:r>
            <a:endParaRPr lang="fr-FR" sz="11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Organisation du Traité de l’Atlantique Nord</a:t>
            </a:r>
          </a:p>
          <a:p>
            <a:endParaRPr lang="en-CA" sz="1100" dirty="0" smtClean="0"/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414413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all" dirty="0">
                <a:solidFill>
                  <a:schemeClr val="bg1"/>
                </a:solidFill>
              </a:rPr>
              <a:t>PRINCIPAUX </a:t>
            </a:r>
            <a:r>
              <a:rPr lang="fr-FR" sz="1600" cap="all">
                <a:solidFill>
                  <a:schemeClr val="bg1"/>
                </a:solidFill>
              </a:rPr>
              <a:t>ENJEUX </a:t>
            </a:r>
            <a:r>
              <a:rPr lang="fr-FR" sz="1600" cap="all" smtClean="0">
                <a:solidFill>
                  <a:schemeClr val="bg1"/>
                </a:solidFill>
              </a:rPr>
              <a:t>pour le SOUS-MINISTRE </a:t>
            </a:r>
            <a:r>
              <a:rPr lang="fr-FR" sz="1600" cap="all" dirty="0" smtClean="0">
                <a:solidFill>
                  <a:schemeClr val="bg1"/>
                </a:solidFill>
              </a:rPr>
              <a:t>ADJOINT (GESTION DE L'INFORMATION)</a:t>
            </a:r>
            <a:endParaRPr lang="fr-FR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651" y="193692"/>
            <a:ext cx="114730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1900" b="1" dirty="0">
                <a:solidFill>
                  <a:schemeClr val="bg1"/>
                </a:solidFill>
              </a:rPr>
              <a:t>Sous-ministre adjoint (Gestion de l’information</a:t>
            </a:r>
            <a:r>
              <a:rPr lang="fr-FR" sz="1900" b="1">
                <a:solidFill>
                  <a:schemeClr val="bg1"/>
                </a:solidFill>
              </a:rPr>
              <a:t>) </a:t>
            </a:r>
            <a:r>
              <a:rPr lang="fr-FR" sz="1900" b="1" smtClean="0">
                <a:solidFill>
                  <a:schemeClr val="bg1"/>
                </a:solidFill>
              </a:rPr>
              <a:t>et dirigeant principal de l'information – </a:t>
            </a:r>
            <a:r>
              <a:rPr lang="fr-FR" sz="1900" b="1" dirty="0">
                <a:solidFill>
                  <a:schemeClr val="bg1"/>
                </a:solidFill>
              </a:rPr>
              <a:t>Len Bastien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/>
              <a:t>Photo de N1</a:t>
            </a:r>
          </a:p>
        </p:txBody>
      </p:sp>
      <p:sp>
        <p:nvSpPr>
          <p:cNvPr id="22" name="Rounded Rectangle 21"/>
          <p:cNvSpPr/>
          <p:nvPr>
            <p:custDataLst>
              <p:tags r:id="rId9"/>
            </p:custDataLst>
          </p:nvPr>
        </p:nvSpPr>
        <p:spPr>
          <a:xfrm>
            <a:off x="526388" y="5410854"/>
            <a:ext cx="3452522" cy="348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Programme des grands projets </a:t>
            </a:r>
            <a:r>
              <a:rPr lang="fr-FR" sz="1200" b="1" u="sng" dirty="0" smtClean="0"/>
              <a:t>d’immobilisation</a:t>
            </a:r>
            <a:endParaRPr lang="fr-FR" sz="1200" b="1" u="sng" dirty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</a:rPr>
              <a:t>Quatre projets feront l'objet d'une demande d'autorisation de dépenser entre </a:t>
            </a:r>
            <a:r>
              <a:rPr lang="fr-FR" sz="1200" dirty="0">
                <a:solidFill>
                  <a:schemeClr val="tx1"/>
                </a:solidFill>
              </a:rPr>
              <a:t>novembre 2019 et juin 2020 : </a:t>
            </a:r>
          </a:p>
          <a:p>
            <a:pPr marL="174625" indent="-17462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Cyberdéfense – </a:t>
            </a:r>
            <a:r>
              <a:rPr lang="fr-FR" sz="1200" dirty="0" smtClean="0">
                <a:solidFill>
                  <a:schemeClr val="tx1"/>
                </a:solidFill>
              </a:rPr>
              <a:t>Décision, analyse et réponse </a:t>
            </a:r>
            <a:r>
              <a:rPr lang="fr-FR" sz="1200" dirty="0">
                <a:solidFill>
                  <a:schemeClr val="tx1"/>
                </a:solidFill>
              </a:rPr>
              <a:t>(312 M$)</a:t>
            </a:r>
          </a:p>
          <a:p>
            <a:pPr marL="174625" indent="-17462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Dispositifs mobiles sécurisés de commandement et de contrôle (333 M$) </a:t>
            </a:r>
          </a:p>
          <a:p>
            <a:pPr marL="174625" indent="-17462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Projet de modernisation de la radio </a:t>
            </a:r>
            <a:r>
              <a:rPr lang="fr-FR" sz="1200" dirty="0" smtClean="0">
                <a:solidFill>
                  <a:schemeClr val="tx1"/>
                </a:solidFill>
              </a:rPr>
              <a:t>sécurisée</a:t>
            </a:r>
          </a:p>
          <a:p>
            <a:pPr marL="174625" indent="-17462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Gestion </a:t>
            </a:r>
            <a:r>
              <a:rPr lang="fr-FR" sz="1200" dirty="0">
                <a:solidFill>
                  <a:schemeClr val="tx1"/>
                </a:solidFill>
              </a:rPr>
              <a:t>de </a:t>
            </a:r>
            <a:r>
              <a:rPr lang="fr-FR" sz="1200" dirty="0" smtClean="0">
                <a:solidFill>
                  <a:schemeClr val="tx1"/>
                </a:solidFill>
              </a:rPr>
              <a:t>l’identité</a:t>
            </a:r>
            <a:r>
              <a:rPr lang="fr-FR" sz="1200" dirty="0">
                <a:solidFill>
                  <a:schemeClr val="tx1"/>
                </a:solidFill>
              </a:rPr>
              <a:t>, des justificatifs </a:t>
            </a:r>
            <a:r>
              <a:rPr lang="fr-FR" sz="1200" dirty="0" smtClean="0">
                <a:solidFill>
                  <a:schemeClr val="tx1"/>
                </a:solidFill>
              </a:rPr>
              <a:t>d’identité </a:t>
            </a:r>
            <a:r>
              <a:rPr lang="fr-FR" sz="1200" dirty="0">
                <a:solidFill>
                  <a:schemeClr val="tx1"/>
                </a:solidFill>
              </a:rPr>
              <a:t>et de </a:t>
            </a:r>
            <a:r>
              <a:rPr lang="fr-FR" sz="1200" dirty="0" smtClean="0">
                <a:solidFill>
                  <a:schemeClr val="tx1"/>
                </a:solidFill>
              </a:rPr>
              <a:t>l’accès </a:t>
            </a:r>
            <a:r>
              <a:rPr lang="fr-FR" sz="1200" dirty="0">
                <a:solidFill>
                  <a:schemeClr val="tx1"/>
                </a:solidFill>
              </a:rPr>
              <a:t>(47 M$)</a:t>
            </a:r>
          </a:p>
          <a:p>
            <a:pPr marL="174625" indent="-174625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L'appui du ministre est requis </a:t>
            </a:r>
            <a:r>
              <a:rPr lang="fr-FR" sz="1200" dirty="0" smtClean="0">
                <a:solidFill>
                  <a:srgbClr val="FF0000"/>
                </a:solidFill>
              </a:rPr>
              <a:t>[caviardé]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afin de prolonger le protocole </a:t>
            </a:r>
            <a:r>
              <a:rPr lang="fr-FR" sz="1200" dirty="0" smtClean="0">
                <a:solidFill>
                  <a:schemeClr val="tx1"/>
                </a:solidFill>
              </a:rPr>
              <a:t>d’entente </a:t>
            </a:r>
            <a:r>
              <a:rPr lang="fr-FR" sz="1200" dirty="0">
                <a:solidFill>
                  <a:schemeClr val="tx1"/>
                </a:solidFill>
              </a:rPr>
              <a:t>visant à assurer au MDN et aux FAC </a:t>
            </a:r>
            <a:r>
              <a:rPr lang="fr-FR" sz="1200" dirty="0" smtClean="0">
                <a:solidFill>
                  <a:schemeClr val="tx1"/>
                </a:solidFill>
              </a:rPr>
              <a:t>l’accès </a:t>
            </a:r>
            <a:r>
              <a:rPr lang="fr-FR" sz="1200" dirty="0">
                <a:solidFill>
                  <a:schemeClr val="tx1"/>
                </a:solidFill>
              </a:rPr>
              <a:t>au satellite militaire protégé américain </a:t>
            </a:r>
            <a:r>
              <a:rPr lang="fr-FR" sz="1200" dirty="0" smtClean="0">
                <a:solidFill>
                  <a:schemeClr val="tx1"/>
                </a:solidFill>
              </a:rPr>
              <a:t>jusqu’en </a:t>
            </a:r>
            <a:r>
              <a:rPr lang="fr-FR" sz="1200" dirty="0">
                <a:solidFill>
                  <a:schemeClr val="tx1"/>
                </a:solidFill>
              </a:rPr>
              <a:t>2034 (38 M$)</a:t>
            </a:r>
          </a:p>
        </p:txBody>
      </p:sp>
      <p:sp>
        <p:nvSpPr>
          <p:cNvPr id="23" name="Rounded Rectangle 22"/>
          <p:cNvSpPr/>
          <p:nvPr>
            <p:custDataLst>
              <p:tags r:id="rId10"/>
            </p:custDataLst>
          </p:nvPr>
        </p:nvSpPr>
        <p:spPr>
          <a:xfrm>
            <a:off x="4109555" y="5431573"/>
            <a:ext cx="3001602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 smtClean="0"/>
              <a:t>Le </a:t>
            </a:r>
            <a:r>
              <a:rPr lang="fr-FR" sz="1200" b="1" u="sng" dirty="0" err="1" smtClean="0"/>
              <a:t>cyberdomaine</a:t>
            </a:r>
            <a:r>
              <a:rPr lang="fr-FR" sz="1200" b="1" u="sng" dirty="0" smtClean="0"/>
              <a:t> en </a:t>
            </a:r>
            <a:r>
              <a:rPr lang="fr-FR" sz="1200" b="1" u="sng" dirty="0"/>
              <a:t>évolution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Le </a:t>
            </a:r>
            <a:r>
              <a:rPr lang="fr-FR" sz="1200" dirty="0" err="1" smtClean="0">
                <a:solidFill>
                  <a:schemeClr val="tx1"/>
                </a:solidFill>
              </a:rPr>
              <a:t>cyberdomaine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au MDN </a:t>
            </a:r>
            <a:r>
              <a:rPr lang="fr-FR" sz="1200" dirty="0">
                <a:solidFill>
                  <a:schemeClr val="tx1"/>
                </a:solidFill>
              </a:rPr>
              <a:t>et </a:t>
            </a:r>
            <a:r>
              <a:rPr lang="fr-FR" sz="1200" dirty="0" smtClean="0">
                <a:solidFill>
                  <a:schemeClr val="tx1"/>
                </a:solidFill>
              </a:rPr>
              <a:t>dans les FAC </a:t>
            </a:r>
            <a:r>
              <a:rPr lang="fr-FR" sz="1200" dirty="0">
                <a:solidFill>
                  <a:schemeClr val="tx1"/>
                </a:solidFill>
              </a:rPr>
              <a:t>continuera </a:t>
            </a:r>
            <a:r>
              <a:rPr lang="fr-FR" sz="1200" dirty="0" smtClean="0">
                <a:solidFill>
                  <a:schemeClr val="tx1"/>
                </a:solidFill>
              </a:rPr>
              <a:t>d’évoluer </a:t>
            </a:r>
            <a:r>
              <a:rPr lang="fr-FR" sz="1200" dirty="0">
                <a:solidFill>
                  <a:schemeClr val="tx1"/>
                </a:solidFill>
              </a:rPr>
              <a:t>en mettant </a:t>
            </a:r>
            <a:r>
              <a:rPr lang="fr-FR" sz="1200" dirty="0" smtClean="0">
                <a:solidFill>
                  <a:schemeClr val="tx1"/>
                </a:solidFill>
              </a:rPr>
              <a:t>l’accent </a:t>
            </a:r>
            <a:r>
              <a:rPr lang="fr-FR" sz="1200" dirty="0">
                <a:solidFill>
                  <a:schemeClr val="tx1"/>
                </a:solidFill>
              </a:rPr>
              <a:t>sur :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Préciser le rôle des FAC dans la </a:t>
            </a:r>
            <a:r>
              <a:rPr lang="fr-FR" sz="1200" dirty="0" smtClean="0">
                <a:solidFill>
                  <a:schemeClr val="tx1"/>
                </a:solidFill>
              </a:rPr>
              <a:t>stratégie </a:t>
            </a:r>
            <a:r>
              <a:rPr lang="fr-FR" sz="1200" dirty="0">
                <a:solidFill>
                  <a:schemeClr val="tx1"/>
                </a:solidFill>
              </a:rPr>
              <a:t>nationale de </a:t>
            </a:r>
            <a:r>
              <a:rPr lang="fr-FR" sz="1200" dirty="0" err="1">
                <a:solidFill>
                  <a:schemeClr val="tx1"/>
                </a:solidFill>
              </a:rPr>
              <a:t>cybersécurité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FF0000"/>
                </a:solidFill>
              </a:rPr>
              <a:t>[caviardé</a:t>
            </a:r>
            <a:r>
              <a:rPr lang="fr-FR" sz="1200">
                <a:solidFill>
                  <a:srgbClr val="FF0000"/>
                </a:solidFill>
              </a:rPr>
              <a:t>] </a:t>
            </a:r>
            <a:endParaRPr lang="fr-FR" sz="120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smtClean="0">
                <a:solidFill>
                  <a:schemeClr val="tx1"/>
                </a:solidFill>
              </a:rPr>
              <a:t>Poursuivre </a:t>
            </a:r>
            <a:r>
              <a:rPr lang="fr-FR" sz="1200" dirty="0" smtClean="0">
                <a:solidFill>
                  <a:schemeClr val="tx1"/>
                </a:solidFill>
              </a:rPr>
              <a:t>l’amélioration </a:t>
            </a:r>
            <a:r>
              <a:rPr lang="fr-FR" sz="1200" dirty="0">
                <a:solidFill>
                  <a:schemeClr val="tx1"/>
                </a:solidFill>
              </a:rPr>
              <a:t>du Programme </a:t>
            </a:r>
            <a:r>
              <a:rPr lang="fr-FR" sz="1200" dirty="0" smtClean="0">
                <a:solidFill>
                  <a:schemeClr val="tx1"/>
                </a:solidFill>
              </a:rPr>
              <a:t>d’assurance de la </a:t>
            </a:r>
            <a:r>
              <a:rPr lang="fr-FR" sz="1200" dirty="0" err="1" smtClean="0">
                <a:solidFill>
                  <a:schemeClr val="tx1"/>
                </a:solidFill>
              </a:rPr>
              <a:t>cybermission</a:t>
            </a:r>
            <a:endParaRPr lang="fr-FR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>
            <p:custDataLst>
              <p:tags r:id="rId11"/>
            </p:custDataLst>
          </p:nvPr>
        </p:nvSpPr>
        <p:spPr>
          <a:xfrm>
            <a:off x="7241802" y="5431573"/>
            <a:ext cx="282168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Services partagés Canada </a:t>
            </a:r>
          </a:p>
          <a:p>
            <a:pPr>
              <a:spcAft>
                <a:spcPts val="0"/>
              </a:spcAft>
            </a:pPr>
            <a:r>
              <a:rPr lang="fr-FR" sz="1200" dirty="0"/>
              <a:t>Le sous-ministre adjoint (Gestion de </a:t>
            </a:r>
            <a:r>
              <a:rPr lang="fr-FR" sz="1200" dirty="0" smtClean="0"/>
              <a:t>l’information</a:t>
            </a:r>
            <a:r>
              <a:rPr lang="fr-FR" sz="1200" dirty="0"/>
              <a:t>) continuera de collaborer étroitement avec Services partagés Canada en vue de 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smtClean="0">
                <a:solidFill>
                  <a:schemeClr val="tx1"/>
                </a:solidFill>
              </a:rPr>
              <a:t>Faire évoluer un </a:t>
            </a:r>
            <a:r>
              <a:rPr lang="fr-FR" sz="1200" dirty="0">
                <a:solidFill>
                  <a:schemeClr val="tx1"/>
                </a:solidFill>
              </a:rPr>
              <a:t>cadre de prestation de services qui est mutuellement avantageux pour le ministère de la Défense nationale et Services partagés Canada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chemeClr val="tx1"/>
                </a:solidFill>
              </a:rPr>
              <a:t>Offrir des services numériques </a:t>
            </a:r>
            <a:r>
              <a:rPr lang="fr-FR" sz="1200">
                <a:solidFill>
                  <a:schemeClr val="tx1"/>
                </a:solidFill>
              </a:rPr>
              <a:t>et </a:t>
            </a:r>
            <a:r>
              <a:rPr lang="fr-FR" sz="1200" smtClean="0">
                <a:solidFill>
                  <a:schemeClr val="tx1"/>
                </a:solidFill>
              </a:rPr>
              <a:t>mettre en place une </a:t>
            </a:r>
            <a:r>
              <a:rPr lang="fr-FR" sz="1200">
                <a:solidFill>
                  <a:schemeClr val="tx1"/>
                </a:solidFill>
              </a:rPr>
              <a:t>culture </a:t>
            </a:r>
            <a:r>
              <a:rPr lang="fr-FR" sz="1200" smtClean="0">
                <a:solidFill>
                  <a:schemeClr val="tx1"/>
                </a:solidFill>
              </a:rPr>
              <a:t>infonuagique par </a:t>
            </a:r>
            <a:r>
              <a:rPr lang="fr-FR" sz="1200" dirty="0">
                <a:solidFill>
                  <a:schemeClr val="tx1"/>
                </a:solidFill>
              </a:rPr>
              <a:t>défaut </a:t>
            </a:r>
            <a:r>
              <a:rPr lang="fr-FR" sz="1200">
                <a:solidFill>
                  <a:schemeClr val="tx1"/>
                </a:solidFill>
              </a:rPr>
              <a:t>au </a:t>
            </a:r>
            <a:r>
              <a:rPr lang="fr-FR" sz="1200" smtClean="0">
                <a:solidFill>
                  <a:schemeClr val="tx1"/>
                </a:solidFill>
              </a:rPr>
              <a:t>MDN </a:t>
            </a:r>
            <a:r>
              <a:rPr lang="fr-FR" sz="1200">
                <a:solidFill>
                  <a:schemeClr val="tx1"/>
                </a:solidFill>
              </a:rPr>
              <a:t>et </a:t>
            </a:r>
            <a:r>
              <a:rPr lang="fr-FR" sz="1200" smtClean="0">
                <a:solidFill>
                  <a:schemeClr val="tx1"/>
                </a:solidFill>
              </a:rPr>
              <a:t>dans les FAC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2"/>
            </p:custDataLst>
          </p:nvPr>
        </p:nvSpPr>
        <p:spPr>
          <a:xfrm>
            <a:off x="10159320" y="5431573"/>
            <a:ext cx="2784485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Mise en place de </a:t>
            </a:r>
            <a:r>
              <a:rPr lang="fr-FR" sz="1200" b="1" u="sng" dirty="0" smtClean="0"/>
              <a:t>l’analytique </a:t>
            </a:r>
            <a:r>
              <a:rPr lang="fr-FR" sz="1200" b="1" u="sng"/>
              <a:t>au </a:t>
            </a:r>
            <a:r>
              <a:rPr lang="fr-FR" sz="1200" b="1" u="sng" smtClean="0"/>
              <a:t>MDN </a:t>
            </a:r>
            <a:r>
              <a:rPr lang="fr-FR" sz="1200" b="1" u="sng"/>
              <a:t>et </a:t>
            </a:r>
            <a:r>
              <a:rPr lang="fr-FR" sz="1200" b="1" u="sng" smtClean="0"/>
              <a:t>dans les FAC</a:t>
            </a:r>
            <a:endParaRPr lang="fr-FR" sz="1200" b="1" u="sng" dirty="0"/>
          </a:p>
          <a:p>
            <a:pPr lvl="0"/>
            <a:r>
              <a:rPr lang="fr-FR" sz="1200" dirty="0"/>
              <a:t>Le sous-ministre adjoint (Gestion de </a:t>
            </a:r>
            <a:r>
              <a:rPr lang="fr-FR" sz="1200" dirty="0" smtClean="0"/>
              <a:t>l’information</a:t>
            </a:r>
            <a:r>
              <a:rPr lang="fr-FR" sz="1200" dirty="0"/>
              <a:t>) a fourni une capacité </a:t>
            </a:r>
            <a:r>
              <a:rPr lang="fr-FR" sz="1200" dirty="0" smtClean="0"/>
              <a:t>d’analyse </a:t>
            </a:r>
            <a:r>
              <a:rPr lang="fr-FR" sz="1200" dirty="0"/>
              <a:t>ministérielle qui continue à évoluer et à mettre en valeur le MDN et les FAC en 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/>
              <a:t>Collaborant avec le sous-ministre adjoint (Données, innovation, analytique) afin de mettre en place une culture axée sur les données </a:t>
            </a:r>
            <a:r>
              <a:rPr lang="fr-FR" sz="1200"/>
              <a:t>au </a:t>
            </a:r>
            <a:r>
              <a:rPr lang="fr-FR" sz="1200" smtClean="0"/>
              <a:t>MDN </a:t>
            </a:r>
            <a:r>
              <a:rPr lang="fr-FR" sz="1200"/>
              <a:t>et </a:t>
            </a:r>
            <a:r>
              <a:rPr lang="fr-FR" sz="1200" smtClean="0"/>
              <a:t>dans les </a:t>
            </a:r>
            <a:r>
              <a:rPr lang="fr-FR" sz="1200" dirty="0"/>
              <a:t>FAC</a:t>
            </a:r>
          </a:p>
        </p:txBody>
      </p:sp>
      <p:sp>
        <p:nvSpPr>
          <p:cNvPr id="26" name="Rounded Rectangle 25"/>
          <p:cNvSpPr/>
          <p:nvPr>
            <p:custDataLst>
              <p:tags r:id="rId13"/>
            </p:custDataLst>
          </p:nvPr>
        </p:nvSpPr>
        <p:spPr>
          <a:xfrm>
            <a:off x="13042245" y="5410854"/>
            <a:ext cx="2781880" cy="348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fr-FR" sz="1200" b="1" u="sng" dirty="0"/>
              <a:t>Modernisation des activités en matière de ressources de la défense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</a:rPr>
              <a:t>Le système de chaîne </a:t>
            </a:r>
            <a:r>
              <a:rPr lang="fr-FR" sz="1200" dirty="0" smtClean="0">
                <a:solidFill>
                  <a:schemeClr val="tx1"/>
                </a:solidFill>
              </a:rPr>
              <a:t>d’approvisionnement </a:t>
            </a:r>
            <a:r>
              <a:rPr lang="fr-FR" sz="1200" dirty="0">
                <a:solidFill>
                  <a:schemeClr val="tx1"/>
                </a:solidFill>
              </a:rPr>
              <a:t>ministériel, de biens immobiliers et des ressources financières, appelé le Système </a:t>
            </a:r>
            <a:r>
              <a:rPr lang="fr-FR" sz="1200" dirty="0" smtClean="0">
                <a:solidFill>
                  <a:schemeClr val="tx1"/>
                </a:solidFill>
              </a:rPr>
              <a:t>d’information </a:t>
            </a:r>
            <a:r>
              <a:rPr lang="fr-FR" sz="1200" dirty="0">
                <a:solidFill>
                  <a:schemeClr val="tx1"/>
                </a:solidFill>
              </a:rPr>
              <a:t>de la gestion des ressources de la défense, a des lacunes en matière de capacité qui doivent </a:t>
            </a:r>
            <a:r>
              <a:rPr lang="fr-FR" sz="1200">
                <a:solidFill>
                  <a:schemeClr val="tx1"/>
                </a:solidFill>
              </a:rPr>
              <a:t>être </a:t>
            </a:r>
            <a:r>
              <a:rPr lang="fr-FR" sz="1200" smtClean="0">
                <a:solidFill>
                  <a:schemeClr val="tx1"/>
                </a:solidFill>
              </a:rPr>
              <a:t>réglées afin </a:t>
            </a:r>
            <a:r>
              <a:rPr lang="fr-FR" sz="1200" dirty="0" smtClean="0">
                <a:solidFill>
                  <a:schemeClr val="tx1"/>
                </a:solidFill>
              </a:rPr>
              <a:t>d’optimiser </a:t>
            </a:r>
            <a:r>
              <a:rPr lang="fr-FR" sz="1200" dirty="0">
                <a:solidFill>
                  <a:schemeClr val="tx1"/>
                </a:solidFill>
              </a:rPr>
              <a:t>les processus administratifs. 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Le système fera </a:t>
            </a:r>
            <a:r>
              <a:rPr lang="fr-FR" sz="1200" dirty="0" smtClean="0">
                <a:solidFill>
                  <a:schemeClr val="tx1"/>
                </a:solidFill>
              </a:rPr>
              <a:t>l’objet d’une </a:t>
            </a:r>
            <a:r>
              <a:rPr lang="fr-FR" sz="1200" dirty="0">
                <a:solidFill>
                  <a:schemeClr val="tx1"/>
                </a:solidFill>
              </a:rPr>
              <a:t>importante modernisation au cours des sept prochaines </a:t>
            </a:r>
            <a:r>
              <a:rPr lang="fr-FR" sz="1200">
                <a:solidFill>
                  <a:schemeClr val="tx1"/>
                </a:solidFill>
              </a:rPr>
              <a:t>années </a:t>
            </a:r>
            <a:r>
              <a:rPr lang="fr-FR" sz="1200" smtClean="0">
                <a:solidFill>
                  <a:schemeClr val="tx1"/>
                </a:solidFill>
              </a:rPr>
              <a:t>qui aura des effets importants dans </a:t>
            </a:r>
            <a:r>
              <a:rPr lang="fr-FR" sz="1200" dirty="0" smtClean="0">
                <a:solidFill>
                  <a:schemeClr val="tx1"/>
                </a:solidFill>
              </a:rPr>
              <a:t>l’ensemble </a:t>
            </a:r>
            <a:r>
              <a:rPr lang="fr-FR" sz="1200" dirty="0">
                <a:solidFill>
                  <a:schemeClr val="tx1"/>
                </a:solidFill>
              </a:rPr>
              <a:t>du ministère</a:t>
            </a:r>
          </a:p>
        </p:txBody>
      </p:sp>
      <p:sp>
        <p:nvSpPr>
          <p:cNvPr id="21" name="Rounded Rectangle 20"/>
          <p:cNvSpPr/>
          <p:nvPr>
            <p:custDataLst>
              <p:tags r:id="rId14"/>
            </p:custDataLst>
          </p:nvPr>
        </p:nvSpPr>
        <p:spPr>
          <a:xfrm>
            <a:off x="325857" y="1326875"/>
            <a:ext cx="4251260" cy="360040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pPr algn="ctr"/>
            <a:endParaRPr lang="en-CA" sz="1200" i="1" dirty="0" smtClean="0"/>
          </a:p>
          <a:p>
            <a:pPr algn="ctr"/>
            <a:endParaRPr lang="en-CA" sz="1200" i="1" dirty="0"/>
          </a:p>
          <a:p>
            <a:endParaRPr lang="en-CA" sz="1200" dirty="0"/>
          </a:p>
          <a:p>
            <a:endParaRPr lang="en-CA" sz="1200" dirty="0" smtClean="0"/>
          </a:p>
          <a:p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Nommé en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smtClean="0"/>
              <a:t>20</a:t>
            </a:r>
            <a:r>
              <a:rPr lang="fr-FR" sz="1200" dirty="0"/>
              <a:t> ans de service dans </a:t>
            </a:r>
            <a:r>
              <a:rPr lang="fr-FR" sz="1200" dirty="0" smtClean="0"/>
              <a:t>l’industrie </a:t>
            </a:r>
            <a:r>
              <a:rPr lang="fr-FR" sz="1200" dirty="0"/>
              <a:t>de la technologie de </a:t>
            </a:r>
            <a:r>
              <a:rPr lang="fr-FR" sz="1200" dirty="0" smtClean="0"/>
              <a:t>l’information</a:t>
            </a:r>
            <a:r>
              <a:rPr lang="fr-FR" sz="1200" dirty="0"/>
              <a:t>, notamment 12 ans dans la Fonction publique</a:t>
            </a:r>
          </a:p>
          <a:p>
            <a:pPr lvl="1"/>
            <a:endParaRPr lang="en-CA" sz="1200" i="1" dirty="0"/>
          </a:p>
          <a:p>
            <a:r>
              <a:rPr lang="fr-FR" sz="12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554467" y="1473799"/>
            <a:ext cx="1620000" cy="2025000"/>
          </a:xfrm>
          <a:prstGeom prst="rect">
            <a:avLst/>
          </a:prstGeom>
        </p:spPr>
      </p:pic>
      <p:sp>
        <p:nvSpPr>
          <p:cNvPr id="20" name="Text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32037" y="40641"/>
            <a:ext cx="1078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sz="900" b="1" dirty="0">
                <a:solidFill>
                  <a:schemeClr val="bg1"/>
                </a:solidFill>
              </a:rPr>
              <a:t>SANS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a5db113534380c9cd08f7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22022</TotalTime>
  <Words>317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Wingdings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 BW@ADM(Pol) D Parl A@Ottawa-Hull</dc:creator>
  <cp:lastModifiedBy>lepine.d</cp:lastModifiedBy>
  <cp:revision>752</cp:revision>
  <cp:lastPrinted>2019-08-27T17:56:31Z</cp:lastPrinted>
  <dcterms:created xsi:type="dcterms:W3CDTF">2017-05-18T23:50:12Z</dcterms:created>
  <dcterms:modified xsi:type="dcterms:W3CDTF">2020-04-01T13:32:29Z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