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handoutMasterIdLst>
    <p:handoutMasterId r:id="rId7"/>
  </p:handoutMasterIdLst>
  <p:sldIdLst>
    <p:sldId id="333" r:id="rId5"/>
  </p:sldIdLst>
  <p:sldSz cx="16238538" cy="9134475"/>
  <p:notesSz cx="14782800" cy="9144000"/>
  <p:custDataLst>
    <p:tags r:id="rId8"/>
  </p:custDataLst>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a:srgbClr val="799E83"/>
    <a:srgbClr val="6F9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60" autoAdjust="0"/>
    <p:restoredTop sz="96513" autoAdjust="0"/>
  </p:normalViewPr>
  <p:slideViewPr>
    <p:cSldViewPr>
      <p:cViewPr varScale="1">
        <p:scale>
          <a:sx n="77" d="100"/>
          <a:sy n="77" d="100"/>
        </p:scale>
        <p:origin x="600" y="90"/>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4" y="3"/>
            <a:ext cx="6407220" cy="458163"/>
          </a:xfrm>
          <a:prstGeom prst="rect">
            <a:avLst/>
          </a:prstGeom>
        </p:spPr>
        <p:txBody>
          <a:bodyPr vert="horz" lIns="114740" tIns="57368" rIns="114740" bIns="57368" rtlCol="0"/>
          <a:lstStyle>
            <a:lvl1pPr algn="l">
              <a:defRPr sz="1500"/>
            </a:lvl1pPr>
          </a:lstStyle>
          <a:p>
            <a:endParaRPr lang="en-CA"/>
          </a:p>
        </p:txBody>
      </p:sp>
      <p:sp>
        <p:nvSpPr>
          <p:cNvPr id="3" name="Date Placeholder 2"/>
          <p:cNvSpPr>
            <a:spLocks noGrp="1"/>
          </p:cNvSpPr>
          <p:nvPr>
            <p:ph type="dt" sz="quarter" idx="1"/>
          </p:nvPr>
        </p:nvSpPr>
        <p:spPr>
          <a:xfrm>
            <a:off x="8372303" y="3"/>
            <a:ext cx="6407220" cy="458163"/>
          </a:xfrm>
          <a:prstGeom prst="rect">
            <a:avLst/>
          </a:prstGeom>
        </p:spPr>
        <p:txBody>
          <a:bodyPr vert="horz" lIns="114740" tIns="57368" rIns="114740" bIns="57368" rtlCol="0"/>
          <a:lstStyle>
            <a:lvl1pPr algn="r">
              <a:defRPr sz="1500"/>
            </a:lvl1pPr>
          </a:lstStyle>
          <a:p>
            <a:fld id="{FF0693B9-860C-45E6-80DC-0B44F6AF1AD2}" type="datetimeFigureOut">
              <a:rPr lang="en-CA" smtClean="0"/>
              <a:pPr/>
              <a:t>2020-02-14</a:t>
            </a:fld>
            <a:endParaRPr lang="en-CA"/>
          </a:p>
        </p:txBody>
      </p:sp>
      <p:sp>
        <p:nvSpPr>
          <p:cNvPr id="4" name="Footer Placeholder 3"/>
          <p:cNvSpPr>
            <a:spLocks noGrp="1"/>
          </p:cNvSpPr>
          <p:nvPr>
            <p:ph type="ftr" sz="quarter" idx="2"/>
          </p:nvPr>
        </p:nvSpPr>
        <p:spPr>
          <a:xfrm>
            <a:off x="64" y="8685840"/>
            <a:ext cx="6407220" cy="458163"/>
          </a:xfrm>
          <a:prstGeom prst="rect">
            <a:avLst/>
          </a:prstGeom>
        </p:spPr>
        <p:txBody>
          <a:bodyPr vert="horz" lIns="114740" tIns="57368" rIns="114740" bIns="57368" rtlCol="0" anchor="b"/>
          <a:lstStyle>
            <a:lvl1pPr algn="l">
              <a:defRPr sz="1500"/>
            </a:lvl1pPr>
          </a:lstStyle>
          <a:p>
            <a:endParaRPr lang="en-CA"/>
          </a:p>
        </p:txBody>
      </p:sp>
      <p:sp>
        <p:nvSpPr>
          <p:cNvPr id="5" name="Slide Number Placeholder 4"/>
          <p:cNvSpPr>
            <a:spLocks noGrp="1"/>
          </p:cNvSpPr>
          <p:nvPr>
            <p:ph type="sldNum" sz="quarter" idx="3"/>
          </p:nvPr>
        </p:nvSpPr>
        <p:spPr>
          <a:xfrm>
            <a:off x="8372303" y="8685840"/>
            <a:ext cx="6407220" cy="458163"/>
          </a:xfrm>
          <a:prstGeom prst="rect">
            <a:avLst/>
          </a:prstGeom>
        </p:spPr>
        <p:txBody>
          <a:bodyPr vert="horz" lIns="114740" tIns="57368" rIns="114740" bIns="57368" rtlCol="0" anchor="b"/>
          <a:lstStyle>
            <a:lvl1pPr algn="r">
              <a:defRPr sz="1500"/>
            </a:lvl1pPr>
          </a:lstStyle>
          <a:p>
            <a:fld id="{5574F823-DC1F-4E06-9EAA-A1C8037BEF71}" type="slidenum">
              <a:rPr lang="en-CA" smtClean="0"/>
              <a:pPr/>
              <a:t>‹#›</a:t>
            </a:fld>
            <a:endParaRPr lang="en-CA"/>
          </a:p>
        </p:txBody>
      </p:sp>
    </p:spTree>
    <p:extLst>
      <p:ext uri="{BB962C8B-B14F-4D97-AF65-F5344CB8AC3E}">
        <p14:creationId xmlns:p14="http://schemas.microsoft.com/office/powerpoint/2010/main" val="214980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6405879" cy="457200"/>
          </a:xfrm>
          <a:prstGeom prst="rect">
            <a:avLst/>
          </a:prstGeom>
        </p:spPr>
        <p:txBody>
          <a:bodyPr vert="horz" lIns="116923" tIns="58459" rIns="116923" bIns="58459" rtlCol="0"/>
          <a:lstStyle>
            <a:lvl1pPr algn="l" fontAlgn="auto">
              <a:spcBef>
                <a:spcPts val="0"/>
              </a:spcBef>
              <a:spcAft>
                <a:spcPts val="0"/>
              </a:spcAft>
              <a:defRPr sz="1500">
                <a:latin typeface="Arial"/>
                <a:ea typeface="+mn-ea"/>
                <a:cs typeface="+mn-cs"/>
              </a:defRPr>
            </a:lvl1pPr>
          </a:lstStyle>
          <a:p>
            <a:pPr>
              <a:defRPr/>
            </a:pPr>
            <a:endParaRPr lang="en-CA"/>
          </a:p>
        </p:txBody>
      </p:sp>
      <p:sp>
        <p:nvSpPr>
          <p:cNvPr id="3" name="Date Placeholder 2"/>
          <p:cNvSpPr>
            <a:spLocks noGrp="1"/>
          </p:cNvSpPr>
          <p:nvPr>
            <p:ph type="dt" idx="1"/>
          </p:nvPr>
        </p:nvSpPr>
        <p:spPr>
          <a:xfrm>
            <a:off x="8373501" y="1"/>
            <a:ext cx="6405879" cy="457200"/>
          </a:xfrm>
          <a:prstGeom prst="rect">
            <a:avLst/>
          </a:prstGeom>
        </p:spPr>
        <p:txBody>
          <a:bodyPr vert="horz" wrap="square" lIns="116923" tIns="58459" rIns="116923" bIns="58459" numCol="1" anchor="t" anchorCtr="0" compatLnSpc="1">
            <a:prstTxWarp prst="textNoShape">
              <a:avLst/>
            </a:prstTxWarp>
          </a:bodyPr>
          <a:lstStyle>
            <a:lvl1pPr algn="r">
              <a:defRPr sz="1500" smtClean="0"/>
            </a:lvl1pPr>
          </a:lstStyle>
          <a:p>
            <a:pPr>
              <a:defRPr/>
            </a:pPr>
            <a:fld id="{808044B6-61BA-404C-8928-A2A282B514AF}"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4343400" y="685800"/>
            <a:ext cx="6096000" cy="3429000"/>
          </a:xfrm>
          <a:prstGeom prst="rect">
            <a:avLst/>
          </a:prstGeom>
          <a:noFill/>
          <a:ln w="12700">
            <a:solidFill>
              <a:prstClr val="black"/>
            </a:solidFill>
          </a:ln>
        </p:spPr>
        <p:txBody>
          <a:bodyPr vert="horz" lIns="116923" tIns="58459" rIns="116923" bIns="58459" rtlCol="0" anchor="ctr"/>
          <a:lstStyle/>
          <a:p>
            <a:pPr lvl="0"/>
            <a:endParaRPr lang="en-CA" noProof="0" dirty="0"/>
          </a:p>
        </p:txBody>
      </p:sp>
      <p:sp>
        <p:nvSpPr>
          <p:cNvPr id="5" name="Notes Placeholder 4"/>
          <p:cNvSpPr>
            <a:spLocks noGrp="1"/>
          </p:cNvSpPr>
          <p:nvPr>
            <p:ph type="body" sz="quarter" idx="3"/>
          </p:nvPr>
        </p:nvSpPr>
        <p:spPr>
          <a:xfrm>
            <a:off x="1478280" y="4343401"/>
            <a:ext cx="11826240" cy="4114800"/>
          </a:xfrm>
          <a:prstGeom prst="rect">
            <a:avLst/>
          </a:prstGeom>
        </p:spPr>
        <p:txBody>
          <a:bodyPr vert="horz" wrap="square" lIns="116923" tIns="58459" rIns="116923" bIns="58459"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1" y="8685214"/>
            <a:ext cx="6405879" cy="457200"/>
          </a:xfrm>
          <a:prstGeom prst="rect">
            <a:avLst/>
          </a:prstGeom>
        </p:spPr>
        <p:txBody>
          <a:bodyPr vert="horz" lIns="116923" tIns="58459" rIns="116923" bIns="58459" rtlCol="0" anchor="b"/>
          <a:lstStyle>
            <a:lvl1pPr algn="l" fontAlgn="auto">
              <a:spcBef>
                <a:spcPts val="0"/>
              </a:spcBef>
              <a:spcAft>
                <a:spcPts val="0"/>
              </a:spcAft>
              <a:defRPr sz="15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8373501" y="8685214"/>
            <a:ext cx="6405879" cy="457200"/>
          </a:xfrm>
          <a:prstGeom prst="rect">
            <a:avLst/>
          </a:prstGeom>
        </p:spPr>
        <p:txBody>
          <a:bodyPr vert="horz" wrap="square" lIns="116923" tIns="58459" rIns="116923" bIns="58459" numCol="1" anchor="b" anchorCtr="0" compatLnSpc="1">
            <a:prstTxWarp prst="textNoShape">
              <a:avLst/>
            </a:prstTxWarp>
          </a:bodyPr>
          <a:lstStyle>
            <a:lvl1pPr algn="r">
              <a:defRPr sz="1500"/>
            </a:lvl1pPr>
          </a:lstStyle>
          <a:p>
            <a:fld id="{488DEAAE-8EA2-47BC-AB00-A30251532296}" type="slidenum">
              <a:rPr lang="en-CA" altLang="en-US"/>
              <a:pPr/>
              <a:t>‹#›</a:t>
            </a:fld>
            <a:endParaRPr lang="en-CA" altLang="en-US"/>
          </a:p>
        </p:txBody>
      </p:sp>
    </p:spTree>
    <p:extLst>
      <p:ext uri="{BB962C8B-B14F-4D97-AF65-F5344CB8AC3E}">
        <p14:creationId xmlns:p14="http://schemas.microsoft.com/office/powerpoint/2010/main" val="1865806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34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8DEAAE-8EA2-47BC-AB00-A30251532296}" type="slidenum">
              <a:rPr lang="en-CA" altLang="en-US" smtClean="0">
                <a:solidFill>
                  <a:prstClr val="black"/>
                </a:solidFill>
              </a:rPr>
              <a:pPr/>
              <a:t>1</a:t>
            </a:fld>
            <a:endParaRPr lang="en-CA" altLang="en-US">
              <a:solidFill>
                <a:prstClr val="black"/>
              </a:solidFill>
            </a:endParaRPr>
          </a:p>
        </p:txBody>
      </p:sp>
    </p:spTree>
    <p:extLst>
      <p:ext uri="{BB962C8B-B14F-4D97-AF65-F5344CB8AC3E}">
        <p14:creationId xmlns:p14="http://schemas.microsoft.com/office/powerpoint/2010/main" val="3676291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157192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895580C0-7C9F-4402-9866-6AC64F3EB067}" type="datetime1">
              <a:rPr lang="en-CA" altLang="en-US"/>
              <a:pPr>
                <a:defRPr/>
              </a:pPr>
              <a:t>2020-02-14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40897B9-C17D-43A5-B159-FC39BE5021EC}" type="slidenum">
              <a:rPr lang="en-CA" altLang="en-US"/>
              <a:pPr/>
              <a:t>‹#›</a:t>
            </a:fld>
            <a:endParaRPr lang="en-CA" altLang="en-US"/>
          </a:p>
        </p:txBody>
      </p:sp>
    </p:spTree>
    <p:extLst>
      <p:ext uri="{BB962C8B-B14F-4D97-AF65-F5344CB8AC3E}">
        <p14:creationId xmlns:p14="http://schemas.microsoft.com/office/powerpoint/2010/main" val="195233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927" y="1401892"/>
            <a:ext cx="14614684" cy="13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927" y="3044825"/>
            <a:ext cx="14614684" cy="48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931" y="8466307"/>
            <a:ext cx="3788993" cy="486326"/>
          </a:xfrm>
          <a:prstGeom prst="rect">
            <a:avLst/>
          </a:prstGeom>
        </p:spPr>
        <p:txBody>
          <a:bodyPr vert="horz" wrap="square" lIns="91440" tIns="45720" rIns="91440" bIns="45720" numCol="1" anchor="ctr" anchorCtr="0" compatLnSpc="1">
            <a:prstTxWarp prst="textNoShape">
              <a:avLst/>
            </a:prstTxWarp>
          </a:bodyPr>
          <a:lstStyle>
            <a:lvl1pPr>
              <a:defRPr sz="1599" smtClean="0">
                <a:solidFill>
                  <a:srgbClr val="000000"/>
                </a:solidFill>
                <a:cs typeface="Arial" pitchFamily="34" charset="0"/>
              </a:defRPr>
            </a:lvl1pPr>
          </a:lstStyle>
          <a:p>
            <a:pPr>
              <a:defRPr/>
            </a:pPr>
            <a:fld id="{0DA58194-B804-4841-9ACA-BAF70EFEEEF6}" type="datetime1">
              <a:rPr lang="en-CA" altLang="en-US"/>
              <a:pPr>
                <a:defRPr/>
              </a:pPr>
              <a:t>2020-02-14</a:t>
            </a:fld>
            <a:endParaRPr lang="en-CA" altLang="en-US"/>
          </a:p>
        </p:txBody>
      </p:sp>
      <p:sp>
        <p:nvSpPr>
          <p:cNvPr id="5" name="Footer Placeholder 4"/>
          <p:cNvSpPr>
            <a:spLocks noGrp="1"/>
          </p:cNvSpPr>
          <p:nvPr>
            <p:ph type="ftr" sz="quarter" idx="3"/>
          </p:nvPr>
        </p:nvSpPr>
        <p:spPr>
          <a:xfrm>
            <a:off x="5548170" y="8466307"/>
            <a:ext cx="5142203" cy="486326"/>
          </a:xfrm>
          <a:prstGeom prst="rect">
            <a:avLst/>
          </a:prstGeom>
        </p:spPr>
        <p:txBody>
          <a:bodyPr vert="horz" lIns="91440" tIns="45720" rIns="91440" bIns="45720" rtlCol="0" anchor="ctr"/>
          <a:lstStyle>
            <a:lvl1pPr algn="ctr" fontAlgn="auto">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622" y="8466307"/>
            <a:ext cx="3788993" cy="486326"/>
          </a:xfrm>
          <a:prstGeom prst="rect">
            <a:avLst/>
          </a:prstGeom>
        </p:spPr>
        <p:txBody>
          <a:bodyPr vert="horz" wrap="square" lIns="91440" tIns="45720" rIns="91440" bIns="45720" numCol="1" anchor="ctr" anchorCtr="0" compatLnSpc="1">
            <a:prstTxWarp prst="textNoShape">
              <a:avLst/>
            </a:prstTxWarp>
          </a:bodyPr>
          <a:lstStyle>
            <a:lvl1pPr algn="r">
              <a:defRPr sz="1599">
                <a:solidFill>
                  <a:srgbClr val="000000"/>
                </a:solidFill>
                <a:cs typeface="Arial" panose="020B0604020202020204" pitchFamily="34" charset="0"/>
              </a:defRPr>
            </a:lvl1pPr>
          </a:lstStyle>
          <a:p>
            <a:fld id="{13416C51-20B9-45B1-ACB4-625227970FA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4263" b="1" kern="1200">
          <a:solidFill>
            <a:srgbClr val="30357F"/>
          </a:solidFill>
          <a:latin typeface="Arial"/>
          <a:ea typeface="ＭＳ Ｐゴシック" charset="0"/>
          <a:cs typeface="Arial"/>
        </a:defRPr>
      </a:lvl1pPr>
      <a:lvl2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2pPr>
      <a:lvl3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3pPr>
      <a:lvl4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4pPr>
      <a:lvl5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6715" indent="-456715" algn="l" rtl="0" eaLnBrk="1" fontAlgn="base" hangingPunct="1">
        <a:spcBef>
          <a:spcPct val="20000"/>
        </a:spcBef>
        <a:spcAft>
          <a:spcPct val="0"/>
        </a:spcAft>
        <a:buFont typeface="Arial" panose="020B0604020202020204" pitchFamily="34" charset="0"/>
        <a:buChar char="•"/>
        <a:defRPr sz="3729" kern="1200">
          <a:solidFill>
            <a:srgbClr val="000000"/>
          </a:solidFill>
          <a:latin typeface="Arial"/>
          <a:ea typeface="ＭＳ Ｐゴシック" charset="0"/>
          <a:cs typeface="Arial"/>
        </a:defRPr>
      </a:lvl1pPr>
      <a:lvl2pPr marL="989550" indent="-380596" algn="l" rtl="0" eaLnBrk="1" fontAlgn="base" hangingPunct="1">
        <a:spcBef>
          <a:spcPct val="20000"/>
        </a:spcBef>
        <a:spcAft>
          <a:spcPct val="0"/>
        </a:spcAft>
        <a:buFont typeface="Arial" panose="020B0604020202020204" pitchFamily="34" charset="0"/>
        <a:buChar char="–"/>
        <a:defRPr sz="3196" kern="1200">
          <a:solidFill>
            <a:srgbClr val="000000"/>
          </a:solidFill>
          <a:latin typeface="Arial"/>
          <a:ea typeface="ＭＳ Ｐゴシック" charset="0"/>
          <a:cs typeface="Arial"/>
        </a:defRPr>
      </a:lvl2pPr>
      <a:lvl3pPr marL="1522385" indent="-304476" algn="l" rtl="0" eaLnBrk="1" fontAlgn="base" hangingPunct="1">
        <a:spcBef>
          <a:spcPct val="20000"/>
        </a:spcBef>
        <a:spcAft>
          <a:spcPct val="0"/>
        </a:spcAft>
        <a:buFont typeface="Arial" panose="020B0604020202020204" pitchFamily="34" charset="0"/>
        <a:buChar char="•"/>
        <a:defRPr sz="2664" kern="1200">
          <a:solidFill>
            <a:srgbClr val="000000"/>
          </a:solidFill>
          <a:latin typeface="Arial"/>
          <a:ea typeface="ＭＳ Ｐゴシック" charset="0"/>
          <a:cs typeface="Arial"/>
        </a:defRPr>
      </a:lvl3pPr>
      <a:lvl4pPr marL="2131340"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294"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3.jpeg"/><Relationship Id="rId2" Type="http://schemas.openxmlformats.org/officeDocument/2006/relationships/tags" Target="../tags/tag3.xml"/><Relationship Id="rId16" Type="http://schemas.openxmlformats.org/officeDocument/2006/relationships/notesSlide" Target="../notesSlides/notesSlide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2.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custDataLst>
              <p:tags r:id="rId1"/>
            </p:custDataLst>
          </p:nvPr>
        </p:nvSpPr>
        <p:spPr>
          <a:xfrm>
            <a:off x="4374854" y="1316952"/>
            <a:ext cx="3528392" cy="3627906"/>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fr-CA" b="1" dirty="0" smtClean="0"/>
              <a:t>MANDAT</a:t>
            </a:r>
          </a:p>
          <a:p>
            <a:pPr algn="ctr"/>
            <a:endParaRPr lang="fr-CA" sz="800" b="1" dirty="0" smtClean="0"/>
          </a:p>
          <a:p>
            <a:pPr marL="171450" indent="-171450">
              <a:buFont typeface="Arial" panose="020B0604020202020204" pitchFamily="34" charset="0"/>
              <a:buChar char="•"/>
              <a:defRPr/>
            </a:pPr>
            <a:r>
              <a:rPr lang="fr-CA" sz="1100" dirty="0" smtClean="0"/>
              <a:t>Gérer le cycle de vie complet des biens immobiliers de la Défense nationale.</a:t>
            </a:r>
          </a:p>
          <a:p>
            <a:pPr marL="171450" indent="-171450">
              <a:buFont typeface="Arial" panose="020B0604020202020204" pitchFamily="34" charset="0"/>
              <a:buChar char="•"/>
              <a:defRPr/>
            </a:pPr>
            <a:r>
              <a:rPr lang="fr-CA" sz="1100" dirty="0" smtClean="0"/>
              <a:t>Guider et diriger le MDN et les FAC dans leurs efforts de conformité aux obligations environnementales.</a:t>
            </a:r>
          </a:p>
          <a:p>
            <a:pPr marL="171450" indent="-171450">
              <a:buFont typeface="Arial" panose="020B0604020202020204" pitchFamily="34" charset="0"/>
              <a:buChar char="•"/>
              <a:defRPr/>
            </a:pPr>
            <a:r>
              <a:rPr lang="fr-CA" sz="1100" dirty="0" smtClean="0"/>
              <a:t>Offrir des logements militaires par l’entremise de l’Agence de logement des Forces canadiennes.</a:t>
            </a:r>
          </a:p>
          <a:p>
            <a:pPr marL="171450" indent="-171450">
              <a:buFont typeface="Arial" panose="020B0604020202020204" pitchFamily="34" charset="0"/>
              <a:buChar char="•"/>
              <a:defRPr/>
            </a:pPr>
            <a:r>
              <a:rPr lang="fr-CA" sz="1100" dirty="0" smtClean="0"/>
              <a:t>Fournir des conseils et faire preuve de leadership pour que le Canada s’acquitte de ses obligations et de ses engagements envers les peuples autochtones.</a:t>
            </a:r>
          </a:p>
          <a:p>
            <a:pPr marL="171450" indent="-171450">
              <a:buFont typeface="Arial" panose="020B0604020202020204" pitchFamily="34" charset="0"/>
              <a:buChar char="•"/>
              <a:defRPr/>
            </a:pPr>
            <a:r>
              <a:rPr lang="fr-CA" sz="1100" dirty="0" smtClean="0"/>
              <a:t>Gérer la sécurité et la protection contre les incendies.</a:t>
            </a:r>
          </a:p>
          <a:p>
            <a:pPr marL="171450" indent="-171450">
              <a:buFont typeface="Arial" panose="020B0604020202020204" pitchFamily="34" charset="0"/>
              <a:buChar char="•"/>
              <a:defRPr/>
            </a:pPr>
            <a:r>
              <a:rPr lang="fr-CA" sz="1100" dirty="0" smtClean="0"/>
              <a:t>Appliquer les règlements et les règles de sécurité sur les rayonnements ionisants.</a:t>
            </a:r>
            <a:endParaRPr lang="fr-CA" sz="1100" dirty="0">
              <a:latin typeface="Arial" panose="020B0604020202020204" pitchFamily="34" charset="0"/>
              <a:cs typeface="Arial" panose="020B0604020202020204" pitchFamily="34" charset="0"/>
            </a:endParaRPr>
          </a:p>
        </p:txBody>
      </p:sp>
      <p:sp>
        <p:nvSpPr>
          <p:cNvPr id="28" name="Rounded Rectangle 27"/>
          <p:cNvSpPr/>
          <p:nvPr>
            <p:custDataLst>
              <p:tags r:id="rId2"/>
            </p:custDataLst>
          </p:nvPr>
        </p:nvSpPr>
        <p:spPr>
          <a:xfrm>
            <a:off x="7975255" y="1316952"/>
            <a:ext cx="4134619" cy="3627906"/>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fr-CA" b="1" cap="all" dirty="0" smtClean="0"/>
              <a:t>FAITS SAILLANTS</a:t>
            </a:r>
          </a:p>
          <a:p>
            <a:pPr algn="ctr"/>
            <a:endParaRPr lang="fr-CA" sz="800" b="1" dirty="0" smtClean="0"/>
          </a:p>
          <a:p>
            <a:r>
              <a:rPr lang="fr-CA" sz="1100" b="1" dirty="0" smtClean="0"/>
              <a:t>Nombre total d’employés</a:t>
            </a:r>
            <a:r>
              <a:rPr lang="fr-CA" sz="1100" dirty="0" smtClean="0"/>
              <a:t> : Environ 3 100 </a:t>
            </a:r>
          </a:p>
          <a:p>
            <a:pPr marL="171450" indent="-171450">
              <a:buFont typeface="Arial" panose="020B0604020202020204" pitchFamily="34" charset="0"/>
              <a:buChar char="•"/>
            </a:pPr>
            <a:r>
              <a:rPr lang="fr-CA" sz="1100" dirty="0" smtClean="0"/>
              <a:t>Civils : 2 700</a:t>
            </a:r>
          </a:p>
          <a:p>
            <a:pPr marL="171450" indent="-171450">
              <a:buFont typeface="Arial" panose="020B0604020202020204" pitchFamily="34" charset="0"/>
              <a:buChar char="•"/>
            </a:pPr>
            <a:r>
              <a:rPr lang="fr-CA" sz="1100" dirty="0" smtClean="0"/>
              <a:t>Militaires : 400</a:t>
            </a:r>
          </a:p>
          <a:p>
            <a:endParaRPr lang="fr-CA" sz="700" b="1" dirty="0" smtClean="0">
              <a:solidFill>
                <a:schemeClr val="tx1"/>
              </a:solidFill>
            </a:endParaRPr>
          </a:p>
          <a:p>
            <a:r>
              <a:rPr lang="fr-CA" sz="1100" b="1" dirty="0" smtClean="0"/>
              <a:t>Budget (AF 18/19) </a:t>
            </a:r>
            <a:r>
              <a:rPr lang="fr-CA" sz="1100" dirty="0" smtClean="0"/>
              <a:t>: 1,9 G$</a:t>
            </a:r>
          </a:p>
          <a:p>
            <a:pPr marL="171450" indent="-171450">
              <a:buFont typeface="Arial" panose="020B0604020202020204" pitchFamily="34" charset="0"/>
              <a:buChar char="•"/>
            </a:pPr>
            <a:r>
              <a:rPr lang="fr-CA" sz="1100" dirty="0" smtClean="0"/>
              <a:t>Fonctionnement : 1,2 G$</a:t>
            </a:r>
          </a:p>
          <a:p>
            <a:pPr marL="171450" indent="-171450">
              <a:buFont typeface="Arial" panose="020B0604020202020204" pitchFamily="34" charset="0"/>
              <a:buChar char="•"/>
            </a:pPr>
            <a:r>
              <a:rPr lang="fr-CA" sz="1100" dirty="0" smtClean="0"/>
              <a:t>Capital : 663 M$</a:t>
            </a:r>
          </a:p>
          <a:p>
            <a:endParaRPr lang="fr-CA" sz="700" b="1" dirty="0" smtClean="0"/>
          </a:p>
          <a:p>
            <a:r>
              <a:rPr lang="fr-CA" sz="1100" b="1" dirty="0" smtClean="0"/>
              <a:t>Lieux de travail principaux </a:t>
            </a:r>
            <a:r>
              <a:rPr lang="fr-CA" sz="1100" dirty="0" smtClean="0"/>
              <a:t>: </a:t>
            </a:r>
          </a:p>
          <a:p>
            <a:pPr marL="171450" indent="-171450">
              <a:buFont typeface="Arial" panose="020B0604020202020204" pitchFamily="34" charset="0"/>
              <a:buChar char="•"/>
            </a:pPr>
            <a:r>
              <a:rPr lang="fr-CA" sz="1100" dirty="0" smtClean="0"/>
              <a:t>Quartier général de la Défense nationale (Carling) et tous les établissements de la Défense</a:t>
            </a:r>
          </a:p>
          <a:p>
            <a:endParaRPr lang="fr-CA" sz="700" dirty="0" smtClean="0"/>
          </a:p>
          <a:p>
            <a:r>
              <a:rPr lang="fr-CA" sz="1100" dirty="0" smtClean="0"/>
              <a:t>La Défense nationale gère le portefeuille immobilier le plus important et le plus varié du gouvernement fédéral, dont le coût de remplacement est estimé à 26 milliards de dollars. En outre, le ministère est le principal contributeur aux émissions de gaz à effet de serre du gouvernement fédéral (50 %).</a:t>
            </a:r>
            <a:endParaRPr lang="fr-CA" sz="1100" dirty="0"/>
          </a:p>
        </p:txBody>
      </p:sp>
      <p:sp>
        <p:nvSpPr>
          <p:cNvPr id="29" name="Rounded Rectangle 28"/>
          <p:cNvSpPr/>
          <p:nvPr>
            <p:custDataLst>
              <p:tags r:id="rId3"/>
            </p:custDataLst>
          </p:nvPr>
        </p:nvSpPr>
        <p:spPr>
          <a:xfrm>
            <a:off x="12215672" y="1316952"/>
            <a:ext cx="3680461" cy="3627906"/>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fr-CA" b="1" dirty="0" smtClean="0"/>
              <a:t>PARTENAIRES CLÉS</a:t>
            </a:r>
          </a:p>
          <a:p>
            <a:r>
              <a:rPr lang="fr-CA" sz="1100" b="1" dirty="0" smtClean="0"/>
              <a:t>Interne </a:t>
            </a:r>
            <a:r>
              <a:rPr lang="fr-CA" sz="1100" dirty="0" smtClean="0"/>
              <a:t>: </a:t>
            </a:r>
          </a:p>
          <a:p>
            <a:pPr marL="171450" indent="-171450">
              <a:buFont typeface="Arial" panose="020B0604020202020204" pitchFamily="34" charset="0"/>
              <a:buChar char="•"/>
            </a:pPr>
            <a:r>
              <a:rPr lang="fr-CA" sz="1100" dirty="0" smtClean="0"/>
              <a:t>Secrétariat du Conseil du Trésor </a:t>
            </a:r>
          </a:p>
          <a:p>
            <a:pPr marL="171450" indent="-171450">
              <a:buFont typeface="Arial" panose="020B0604020202020204" pitchFamily="34" charset="0"/>
              <a:buChar char="•"/>
            </a:pPr>
            <a:r>
              <a:rPr lang="fr-CA" sz="1100" dirty="0" smtClean="0"/>
              <a:t>Relations Couronne-Autochtones et Affaires du Nord Canada; Services aux Autochtones Canada</a:t>
            </a:r>
          </a:p>
          <a:p>
            <a:pPr marL="171450" indent="-171450">
              <a:buFont typeface="Arial" panose="020B0604020202020204" pitchFamily="34" charset="0"/>
              <a:buChar char="•"/>
            </a:pPr>
            <a:r>
              <a:rPr lang="fr-CA" sz="1100" dirty="0" smtClean="0"/>
              <a:t>Services publics et Approvisionnement Canada</a:t>
            </a:r>
          </a:p>
          <a:p>
            <a:pPr marL="171450" indent="-171450">
              <a:buFont typeface="Arial" panose="020B0604020202020204" pitchFamily="34" charset="0"/>
              <a:buChar char="•"/>
            </a:pPr>
            <a:r>
              <a:rPr lang="fr-CA" sz="1100" dirty="0" smtClean="0"/>
              <a:t>Environnement et changements climatiques Canada</a:t>
            </a:r>
          </a:p>
          <a:p>
            <a:pPr marL="171450" indent="-171450">
              <a:buFont typeface="Arial" panose="020B0604020202020204" pitchFamily="34" charset="0"/>
              <a:buChar char="•"/>
            </a:pPr>
            <a:r>
              <a:rPr lang="fr-CA" sz="1100" dirty="0" smtClean="0"/>
              <a:t>Société immobilière du Canada</a:t>
            </a:r>
          </a:p>
          <a:p>
            <a:pPr marL="171450" indent="-171450">
              <a:buFont typeface="Arial" panose="020B0604020202020204" pitchFamily="34" charset="0"/>
              <a:buChar char="•"/>
            </a:pPr>
            <a:r>
              <a:rPr lang="fr-CA" sz="1100" dirty="0" smtClean="0"/>
              <a:t>Construction de Défense Canada</a:t>
            </a:r>
          </a:p>
          <a:p>
            <a:endParaRPr lang="fr-CA" sz="1100" b="1" dirty="0" smtClean="0"/>
          </a:p>
          <a:p>
            <a:r>
              <a:rPr lang="fr-CA" sz="1100" b="1" dirty="0" smtClean="0"/>
              <a:t>Externe </a:t>
            </a:r>
            <a:r>
              <a:rPr lang="fr-CA" sz="1100" dirty="0" smtClean="0"/>
              <a:t>:</a:t>
            </a:r>
          </a:p>
          <a:p>
            <a:pPr marL="171450" indent="-171450">
              <a:buFont typeface="Arial" panose="020B0604020202020204" pitchFamily="34" charset="0"/>
              <a:buChar char="•"/>
            </a:pPr>
            <a:r>
              <a:rPr lang="fr-CA" sz="1100" dirty="0" smtClean="0"/>
              <a:t>Collectivités locales</a:t>
            </a:r>
          </a:p>
          <a:p>
            <a:pPr marL="171450" indent="-171450">
              <a:buFont typeface="Arial" panose="020B0604020202020204" pitchFamily="34" charset="0"/>
              <a:buChar char="•"/>
            </a:pPr>
            <a:r>
              <a:rPr lang="fr-CA" sz="1100" dirty="0" smtClean="0"/>
              <a:t>Peuples autochtones</a:t>
            </a:r>
          </a:p>
          <a:p>
            <a:pPr marL="171450" indent="-171450">
              <a:buFont typeface="Arial" panose="020B0604020202020204" pitchFamily="34" charset="0"/>
              <a:buChar char="•"/>
            </a:pPr>
            <a:r>
              <a:rPr lang="fr-CA" sz="1100" dirty="0" smtClean="0"/>
              <a:t>Autres paliers de gouvernement</a:t>
            </a:r>
          </a:p>
          <a:p>
            <a:pPr marL="171450" indent="-171450">
              <a:buFont typeface="Arial" panose="020B0604020202020204" pitchFamily="34" charset="0"/>
              <a:buChar char="•"/>
            </a:pPr>
            <a:r>
              <a:rPr lang="fr-CA" sz="1100" dirty="0" smtClean="0"/>
              <a:t>Organisations industrielles</a:t>
            </a:r>
          </a:p>
          <a:p>
            <a:pPr marL="171450" indent="-171450">
              <a:buFont typeface="Arial" panose="020B0604020202020204" pitchFamily="34" charset="0"/>
              <a:buChar char="•"/>
            </a:pPr>
            <a:r>
              <a:rPr lang="fr-CA" sz="1100" dirty="0" smtClean="0"/>
              <a:t>Agents négociateurs</a:t>
            </a:r>
          </a:p>
          <a:p>
            <a:pPr marL="171450" indent="-171450">
              <a:buFont typeface="Arial" panose="020B0604020202020204" pitchFamily="34" charset="0"/>
              <a:buChar char="•"/>
            </a:pPr>
            <a:r>
              <a:rPr lang="fr-CA" sz="1100" dirty="0" smtClean="0"/>
              <a:t>OTAN &amp; partenaires du Groupe des cinq</a:t>
            </a:r>
            <a:endParaRPr lang="fr-CA" sz="1100" dirty="0"/>
          </a:p>
        </p:txBody>
      </p:sp>
      <p:sp>
        <p:nvSpPr>
          <p:cNvPr id="33" name="Rectangle 32"/>
          <p:cNvSpPr/>
          <p:nvPr>
            <p:custDataLst>
              <p:tags r:id="rId4"/>
            </p:custDataLst>
          </p:nvPr>
        </p:nvSpPr>
        <p:spPr>
          <a:xfrm>
            <a:off x="342405" y="5017087"/>
            <a:ext cx="15553728" cy="4014645"/>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867" dirty="0"/>
          </a:p>
        </p:txBody>
      </p:sp>
      <p:sp>
        <p:nvSpPr>
          <p:cNvPr id="19" name="TextBox 18"/>
          <p:cNvSpPr txBox="1"/>
          <p:nvPr>
            <p:custDataLst>
              <p:tags r:id="rId5"/>
            </p:custDataLst>
          </p:nvPr>
        </p:nvSpPr>
        <p:spPr>
          <a:xfrm>
            <a:off x="206536" y="5044694"/>
            <a:ext cx="15734502" cy="338554"/>
          </a:xfrm>
          <a:prstGeom prst="rect">
            <a:avLst/>
          </a:prstGeom>
          <a:noFill/>
        </p:spPr>
        <p:txBody>
          <a:bodyPr wrap="square" rtlCol="0">
            <a:spAutoFit/>
          </a:bodyPr>
          <a:lstStyle/>
          <a:p>
            <a:pPr algn="ctr"/>
            <a:r>
              <a:rPr lang="fr-CA" sz="1600" cap="all" dirty="0" smtClean="0">
                <a:solidFill>
                  <a:schemeClr val="bg1"/>
                </a:solidFill>
              </a:rPr>
              <a:t>Principaux enjeux POUR </a:t>
            </a:r>
            <a:r>
              <a:rPr lang="fr-CA" sz="1600" cap="all" dirty="0">
                <a:solidFill>
                  <a:schemeClr val="bg1"/>
                </a:solidFill>
              </a:rPr>
              <a:t>LE SOUS-MINISTRE ADJOINT (INFRASTRUCTURE ET ENVIRONNEMENT)</a:t>
            </a:r>
            <a:endParaRPr lang="en-CA" sz="1600" cap="all" dirty="0">
              <a:solidFill>
                <a:schemeClr val="bg1"/>
              </a:solidFill>
            </a:endParaRPr>
          </a:p>
        </p:txBody>
      </p:sp>
      <p:sp>
        <p:nvSpPr>
          <p:cNvPr id="15" name="TextBox 4"/>
          <p:cNvSpPr txBox="1">
            <a:spLocks noChangeArrowheads="1"/>
          </p:cNvSpPr>
          <p:nvPr>
            <p:custDataLst>
              <p:tags r:id="rId6"/>
            </p:custDataLst>
          </p:nvPr>
        </p:nvSpPr>
        <p:spPr bwMode="auto">
          <a:xfrm>
            <a:off x="246651" y="193692"/>
            <a:ext cx="1003285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None/>
            </a:pPr>
            <a:r>
              <a:rPr lang="en-CA" sz="1900" b="1" dirty="0" smtClean="0">
                <a:solidFill>
                  <a:schemeClr val="bg1"/>
                </a:solidFill>
              </a:rPr>
              <a:t>Rob Chambers – </a:t>
            </a:r>
            <a:r>
              <a:rPr lang="fr-CA" sz="1900" b="1" dirty="0" smtClean="0">
                <a:solidFill>
                  <a:schemeClr val="bg1"/>
                </a:solidFill>
              </a:rPr>
              <a:t>Sous-ministre </a:t>
            </a:r>
            <a:r>
              <a:rPr lang="fr-CA" sz="1900" b="1" dirty="0">
                <a:solidFill>
                  <a:schemeClr val="bg1"/>
                </a:solidFill>
              </a:rPr>
              <a:t>adjoint (Infrastructure et environnement</a:t>
            </a:r>
            <a:r>
              <a:rPr lang="fr-CA" sz="1900" b="1" dirty="0" smtClean="0">
                <a:solidFill>
                  <a:schemeClr val="bg1"/>
                </a:solidFill>
              </a:rPr>
              <a:t>)</a:t>
            </a:r>
            <a:endParaRPr lang="en-CA" sz="1900" b="1" dirty="0">
              <a:solidFill>
                <a:schemeClr val="bg1"/>
              </a:solidFill>
            </a:endParaRPr>
          </a:p>
        </p:txBody>
      </p:sp>
      <p:sp>
        <p:nvSpPr>
          <p:cNvPr id="16" name="Rectangle 15"/>
          <p:cNvSpPr/>
          <p:nvPr>
            <p:custDataLst>
              <p:tags r:id="rId7"/>
            </p:custDataLst>
          </p:nvPr>
        </p:nvSpPr>
        <p:spPr>
          <a:xfrm>
            <a:off x="1554466" y="1416686"/>
            <a:ext cx="1827140" cy="232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custDataLst>
              <p:tags r:id="rId8"/>
            </p:custDataLst>
          </p:nvPr>
        </p:nvSpPr>
        <p:spPr>
          <a:xfrm>
            <a:off x="1554466" y="2442656"/>
            <a:ext cx="1800200" cy="276999"/>
          </a:xfrm>
          <a:prstGeom prst="rect">
            <a:avLst/>
          </a:prstGeom>
          <a:noFill/>
        </p:spPr>
        <p:txBody>
          <a:bodyPr wrap="square" rtlCol="0">
            <a:spAutoFit/>
          </a:bodyPr>
          <a:lstStyle/>
          <a:p>
            <a:pPr algn="ctr"/>
            <a:r>
              <a:rPr lang="en-CA" sz="1200" i="1" dirty="0"/>
              <a:t>L1 picture</a:t>
            </a:r>
          </a:p>
        </p:txBody>
      </p:sp>
      <p:sp>
        <p:nvSpPr>
          <p:cNvPr id="20" name="Text Box 2"/>
          <p:cNvSpPr txBox="1"/>
          <p:nvPr>
            <p:custDataLst>
              <p:tags r:id="rId9"/>
            </p:custDataLst>
          </p:nvPr>
        </p:nvSpPr>
        <p:spPr>
          <a:xfrm>
            <a:off x="14311957" y="281229"/>
            <a:ext cx="1926581" cy="493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n-CA" sz="1100" b="1" kern="1200" cap="all"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SANS CLASSIFICATION</a:t>
            </a:r>
            <a:endParaRPr lang="en-CA" sz="1100" dirty="0">
              <a:effectLst/>
              <a:latin typeface="Times New Roman" panose="02020603050405020304" pitchFamily="18" charset="0"/>
              <a:ea typeface="Times New Roman" panose="02020603050405020304" pitchFamily="18" charset="0"/>
            </a:endParaRPr>
          </a:p>
        </p:txBody>
      </p:sp>
      <p:sp>
        <p:nvSpPr>
          <p:cNvPr id="22" name="Rounded Rectangle 21"/>
          <p:cNvSpPr/>
          <p:nvPr>
            <p:custDataLst>
              <p:tags r:id="rId10"/>
            </p:custDataLst>
          </p:nvPr>
        </p:nvSpPr>
        <p:spPr>
          <a:xfrm>
            <a:off x="414413" y="5359325"/>
            <a:ext cx="4923370" cy="35283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0"/>
              </a:spcAft>
            </a:pPr>
            <a:endParaRPr lang="fr-CA" sz="1200" b="1" u="sng" dirty="0" smtClean="0"/>
          </a:p>
          <a:p>
            <a:pPr algn="ctr">
              <a:spcAft>
                <a:spcPts val="0"/>
              </a:spcAft>
            </a:pPr>
            <a:r>
              <a:rPr lang="fr-CA" sz="1200" b="1" u="sng" dirty="0" smtClean="0"/>
              <a:t>Viabilité du portefeuille de biens immobiliers</a:t>
            </a:r>
          </a:p>
          <a:p>
            <a:pPr algn="ctr">
              <a:spcAft>
                <a:spcPts val="0"/>
              </a:spcAft>
            </a:pPr>
            <a:endParaRPr lang="fr-CA" sz="1100" b="1" u="sng" dirty="0" smtClean="0"/>
          </a:p>
          <a:p>
            <a:pPr>
              <a:spcAft>
                <a:spcPts val="0"/>
              </a:spcAft>
            </a:pPr>
            <a:r>
              <a:rPr lang="fr-CA" sz="1100" b="1" dirty="0" smtClean="0"/>
              <a:t>Défi</a:t>
            </a:r>
            <a:r>
              <a:rPr lang="fr-CA" sz="1100" dirty="0" smtClean="0"/>
              <a:t> : Il y a un écart croissant entre l’état et la pertinence du portefeuille des biens immobiliers (BI) de la Défense et ses besoins actuels et futurs en matière de capacités. </a:t>
            </a:r>
          </a:p>
          <a:p>
            <a:pPr>
              <a:spcAft>
                <a:spcPts val="0"/>
              </a:spcAft>
            </a:pPr>
            <a:endParaRPr lang="fr-CA" sz="1100" b="1" dirty="0" smtClean="0"/>
          </a:p>
          <a:p>
            <a:pPr>
              <a:spcAft>
                <a:spcPts val="0"/>
              </a:spcAft>
            </a:pPr>
            <a:r>
              <a:rPr lang="fr-CA" sz="1100" b="1" dirty="0" smtClean="0"/>
              <a:t>Prochaines étapes</a:t>
            </a:r>
            <a:r>
              <a:rPr lang="fr-CA" sz="1100" dirty="0" smtClean="0"/>
              <a:t> : Le SMA(IE) travaille à préciser les investissements stratégiques à long terme pour les BI qui sont nécessaires pour appuyer les objectifs de l’Équipe de la Défense. La Direction prépare également une stratégie de portefeuille afin d’améliorer l’efficacité et d’orienter la modernisation de la gestion des biens immobiliers. Dans le cadre du processus de modernisation, une évaluation des besoins actuels du programme des BI sera réalisée afin de veiller à ce que les ressources de la Défense soient suffisantes pour appuyer le mandat de l’organisation.</a:t>
            </a:r>
            <a:endParaRPr lang="fr-CA" sz="1100" b="1" u="sng" dirty="0" smtClean="0"/>
          </a:p>
          <a:p>
            <a:pPr>
              <a:spcAft>
                <a:spcPts val="0"/>
              </a:spcAft>
            </a:pPr>
            <a:endParaRPr lang="fr-CA" sz="1250" b="1" u="sng" dirty="0"/>
          </a:p>
        </p:txBody>
      </p:sp>
      <p:sp>
        <p:nvSpPr>
          <p:cNvPr id="23" name="Rounded Rectangle 22"/>
          <p:cNvSpPr/>
          <p:nvPr>
            <p:custDataLst>
              <p:tags r:id="rId11"/>
            </p:custDataLst>
          </p:nvPr>
        </p:nvSpPr>
        <p:spPr>
          <a:xfrm>
            <a:off x="5473652" y="5359325"/>
            <a:ext cx="5284525" cy="35283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0"/>
              </a:spcAft>
            </a:pPr>
            <a:endParaRPr lang="fr-CA" sz="1200" b="1" u="sng" dirty="0" smtClean="0"/>
          </a:p>
          <a:p>
            <a:pPr algn="ctr">
              <a:spcAft>
                <a:spcPts val="0"/>
              </a:spcAft>
            </a:pPr>
            <a:endParaRPr lang="fr-CA" sz="1200" b="1" u="sng" dirty="0" smtClean="0"/>
          </a:p>
          <a:p>
            <a:pPr algn="ctr">
              <a:spcAft>
                <a:spcPts val="0"/>
              </a:spcAft>
            </a:pPr>
            <a:endParaRPr lang="fr-CA" sz="1200" b="1" u="sng" dirty="0" smtClean="0"/>
          </a:p>
          <a:p>
            <a:pPr algn="ctr">
              <a:spcAft>
                <a:spcPts val="0"/>
              </a:spcAft>
            </a:pPr>
            <a:r>
              <a:rPr lang="fr-CA" sz="1200" b="1" u="sng" dirty="0" smtClean="0"/>
              <a:t>Stratégie sur les affaires autochtones</a:t>
            </a:r>
          </a:p>
          <a:p>
            <a:pPr algn="ctr">
              <a:spcAft>
                <a:spcPts val="0"/>
              </a:spcAft>
            </a:pPr>
            <a:endParaRPr lang="fr-CA" sz="1100" dirty="0" smtClean="0"/>
          </a:p>
          <a:p>
            <a:pPr>
              <a:spcAft>
                <a:spcPts val="0"/>
              </a:spcAft>
            </a:pPr>
            <a:r>
              <a:rPr lang="fr-CA" sz="1100" b="1" dirty="0" smtClean="0"/>
              <a:t>Défi</a:t>
            </a:r>
            <a:r>
              <a:rPr lang="fr-CA" sz="1100" dirty="0" smtClean="0"/>
              <a:t> : La Défense applique des politiques opérationnelles qui touchent les droits des Autochtones : recrutement, exercices militaires sur les terres autochtones, achats, restauration des terres et transactions immobilières, entre autres. </a:t>
            </a:r>
          </a:p>
          <a:p>
            <a:pPr>
              <a:spcAft>
                <a:spcPts val="0"/>
              </a:spcAft>
            </a:pPr>
            <a:endParaRPr lang="fr-CA" sz="1100" b="1" dirty="0" smtClean="0"/>
          </a:p>
          <a:p>
            <a:pPr>
              <a:spcAft>
                <a:spcPts val="0"/>
              </a:spcAft>
            </a:pPr>
            <a:r>
              <a:rPr lang="fr-CA" sz="1100" b="1" dirty="0" smtClean="0"/>
              <a:t>Prochaines étapes </a:t>
            </a:r>
            <a:r>
              <a:rPr lang="fr-CA" sz="1100" dirty="0" smtClean="0"/>
              <a:t>:</a:t>
            </a:r>
            <a:r>
              <a:rPr lang="fr-CA" sz="1100" b="1" dirty="0" smtClean="0"/>
              <a:t> </a:t>
            </a:r>
            <a:r>
              <a:rPr lang="fr-CA" sz="1100" dirty="0" smtClean="0"/>
              <a:t>On prépare actuellement une approche commune des relations avec les Autochtones qui aidera à établir les priorités ministérielles à moyen terme. Voici quelques-unes des principales mesures :</a:t>
            </a:r>
          </a:p>
          <a:p>
            <a:pPr marL="171450" indent="-171450">
              <a:spcAft>
                <a:spcPts val="0"/>
              </a:spcAft>
              <a:buFont typeface="Arial" panose="020B0604020202020204" pitchFamily="34" charset="0"/>
              <a:buChar char="•"/>
            </a:pPr>
            <a:r>
              <a:rPr lang="fr-CA" sz="1100" dirty="0" smtClean="0"/>
              <a:t>Revoir les politiques et les procédures en matière de biens immobiliers afin de les harmoniser de façon optimale avec les grandes priorités gouvernementales en matière d’affaires autochtones;</a:t>
            </a:r>
          </a:p>
          <a:p>
            <a:pPr marL="171450" indent="-171450">
              <a:spcAft>
                <a:spcPts val="0"/>
              </a:spcAft>
              <a:buFont typeface="Arial" panose="020B0604020202020204" pitchFamily="34" charset="0"/>
              <a:buChar char="•"/>
            </a:pPr>
            <a:r>
              <a:rPr lang="fr-CA" sz="1100" dirty="0" smtClean="0"/>
              <a:t>Revoir les politiques et procédures d’approvisionnement afin d’optimiser l’appui aux entreprises autochtones d’une manière qui soit compatible avec les priorités d’approvisionnement générales.</a:t>
            </a:r>
            <a:endParaRPr lang="fr-CA" sz="1100" b="1" dirty="0" smtClean="0"/>
          </a:p>
          <a:p>
            <a:pPr algn="ctr">
              <a:spcAft>
                <a:spcPts val="0"/>
              </a:spcAft>
            </a:pPr>
            <a:endParaRPr lang="fr-CA" sz="1400" dirty="0" smtClean="0"/>
          </a:p>
          <a:p>
            <a:pPr algn="ctr">
              <a:spcAft>
                <a:spcPts val="0"/>
              </a:spcAft>
            </a:pPr>
            <a:endParaRPr lang="fr-CA" sz="1400" dirty="0" smtClean="0"/>
          </a:p>
        </p:txBody>
      </p:sp>
      <p:sp>
        <p:nvSpPr>
          <p:cNvPr id="24" name="Rounded Rectangle 23"/>
          <p:cNvSpPr/>
          <p:nvPr>
            <p:custDataLst>
              <p:tags r:id="rId12"/>
            </p:custDataLst>
          </p:nvPr>
        </p:nvSpPr>
        <p:spPr>
          <a:xfrm>
            <a:off x="10900755" y="5359325"/>
            <a:ext cx="4923370" cy="35283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0"/>
              </a:spcAft>
            </a:pPr>
            <a:endParaRPr lang="fr-CA" sz="1400" b="1" u="sng" dirty="0" smtClean="0"/>
          </a:p>
          <a:p>
            <a:pPr algn="ctr">
              <a:spcAft>
                <a:spcPts val="0"/>
              </a:spcAft>
            </a:pPr>
            <a:endParaRPr lang="fr-CA" sz="1400" b="1" u="sng" dirty="0" smtClean="0"/>
          </a:p>
          <a:p>
            <a:pPr algn="ctr">
              <a:spcAft>
                <a:spcPts val="0"/>
              </a:spcAft>
            </a:pPr>
            <a:endParaRPr lang="fr-CA" sz="1400" b="1" u="sng" dirty="0" smtClean="0"/>
          </a:p>
          <a:p>
            <a:pPr algn="ctr">
              <a:spcAft>
                <a:spcPts val="0"/>
              </a:spcAft>
            </a:pPr>
            <a:r>
              <a:rPr lang="fr-CA" sz="1200" b="1" u="sng" dirty="0" smtClean="0"/>
              <a:t>Actualisation de la stratégie environnementale</a:t>
            </a:r>
          </a:p>
          <a:p>
            <a:pPr algn="ctr">
              <a:spcAft>
                <a:spcPts val="0"/>
              </a:spcAft>
            </a:pPr>
            <a:endParaRPr lang="fr-CA" sz="1100" dirty="0" smtClean="0"/>
          </a:p>
          <a:p>
            <a:pPr>
              <a:spcAft>
                <a:spcPts val="0"/>
              </a:spcAft>
            </a:pPr>
            <a:r>
              <a:rPr lang="fr-CA" sz="1100" b="1" dirty="0" smtClean="0"/>
              <a:t>Défi </a:t>
            </a:r>
            <a:r>
              <a:rPr lang="fr-CA" sz="1100" dirty="0" smtClean="0"/>
              <a:t>:</a:t>
            </a:r>
            <a:r>
              <a:rPr lang="fr-CA" sz="1100" b="1" dirty="0" smtClean="0"/>
              <a:t> </a:t>
            </a:r>
            <a:r>
              <a:rPr lang="fr-CA" sz="1100" dirty="0" smtClean="0"/>
              <a:t>Les nouvelles cibles fédérales en matière de réduction des gaz à effet de serre, de plastiques et d’adaptation aux changements climatiques exigeront des changements importants dans la planification et les opérations du MDN et des FAC. Il faut répondre à toutes ces attentes tout en s’attaquant aux responsabilités héritées (p. ex., les sites contaminés, les UXO, etc.) et en veillant à ce que les opérations respectent les exigences réglementaires nouvelles et existantes en matière d’environnement. </a:t>
            </a:r>
            <a:endParaRPr lang="fr-CA" sz="1100" b="1" dirty="0" smtClean="0"/>
          </a:p>
          <a:p>
            <a:pPr>
              <a:spcAft>
                <a:spcPts val="0"/>
              </a:spcAft>
            </a:pPr>
            <a:endParaRPr lang="fr-CA" sz="1100" b="1" dirty="0" smtClean="0"/>
          </a:p>
          <a:p>
            <a:pPr>
              <a:spcAft>
                <a:spcPts val="0"/>
              </a:spcAft>
            </a:pPr>
            <a:r>
              <a:rPr lang="fr-CA" sz="1100" b="1" dirty="0" smtClean="0"/>
              <a:t>Prochaines étapes</a:t>
            </a:r>
            <a:r>
              <a:rPr lang="fr-CA" sz="1100" dirty="0" smtClean="0"/>
              <a:t> : Dans le cadre de la Stratégie énergétique et environnementale de la Défense de 2016, le SMA(IE) dirige la préparation d’une stratégie triennale qui reflète et appuie les objectifs du MDN et des FAC et la Stratégie fédérale de développement durable pour 2019-2022. Cette démarche permettra d’établir les priorités ministérielles en matière d’environnement à moyen terme.</a:t>
            </a:r>
          </a:p>
          <a:p>
            <a:pPr algn="ctr">
              <a:spcAft>
                <a:spcPts val="0"/>
              </a:spcAft>
            </a:pPr>
            <a:endParaRPr lang="fr-CA" sz="1400" dirty="0" smtClean="0"/>
          </a:p>
          <a:p>
            <a:pPr algn="ctr">
              <a:spcAft>
                <a:spcPts val="0"/>
              </a:spcAft>
            </a:pPr>
            <a:endParaRPr lang="fr-CA" sz="1400" dirty="0" smtClean="0"/>
          </a:p>
          <a:p>
            <a:pPr>
              <a:spcAft>
                <a:spcPts val="0"/>
              </a:spcAft>
            </a:pPr>
            <a:endParaRPr lang="fr-CA" sz="1400" dirty="0"/>
          </a:p>
        </p:txBody>
      </p:sp>
      <p:sp>
        <p:nvSpPr>
          <p:cNvPr id="21" name="Rounded Rectangle 20"/>
          <p:cNvSpPr/>
          <p:nvPr>
            <p:custDataLst>
              <p:tags r:id="rId13"/>
            </p:custDataLst>
          </p:nvPr>
        </p:nvSpPr>
        <p:spPr>
          <a:xfrm>
            <a:off x="342405" y="1316952"/>
            <a:ext cx="3960440" cy="3610324"/>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ctr"/>
          <a:lstStyle/>
          <a:p>
            <a:pPr lvl="3"/>
            <a:endParaRPr lang="fr-CA" sz="1200" dirty="0" smtClean="0"/>
          </a:p>
          <a:p>
            <a:pPr lvl="3"/>
            <a:endParaRPr lang="fr-CA" sz="1200" dirty="0" smtClean="0"/>
          </a:p>
          <a:p>
            <a:pPr marL="1543050" lvl="3" indent="-171450">
              <a:buFont typeface="Arial" panose="020B0604020202020204" pitchFamily="34" charset="0"/>
              <a:buChar char="•"/>
            </a:pPr>
            <a:endParaRPr lang="fr-CA" sz="1200" dirty="0" smtClean="0"/>
          </a:p>
          <a:p>
            <a:pPr marL="1543050" lvl="3" indent="-171450">
              <a:buFont typeface="Arial" panose="020B0604020202020204" pitchFamily="34" charset="0"/>
              <a:buChar char="•"/>
            </a:pPr>
            <a:endParaRPr lang="fr-CA" sz="1200" dirty="0" smtClean="0"/>
          </a:p>
          <a:p>
            <a:pPr lvl="3"/>
            <a:endParaRPr lang="fr-CA" sz="1200" dirty="0" smtClean="0"/>
          </a:p>
          <a:p>
            <a:pPr lvl="3"/>
            <a:endParaRPr lang="fr-CA" sz="1200" dirty="0" smtClean="0"/>
          </a:p>
          <a:p>
            <a:pPr lvl="3"/>
            <a:endParaRPr lang="fr-CA" sz="1200" dirty="0" smtClean="0"/>
          </a:p>
          <a:p>
            <a:pPr lvl="3"/>
            <a:endParaRPr lang="fr-CA" sz="1200" dirty="0" smtClean="0"/>
          </a:p>
          <a:p>
            <a:pPr lvl="3"/>
            <a:endParaRPr lang="fr-CA" sz="1200" dirty="0" smtClean="0"/>
          </a:p>
          <a:p>
            <a:pPr lvl="3"/>
            <a:endParaRPr lang="fr-CA" sz="1100" dirty="0" smtClean="0"/>
          </a:p>
          <a:p>
            <a:pPr marL="171450" indent="-171450">
              <a:buFont typeface="Arial" panose="020B0604020202020204" pitchFamily="34" charset="0"/>
              <a:buChar char="•"/>
            </a:pPr>
            <a:r>
              <a:rPr lang="fr-CA" sz="1100" dirty="0" smtClean="0"/>
              <a:t>Nommé en juin 2019.</a:t>
            </a:r>
          </a:p>
          <a:p>
            <a:pPr marL="171450" indent="-171450">
              <a:buFont typeface="Arial" panose="020B0604020202020204" pitchFamily="34" charset="0"/>
              <a:buChar char="•"/>
            </a:pPr>
            <a:r>
              <a:rPr lang="fr-CA" sz="1100" dirty="0" smtClean="0"/>
              <a:t>Vingt ans de carrière dans la fonction publique, au sein d’organismes centraux comme le Bureau du Conseil privé, le Secrétariat du Conseil du Trésor et le ministère des Finances, et de ministères responsables comme Emploi et Développement social Canada et Relations Couronne-Autochtones et Affaires du Nord Canada.</a:t>
            </a:r>
          </a:p>
          <a:p>
            <a:pPr marL="171450" indent="-171450">
              <a:buFont typeface="Arial" panose="020B0604020202020204" pitchFamily="34" charset="0"/>
              <a:buChar char="•"/>
            </a:pPr>
            <a:r>
              <a:rPr lang="fr-CA" sz="1100" dirty="0" smtClean="0"/>
              <a:t>Ancien réserviste de l’Armée canadienne.</a:t>
            </a:r>
            <a:endParaRPr lang="fr-CA" sz="1100" dirty="0"/>
          </a:p>
        </p:txBody>
      </p:sp>
      <p:pic>
        <p:nvPicPr>
          <p:cNvPr id="3" name="Picture 2"/>
          <p:cNvPicPr>
            <a:picLocks noChangeAspect="1"/>
          </p:cNvPicPr>
          <p:nvPr>
            <p:custDataLst>
              <p:tags r:id="rId14"/>
            </p:custDataLst>
          </p:nvPr>
        </p:nvPicPr>
        <p:blipFill>
          <a:blip r:embed="rId17" cstate="print">
            <a:extLst>
              <a:ext uri="{28A0092B-C50C-407E-A947-70E740481C1C}">
                <a14:useLocalDpi xmlns:a14="http://schemas.microsoft.com/office/drawing/2010/main"/>
              </a:ext>
            </a:extLst>
          </a:blip>
          <a:stretch>
            <a:fillRect/>
          </a:stretch>
        </p:blipFill>
        <p:spPr>
          <a:xfrm>
            <a:off x="1503159" y="1368603"/>
            <a:ext cx="1491766" cy="1870442"/>
          </a:xfrm>
          <a:prstGeom prst="rect">
            <a:avLst/>
          </a:prstGeom>
        </p:spPr>
      </p:pic>
    </p:spTree>
    <p:extLst>
      <p:ext uri="{BB962C8B-B14F-4D97-AF65-F5344CB8AC3E}">
        <p14:creationId xmlns:p14="http://schemas.microsoft.com/office/powerpoint/2010/main" val="41130698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5da75d0e423535a024d589b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2F139E188C9B4E890339F7E0FDCAD3" ma:contentTypeVersion="1" ma:contentTypeDescription="Create a new document." ma:contentTypeScope="" ma:versionID="daab64d9fb3e54478891f3d6e8177732">
  <xsd:schema xmlns:xsd="http://www.w3.org/2001/XMLSchema" xmlns:xs="http://www.w3.org/2001/XMLSchema" xmlns:p="http://schemas.microsoft.com/office/2006/metadata/properties" xmlns:ns2="e45b94c0-dbe6-4bd1-924a-7b011d881dae" targetNamespace="http://schemas.microsoft.com/office/2006/metadata/properties" ma:root="true" ma:fieldsID="e14fe66f0a07d1f4d5883fae1448e4c3" ns2:_="">
    <xsd:import namespace="e45b94c0-dbe6-4bd1-924a-7b011d881da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5b94c0-dbe6-4bd1-924a-7b011d881d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7313E9-D71B-41BB-AD42-1B2D7FF475FB}">
  <ds:schemaRefs>
    <ds:schemaRef ds:uri="http://schemas.microsoft.com/sharepoint/v3/contenttype/forms"/>
  </ds:schemaRefs>
</ds:datastoreItem>
</file>

<file path=customXml/itemProps2.xml><?xml version="1.0" encoding="utf-8"?>
<ds:datastoreItem xmlns:ds="http://schemas.openxmlformats.org/officeDocument/2006/customXml" ds:itemID="{AE98230B-77B2-4323-88CB-B4D18A22B575}">
  <ds:schemaRefs>
    <ds:schemaRef ds:uri="http://purl.org/dc/terms/"/>
    <ds:schemaRef ds:uri="http://schemas.openxmlformats.org/package/2006/metadata/core-properties"/>
    <ds:schemaRef ds:uri="e45b94c0-dbe6-4bd1-924a-7b011d881da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05FA96C-9537-41DD-B52A-A77C85E29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5b94c0-dbe6-4bd1-924a-7b011d881d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DG Pol Coord brief to L1s - CoW 2017</Template>
  <TotalTime>19799</TotalTime>
  <Words>150</Words>
  <Application>Microsoft Office PowerPoint</Application>
  <PresentationFormat>Custom</PresentationFormat>
  <Paragraphs>81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C-22</dc:title>
  <dc:creator>Vouvalidis E@ADM(IE) DGISP@Ottawa-Hull</dc:creator>
  <cp:lastModifiedBy>lepine.d</cp:lastModifiedBy>
  <cp:revision>734</cp:revision>
  <cp:lastPrinted>2019-09-17T14:49:03Z</cp:lastPrinted>
  <dcterms:created xsi:type="dcterms:W3CDTF">2017-05-18T23:50:12Z</dcterms:created>
  <dcterms:modified xsi:type="dcterms:W3CDTF">2020-02-14T16:03:40Z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y fmtid="{D5CDD505-2E9C-101B-9397-08002B2CF9AE}" pid="5" name="ContentTypeId">
    <vt:lpwstr>0x010100322F139E188C9B4E890339F7E0FDCAD3</vt:lpwstr>
  </property>
</Properties>
</file>