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333" r:id="rId2"/>
  </p:sldIdLst>
  <p:sldSz cx="16238538" cy="9134475"/>
  <p:notesSz cx="14782800" cy="9296400"/>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a:srgbClr val="799E83"/>
    <a:srgbClr val="6F9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94255" autoAdjust="0"/>
  </p:normalViewPr>
  <p:slideViewPr>
    <p:cSldViewPr>
      <p:cViewPr varScale="1">
        <p:scale>
          <a:sx n="72" d="100"/>
          <a:sy n="72" d="100"/>
        </p:scale>
        <p:origin x="816" y="78"/>
      </p:cViewPr>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4" y="3"/>
            <a:ext cx="6407221" cy="465800"/>
          </a:xfrm>
          <a:prstGeom prst="rect">
            <a:avLst/>
          </a:prstGeom>
        </p:spPr>
        <p:txBody>
          <a:bodyPr vert="horz" lIns="115473" tIns="57735" rIns="115473" bIns="57735" rtlCol="0"/>
          <a:lstStyle>
            <a:lvl1pPr algn="l">
              <a:defRPr sz="1500"/>
            </a:lvl1pPr>
          </a:lstStyle>
          <a:p>
            <a:endParaRPr lang="en-CA"/>
          </a:p>
        </p:txBody>
      </p:sp>
      <p:sp>
        <p:nvSpPr>
          <p:cNvPr id="3" name="Date Placeholder 2"/>
          <p:cNvSpPr>
            <a:spLocks noGrp="1"/>
          </p:cNvSpPr>
          <p:nvPr>
            <p:ph type="dt" sz="quarter" idx="1"/>
          </p:nvPr>
        </p:nvSpPr>
        <p:spPr>
          <a:xfrm>
            <a:off x="8372304" y="3"/>
            <a:ext cx="6407221" cy="465800"/>
          </a:xfrm>
          <a:prstGeom prst="rect">
            <a:avLst/>
          </a:prstGeom>
        </p:spPr>
        <p:txBody>
          <a:bodyPr vert="horz" lIns="115473" tIns="57735" rIns="115473" bIns="57735" rtlCol="0"/>
          <a:lstStyle>
            <a:lvl1pPr algn="r">
              <a:defRPr sz="1500"/>
            </a:lvl1pPr>
          </a:lstStyle>
          <a:p>
            <a:fld id="{FF0693B9-860C-45E6-80DC-0B44F6AF1AD2}" type="datetimeFigureOut">
              <a:rPr lang="en-CA" smtClean="0"/>
              <a:t>2020-02-14</a:t>
            </a:fld>
            <a:endParaRPr lang="en-CA"/>
          </a:p>
        </p:txBody>
      </p:sp>
      <p:sp>
        <p:nvSpPr>
          <p:cNvPr id="4" name="Footer Placeholder 3"/>
          <p:cNvSpPr>
            <a:spLocks noGrp="1"/>
          </p:cNvSpPr>
          <p:nvPr>
            <p:ph type="ftr" sz="quarter" idx="2"/>
          </p:nvPr>
        </p:nvSpPr>
        <p:spPr>
          <a:xfrm>
            <a:off x="64" y="8830603"/>
            <a:ext cx="6407221" cy="465800"/>
          </a:xfrm>
          <a:prstGeom prst="rect">
            <a:avLst/>
          </a:prstGeom>
        </p:spPr>
        <p:txBody>
          <a:bodyPr vert="horz" lIns="115473" tIns="57735" rIns="115473" bIns="57735" rtlCol="0" anchor="b"/>
          <a:lstStyle>
            <a:lvl1pPr algn="l">
              <a:defRPr sz="1500"/>
            </a:lvl1pPr>
          </a:lstStyle>
          <a:p>
            <a:endParaRPr lang="en-CA"/>
          </a:p>
        </p:txBody>
      </p:sp>
      <p:sp>
        <p:nvSpPr>
          <p:cNvPr id="5" name="Slide Number Placeholder 4"/>
          <p:cNvSpPr>
            <a:spLocks noGrp="1"/>
          </p:cNvSpPr>
          <p:nvPr>
            <p:ph type="sldNum" sz="quarter" idx="3"/>
          </p:nvPr>
        </p:nvSpPr>
        <p:spPr>
          <a:xfrm>
            <a:off x="8372304" y="8830603"/>
            <a:ext cx="6407221" cy="465800"/>
          </a:xfrm>
          <a:prstGeom prst="rect">
            <a:avLst/>
          </a:prstGeom>
        </p:spPr>
        <p:txBody>
          <a:bodyPr vert="horz" lIns="115473" tIns="57735" rIns="115473" bIns="57735" rtlCol="0" anchor="b"/>
          <a:lstStyle>
            <a:lvl1pPr algn="r">
              <a:defRPr sz="1500"/>
            </a:lvl1pPr>
          </a:lstStyle>
          <a:p>
            <a:fld id="{5574F823-DC1F-4E06-9EAA-A1C8037BEF71}" type="slidenum">
              <a:rPr lang="en-CA" smtClean="0"/>
              <a:t>‹#›</a:t>
            </a:fld>
            <a:endParaRPr lang="en-CA"/>
          </a:p>
        </p:txBody>
      </p:sp>
    </p:spTree>
    <p:extLst>
      <p:ext uri="{BB962C8B-B14F-4D97-AF65-F5344CB8AC3E}">
        <p14:creationId xmlns:p14="http://schemas.microsoft.com/office/powerpoint/2010/main" val="2149803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5880" cy="464820"/>
          </a:xfrm>
          <a:prstGeom prst="rect">
            <a:avLst/>
          </a:prstGeom>
        </p:spPr>
        <p:txBody>
          <a:bodyPr vert="horz" lIns="117670" tIns="58832" rIns="117670" bIns="58832" rtlCol="0"/>
          <a:lstStyle>
            <a:lvl1pPr algn="l" fontAlgn="auto">
              <a:spcBef>
                <a:spcPts val="0"/>
              </a:spcBef>
              <a:spcAft>
                <a:spcPts val="0"/>
              </a:spcAft>
              <a:defRPr sz="1500">
                <a:latin typeface="Arial"/>
                <a:ea typeface="+mn-ea"/>
                <a:cs typeface="+mn-cs"/>
              </a:defRPr>
            </a:lvl1pPr>
          </a:lstStyle>
          <a:p>
            <a:pPr>
              <a:defRPr/>
            </a:pPr>
            <a:endParaRPr lang="en-CA"/>
          </a:p>
        </p:txBody>
      </p:sp>
      <p:sp>
        <p:nvSpPr>
          <p:cNvPr id="3" name="Date Placeholder 2"/>
          <p:cNvSpPr>
            <a:spLocks noGrp="1"/>
          </p:cNvSpPr>
          <p:nvPr>
            <p:ph type="dt" idx="1"/>
          </p:nvPr>
        </p:nvSpPr>
        <p:spPr>
          <a:xfrm>
            <a:off x="8373500" y="0"/>
            <a:ext cx="6405880" cy="464820"/>
          </a:xfrm>
          <a:prstGeom prst="rect">
            <a:avLst/>
          </a:prstGeom>
        </p:spPr>
        <p:txBody>
          <a:bodyPr vert="horz" wrap="square" lIns="117670" tIns="58832" rIns="117670" bIns="58832" numCol="1" anchor="t" anchorCtr="0" compatLnSpc="1">
            <a:prstTxWarp prst="textNoShape">
              <a:avLst/>
            </a:prstTxWarp>
          </a:bodyPr>
          <a:lstStyle>
            <a:lvl1pPr algn="r">
              <a:defRPr sz="1500" smtClean="0"/>
            </a:lvl1pPr>
          </a:lstStyle>
          <a:p>
            <a:pPr>
              <a:defRPr/>
            </a:pPr>
            <a:fld id="{808044B6-61BA-404C-8928-A2A282B514AF}" type="datetimeFigureOut">
              <a:rPr lang="en-CA" altLang="en-US"/>
              <a:pPr>
                <a:defRPr/>
              </a:pPr>
              <a:t>2020-02-14</a:t>
            </a:fld>
            <a:endParaRPr lang="en-CA" altLang="en-US" dirty="0"/>
          </a:p>
        </p:txBody>
      </p:sp>
      <p:sp>
        <p:nvSpPr>
          <p:cNvPr id="4" name="Slide Image Placeholder 3"/>
          <p:cNvSpPr>
            <a:spLocks noGrp="1" noRot="1" noChangeAspect="1"/>
          </p:cNvSpPr>
          <p:nvPr>
            <p:ph type="sldImg" idx="2"/>
          </p:nvPr>
        </p:nvSpPr>
        <p:spPr>
          <a:xfrm>
            <a:off x="4292600" y="698500"/>
            <a:ext cx="6197600" cy="3486150"/>
          </a:xfrm>
          <a:prstGeom prst="rect">
            <a:avLst/>
          </a:prstGeom>
          <a:noFill/>
          <a:ln w="12700">
            <a:solidFill>
              <a:prstClr val="black"/>
            </a:solidFill>
          </a:ln>
        </p:spPr>
        <p:txBody>
          <a:bodyPr vert="horz" lIns="117670" tIns="58832" rIns="117670" bIns="58832" rtlCol="0" anchor="ctr"/>
          <a:lstStyle/>
          <a:p>
            <a:pPr lvl="0"/>
            <a:endParaRPr lang="en-CA" noProof="0" dirty="0"/>
          </a:p>
        </p:txBody>
      </p:sp>
      <p:sp>
        <p:nvSpPr>
          <p:cNvPr id="5" name="Notes Placeholder 4"/>
          <p:cNvSpPr>
            <a:spLocks noGrp="1"/>
          </p:cNvSpPr>
          <p:nvPr>
            <p:ph type="body" sz="quarter" idx="3"/>
          </p:nvPr>
        </p:nvSpPr>
        <p:spPr>
          <a:xfrm>
            <a:off x="1478280" y="4415790"/>
            <a:ext cx="11826240" cy="4183380"/>
          </a:xfrm>
          <a:prstGeom prst="rect">
            <a:avLst/>
          </a:prstGeom>
        </p:spPr>
        <p:txBody>
          <a:bodyPr vert="horz" wrap="square" lIns="117670" tIns="58832" rIns="117670" bIns="58832"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0" y="8829967"/>
            <a:ext cx="6405880" cy="464820"/>
          </a:xfrm>
          <a:prstGeom prst="rect">
            <a:avLst/>
          </a:prstGeom>
        </p:spPr>
        <p:txBody>
          <a:bodyPr vert="horz" lIns="117670" tIns="58832" rIns="117670" bIns="58832" rtlCol="0" anchor="b"/>
          <a:lstStyle>
            <a:lvl1pPr algn="l" fontAlgn="auto">
              <a:spcBef>
                <a:spcPts val="0"/>
              </a:spcBef>
              <a:spcAft>
                <a:spcPts val="0"/>
              </a:spcAft>
              <a:defRPr sz="15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8373500" y="8829967"/>
            <a:ext cx="6405880" cy="464820"/>
          </a:xfrm>
          <a:prstGeom prst="rect">
            <a:avLst/>
          </a:prstGeom>
        </p:spPr>
        <p:txBody>
          <a:bodyPr vert="horz" wrap="square" lIns="117670" tIns="58832" rIns="117670" bIns="58832" numCol="1" anchor="b" anchorCtr="0" compatLnSpc="1">
            <a:prstTxWarp prst="textNoShape">
              <a:avLst/>
            </a:prstTxWarp>
          </a:bodyPr>
          <a:lstStyle>
            <a:lvl1pPr algn="r">
              <a:defRPr sz="1500"/>
            </a:lvl1pPr>
          </a:lstStyle>
          <a:p>
            <a:fld id="{488DEAAE-8EA2-47BC-AB00-A30251532296}" type="slidenum">
              <a:rPr lang="en-CA" altLang="en-US"/>
              <a:pPr/>
              <a:t>‹#›</a:t>
            </a:fld>
            <a:endParaRPr lang="en-CA" altLang="en-US"/>
          </a:p>
        </p:txBody>
      </p:sp>
    </p:spTree>
    <p:extLst>
      <p:ext uri="{BB962C8B-B14F-4D97-AF65-F5344CB8AC3E}">
        <p14:creationId xmlns:p14="http://schemas.microsoft.com/office/powerpoint/2010/main" val="1865806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92600" y="698500"/>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8DEAAE-8EA2-47BC-AB00-A30251532296}" type="slidenum">
              <a:rPr lang="en-CA" altLang="en-US" smtClean="0">
                <a:solidFill>
                  <a:prstClr val="black"/>
                </a:solidFill>
              </a:rPr>
              <a:pPr/>
              <a:t>1</a:t>
            </a:fld>
            <a:endParaRPr lang="en-CA" altLang="en-US">
              <a:solidFill>
                <a:prstClr val="black"/>
              </a:solidFill>
            </a:endParaRPr>
          </a:p>
        </p:txBody>
      </p:sp>
    </p:spTree>
    <p:extLst>
      <p:ext uri="{BB962C8B-B14F-4D97-AF65-F5344CB8AC3E}">
        <p14:creationId xmlns:p14="http://schemas.microsoft.com/office/powerpoint/2010/main" val="3676291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157192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895580C0-7C9F-4402-9866-6AC64F3EB067}" type="datetime1">
              <a:rPr lang="en-CA" altLang="en-US"/>
              <a:pPr>
                <a:defRPr/>
              </a:pPr>
              <a:t>2020-02-14</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C40897B9-C17D-43A5-B159-FC39BE5021EC}" type="slidenum">
              <a:rPr lang="en-CA" altLang="en-US"/>
              <a:pPr/>
              <a:t>‹#›</a:t>
            </a:fld>
            <a:endParaRPr lang="en-CA" altLang="en-US"/>
          </a:p>
        </p:txBody>
      </p:sp>
    </p:spTree>
    <p:extLst>
      <p:ext uri="{BB962C8B-B14F-4D97-AF65-F5344CB8AC3E}">
        <p14:creationId xmlns:p14="http://schemas.microsoft.com/office/powerpoint/2010/main" val="195233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927" y="1401892"/>
            <a:ext cx="14614684" cy="133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11927" y="3044825"/>
            <a:ext cx="14614684" cy="48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11931" y="8466307"/>
            <a:ext cx="3788993" cy="486326"/>
          </a:xfrm>
          <a:prstGeom prst="rect">
            <a:avLst/>
          </a:prstGeom>
        </p:spPr>
        <p:txBody>
          <a:bodyPr vert="horz" wrap="square" lIns="91440" tIns="45720" rIns="91440" bIns="45720" numCol="1" anchor="ctr" anchorCtr="0" compatLnSpc="1">
            <a:prstTxWarp prst="textNoShape">
              <a:avLst/>
            </a:prstTxWarp>
          </a:bodyPr>
          <a:lstStyle>
            <a:lvl1pPr>
              <a:defRPr sz="1599" smtClean="0">
                <a:solidFill>
                  <a:srgbClr val="000000"/>
                </a:solidFill>
                <a:cs typeface="Arial" pitchFamily="34" charset="0"/>
              </a:defRPr>
            </a:lvl1pPr>
          </a:lstStyle>
          <a:p>
            <a:pPr>
              <a:defRPr/>
            </a:pPr>
            <a:fld id="{0DA58194-B804-4841-9ACA-BAF70EFEEEF6}" type="datetime1">
              <a:rPr lang="en-CA" altLang="en-US"/>
              <a:pPr>
                <a:defRPr/>
              </a:pPr>
              <a:t>2020-02-14</a:t>
            </a:fld>
            <a:endParaRPr lang="en-CA" altLang="en-US"/>
          </a:p>
        </p:txBody>
      </p:sp>
      <p:sp>
        <p:nvSpPr>
          <p:cNvPr id="5" name="Footer Placeholder 4"/>
          <p:cNvSpPr>
            <a:spLocks noGrp="1"/>
          </p:cNvSpPr>
          <p:nvPr>
            <p:ph type="ftr" sz="quarter" idx="3"/>
          </p:nvPr>
        </p:nvSpPr>
        <p:spPr>
          <a:xfrm>
            <a:off x="5548170" y="8466307"/>
            <a:ext cx="5142203" cy="486326"/>
          </a:xfrm>
          <a:prstGeom prst="rect">
            <a:avLst/>
          </a:prstGeom>
        </p:spPr>
        <p:txBody>
          <a:bodyPr vert="horz" lIns="91440" tIns="45720" rIns="91440" bIns="45720" rtlCol="0" anchor="ctr"/>
          <a:lstStyle>
            <a:lvl1pPr algn="ctr" fontAlgn="auto">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622" y="8466307"/>
            <a:ext cx="3788993" cy="486326"/>
          </a:xfrm>
          <a:prstGeom prst="rect">
            <a:avLst/>
          </a:prstGeom>
        </p:spPr>
        <p:txBody>
          <a:bodyPr vert="horz" wrap="square" lIns="91440" tIns="45720" rIns="91440" bIns="45720" numCol="1" anchor="ctr" anchorCtr="0" compatLnSpc="1">
            <a:prstTxWarp prst="textNoShape">
              <a:avLst/>
            </a:prstTxWarp>
          </a:bodyPr>
          <a:lstStyle>
            <a:lvl1pPr algn="r">
              <a:defRPr sz="1599">
                <a:solidFill>
                  <a:srgbClr val="000000"/>
                </a:solidFill>
                <a:cs typeface="Arial" panose="020B0604020202020204" pitchFamily="34" charset="0"/>
              </a:defRPr>
            </a:lvl1pPr>
          </a:lstStyle>
          <a:p>
            <a:fld id="{13416C51-20B9-45B1-ACB4-625227970FA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4263" b="1" kern="1200">
          <a:solidFill>
            <a:srgbClr val="30357F"/>
          </a:solidFill>
          <a:latin typeface="Arial"/>
          <a:ea typeface="ＭＳ Ｐゴシック" charset="0"/>
          <a:cs typeface="Arial"/>
        </a:defRPr>
      </a:lvl1pPr>
      <a:lvl2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2pPr>
      <a:lvl3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3pPr>
      <a:lvl4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4pPr>
      <a:lvl5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6715" indent="-456715" algn="l" rtl="0" eaLnBrk="1" fontAlgn="base" hangingPunct="1">
        <a:spcBef>
          <a:spcPct val="20000"/>
        </a:spcBef>
        <a:spcAft>
          <a:spcPct val="0"/>
        </a:spcAft>
        <a:buFont typeface="Arial" panose="020B0604020202020204" pitchFamily="34" charset="0"/>
        <a:buChar char="•"/>
        <a:defRPr sz="3729" kern="1200">
          <a:solidFill>
            <a:srgbClr val="000000"/>
          </a:solidFill>
          <a:latin typeface="Arial"/>
          <a:ea typeface="ＭＳ Ｐゴシック" charset="0"/>
          <a:cs typeface="Arial"/>
        </a:defRPr>
      </a:lvl1pPr>
      <a:lvl2pPr marL="989550" indent="-380596" algn="l" rtl="0" eaLnBrk="1" fontAlgn="base" hangingPunct="1">
        <a:spcBef>
          <a:spcPct val="20000"/>
        </a:spcBef>
        <a:spcAft>
          <a:spcPct val="0"/>
        </a:spcAft>
        <a:buFont typeface="Arial" panose="020B0604020202020204" pitchFamily="34" charset="0"/>
        <a:buChar char="–"/>
        <a:defRPr sz="3196" kern="1200">
          <a:solidFill>
            <a:srgbClr val="000000"/>
          </a:solidFill>
          <a:latin typeface="Arial"/>
          <a:ea typeface="ＭＳ Ｐゴシック" charset="0"/>
          <a:cs typeface="Arial"/>
        </a:defRPr>
      </a:lvl2pPr>
      <a:lvl3pPr marL="1522385" indent="-304476" algn="l" rtl="0" eaLnBrk="1" fontAlgn="base" hangingPunct="1">
        <a:spcBef>
          <a:spcPct val="20000"/>
        </a:spcBef>
        <a:spcAft>
          <a:spcPct val="0"/>
        </a:spcAft>
        <a:buFont typeface="Arial" panose="020B0604020202020204" pitchFamily="34" charset="0"/>
        <a:buChar char="•"/>
        <a:defRPr sz="2664" kern="1200">
          <a:solidFill>
            <a:srgbClr val="000000"/>
          </a:solidFill>
          <a:latin typeface="Arial"/>
          <a:ea typeface="ＭＳ Ｐゴシック" charset="0"/>
          <a:cs typeface="Arial"/>
        </a:defRPr>
      </a:lvl3pPr>
      <a:lvl4pPr marL="2131340"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740294"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01637" y="1342656"/>
            <a:ext cx="3578446" cy="366812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dirty="0" smtClean="0">
                <a:solidFill>
                  <a:schemeClr val="tx1"/>
                </a:solidFill>
              </a:rPr>
              <a:t>MANDAT</a:t>
            </a:r>
          </a:p>
          <a:p>
            <a:pPr marL="228589" indent="-228589">
              <a:buFont typeface="Arial" panose="020B0604020202020204" pitchFamily="34" charset="0"/>
              <a:buChar char="•"/>
            </a:pPr>
            <a:r>
              <a:rPr lang="fr-FR" sz="1100" dirty="0"/>
              <a:t>Fournir au ministre des conseils et du soutien sur la mise en œuvre de la politique de défense du </a:t>
            </a:r>
            <a:r>
              <a:rPr lang="fr-FR" sz="1100" dirty="0" smtClean="0"/>
              <a:t>Canada</a:t>
            </a:r>
          </a:p>
          <a:p>
            <a:pPr marL="228589" indent="-228589">
              <a:buFont typeface="Arial" panose="020B0604020202020204" pitchFamily="34" charset="0"/>
              <a:buChar char="•"/>
            </a:pPr>
            <a:r>
              <a:rPr lang="fr-FR" sz="1100" dirty="0"/>
              <a:t>Produire </a:t>
            </a:r>
            <a:r>
              <a:rPr lang="fr-FR" sz="1100" dirty="0" smtClean="0"/>
              <a:t>les avis stratégiques pour </a:t>
            </a:r>
            <a:r>
              <a:rPr lang="fr-FR" sz="1100" dirty="0"/>
              <a:t>les opérations des Forces armées canadiennes </a:t>
            </a:r>
            <a:endParaRPr lang="fr-FR" sz="1100" dirty="0" smtClean="0"/>
          </a:p>
          <a:p>
            <a:pPr marL="228589" indent="-228589">
              <a:buFont typeface="Arial" panose="020B0604020202020204" pitchFamily="34" charset="0"/>
              <a:buChar char="•"/>
            </a:pPr>
            <a:r>
              <a:rPr lang="fr-FR" sz="1100" dirty="0"/>
              <a:t>Gérer les relations internationales du ministre en matière de défense et de </a:t>
            </a:r>
            <a:r>
              <a:rPr lang="fr-FR" sz="1100" dirty="0" smtClean="0"/>
              <a:t>sécurité</a:t>
            </a:r>
          </a:p>
          <a:p>
            <a:pPr marL="228589" indent="-228589">
              <a:buFont typeface="Arial" panose="020B0604020202020204" pitchFamily="34" charset="0"/>
              <a:buChar char="•"/>
            </a:pPr>
            <a:r>
              <a:rPr lang="fr-FR" sz="1100" dirty="0">
                <a:solidFill>
                  <a:schemeClr val="tx1"/>
                </a:solidFill>
              </a:rPr>
              <a:t>Fournir au ministre des conseils stratégiques sur la défense et la sécurité continentales et </a:t>
            </a:r>
            <a:r>
              <a:rPr lang="fr-FR" sz="1100" dirty="0" smtClean="0">
                <a:solidFill>
                  <a:schemeClr val="tx1"/>
                </a:solidFill>
              </a:rPr>
              <a:t>internationales</a:t>
            </a:r>
            <a:endParaRPr lang="fr-FR" sz="1100" dirty="0">
              <a:solidFill>
                <a:schemeClr val="tx1"/>
              </a:solidFill>
            </a:endParaRPr>
          </a:p>
          <a:p>
            <a:pPr marL="228589" indent="-228589">
              <a:buFont typeface="Arial" panose="020B0604020202020204" pitchFamily="34" charset="0"/>
              <a:buChar char="•"/>
            </a:pPr>
            <a:r>
              <a:rPr lang="fr-FR" sz="1100" dirty="0"/>
              <a:t>Conseiller et appuyer le ministre dans l'exercice </a:t>
            </a:r>
            <a:r>
              <a:rPr lang="fr-FR" sz="1100" dirty="0" smtClean="0"/>
              <a:t>de ses </a:t>
            </a:r>
            <a:r>
              <a:rPr lang="fr-FR" sz="1100" dirty="0"/>
              <a:t>responsabilités </a:t>
            </a:r>
            <a:r>
              <a:rPr lang="fr-FR" sz="1100" dirty="0" smtClean="0"/>
              <a:t>devant le </a:t>
            </a:r>
            <a:r>
              <a:rPr lang="fr-FR" sz="1100" dirty="0"/>
              <a:t>Cabinet et </a:t>
            </a:r>
            <a:r>
              <a:rPr lang="fr-FR" sz="1100" dirty="0" smtClean="0"/>
              <a:t>le Parlement</a:t>
            </a:r>
          </a:p>
          <a:p>
            <a:pPr marL="228589" indent="-228589">
              <a:buFont typeface="Arial" panose="020B0604020202020204" pitchFamily="34" charset="0"/>
              <a:buChar char="•"/>
            </a:pPr>
            <a:r>
              <a:rPr lang="fr-FR" sz="1100" dirty="0"/>
              <a:t>Engager des experts externes pour </a:t>
            </a:r>
            <a:r>
              <a:rPr lang="fr-FR" sz="1100" dirty="0" smtClean="0"/>
              <a:t>aborder </a:t>
            </a:r>
            <a:r>
              <a:rPr lang="fr-FR" sz="1100" dirty="0"/>
              <a:t>les problèmes de politique de défense et de sécurité (Mobilisation des idées nouvelles en matière de défense et de sécurité</a:t>
            </a:r>
            <a:r>
              <a:rPr lang="fr-FR" sz="1100" dirty="0" smtClean="0"/>
              <a:t>)</a:t>
            </a:r>
          </a:p>
        </p:txBody>
      </p:sp>
      <p:sp>
        <p:nvSpPr>
          <p:cNvPr id="28" name="Rounded Rectangle 27"/>
          <p:cNvSpPr/>
          <p:nvPr/>
        </p:nvSpPr>
        <p:spPr>
          <a:xfrm>
            <a:off x="8588054" y="1326875"/>
            <a:ext cx="3419647" cy="36839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fr-CA" b="1" cap="all" dirty="0" smtClean="0"/>
              <a:t>Faits saillants</a:t>
            </a:r>
          </a:p>
          <a:p>
            <a:pPr algn="ctr"/>
            <a:endParaRPr lang="fr-CA" sz="600" b="1" dirty="0" smtClean="0"/>
          </a:p>
          <a:p>
            <a:r>
              <a:rPr lang="fr-CA" sz="1200" b="1" dirty="0" smtClean="0"/>
              <a:t>Effectifs </a:t>
            </a:r>
            <a:r>
              <a:rPr lang="fr-CA" sz="1200" dirty="0" smtClean="0"/>
              <a:t>: </a:t>
            </a:r>
          </a:p>
          <a:p>
            <a:pPr marL="171450" indent="-171450">
              <a:buFont typeface="Arial" panose="020B0604020202020204" pitchFamily="34" charset="0"/>
              <a:buChar char="•"/>
            </a:pPr>
            <a:r>
              <a:rPr lang="fr-CA" sz="1200" dirty="0" smtClean="0"/>
              <a:t>207 (165 civils, 42 militaires)</a:t>
            </a:r>
          </a:p>
          <a:p>
            <a:endParaRPr lang="fr-CA" sz="1200" b="1" dirty="0" smtClean="0"/>
          </a:p>
          <a:p>
            <a:r>
              <a:rPr lang="fr-CA" sz="1200" b="1" dirty="0" smtClean="0"/>
              <a:t>Budget </a:t>
            </a:r>
            <a:r>
              <a:rPr lang="fr-CA" sz="1200" dirty="0" smtClean="0"/>
              <a:t>:  </a:t>
            </a:r>
          </a:p>
          <a:p>
            <a:pPr marL="171450" indent="-171450">
              <a:buFont typeface="Arial" panose="020B0604020202020204" pitchFamily="34" charset="0"/>
              <a:buChar char="•"/>
            </a:pPr>
            <a:r>
              <a:rPr lang="fr-CA" sz="1200" dirty="0" smtClean="0"/>
              <a:t>35,578 M$ sur trois crédits</a:t>
            </a:r>
          </a:p>
          <a:p>
            <a:pPr marL="171450" indent="-171450">
              <a:buFont typeface="Arial" panose="020B0604020202020204" pitchFamily="34" charset="0"/>
              <a:buChar char="•"/>
            </a:pPr>
            <a:r>
              <a:rPr lang="fr-CA" sz="1200" dirty="0" smtClean="0"/>
              <a:t>Crédit 1 F et E – 4,672 M$</a:t>
            </a:r>
          </a:p>
          <a:p>
            <a:pPr marL="171450" indent="-171450">
              <a:buFont typeface="Arial" panose="020B0604020202020204" pitchFamily="34" charset="0"/>
              <a:buChar char="•"/>
            </a:pPr>
            <a:r>
              <a:rPr lang="fr-CA" sz="1200" dirty="0" smtClean="0"/>
              <a:t>Crédit 1 ETS – 16,588 M$</a:t>
            </a:r>
          </a:p>
          <a:p>
            <a:pPr marL="171450" indent="-171450">
              <a:buFont typeface="Arial" panose="020B0604020202020204" pitchFamily="34" charset="0"/>
              <a:buChar char="•"/>
            </a:pPr>
            <a:r>
              <a:rPr lang="fr-CA" sz="1200" dirty="0" smtClean="0"/>
              <a:t>Crédit 5 – 262 k$</a:t>
            </a:r>
          </a:p>
          <a:p>
            <a:pPr marL="171450" indent="-171450">
              <a:buFont typeface="Arial" panose="020B0604020202020204" pitchFamily="34" charset="0"/>
              <a:buChar char="•"/>
            </a:pPr>
            <a:r>
              <a:rPr lang="fr-CA" sz="1200" dirty="0" smtClean="0"/>
              <a:t>Crédit 10 – 14,053 M$ </a:t>
            </a:r>
            <a:endParaRPr lang="fr-CA" sz="1200" b="1" dirty="0" smtClean="0"/>
          </a:p>
          <a:p>
            <a:endParaRPr lang="fr-CA" sz="1200" b="1" dirty="0" smtClean="0"/>
          </a:p>
          <a:p>
            <a:r>
              <a:rPr lang="fr-CA" sz="1200" b="1" dirty="0" smtClean="0"/>
              <a:t>Emplacement principal </a:t>
            </a:r>
            <a:r>
              <a:rPr lang="fr-CA" sz="1200" dirty="0" smtClean="0"/>
              <a:t>: </a:t>
            </a:r>
          </a:p>
          <a:p>
            <a:pPr marL="171450" indent="-171450">
              <a:buFont typeface="Arial" panose="020B0604020202020204" pitchFamily="34" charset="0"/>
              <a:buChar char="•"/>
            </a:pPr>
            <a:r>
              <a:rPr lang="fr-CA" sz="1200" dirty="0" smtClean="0">
                <a:solidFill>
                  <a:schemeClr val="tx1"/>
                </a:solidFill>
              </a:rPr>
              <a:t>101 Colonel-By (Édifice </a:t>
            </a:r>
            <a:r>
              <a:rPr lang="fr-CA" sz="1200" dirty="0" err="1" smtClean="0">
                <a:solidFill>
                  <a:schemeClr val="tx1"/>
                </a:solidFill>
              </a:rPr>
              <a:t>Pearkes</a:t>
            </a:r>
            <a:r>
              <a:rPr lang="fr-CA" sz="1200" dirty="0" smtClean="0">
                <a:solidFill>
                  <a:schemeClr val="tx1"/>
                </a:solidFill>
              </a:rPr>
              <a:t>)</a:t>
            </a:r>
          </a:p>
          <a:p>
            <a:endParaRPr lang="en-CA" sz="1200" dirty="0">
              <a:solidFill>
                <a:schemeClr val="tx1"/>
              </a:solidFill>
            </a:endParaRPr>
          </a:p>
          <a:p>
            <a:r>
              <a:rPr lang="en-CA" sz="1600" dirty="0" smtClean="0">
                <a:solidFill>
                  <a:schemeClr val="tx1"/>
                </a:solidFill>
              </a:rPr>
              <a:t> </a:t>
            </a:r>
            <a:endParaRPr lang="en-CA" sz="1600" dirty="0">
              <a:solidFill>
                <a:schemeClr val="tx1"/>
              </a:solidFill>
            </a:endParaRPr>
          </a:p>
          <a:p>
            <a:endParaRPr lang="en-CA" sz="1600" dirty="0"/>
          </a:p>
          <a:p>
            <a:pPr marL="228589" indent="-228589">
              <a:buFont typeface="Arial" panose="020B0604020202020204" pitchFamily="34" charset="0"/>
              <a:buChar char="•"/>
            </a:pPr>
            <a:endParaRPr lang="en-CA" sz="1600" dirty="0"/>
          </a:p>
          <a:p>
            <a:endParaRPr lang="en-CA" sz="1600" dirty="0"/>
          </a:p>
        </p:txBody>
      </p:sp>
      <p:sp>
        <p:nvSpPr>
          <p:cNvPr id="29" name="Rounded Rectangle 28"/>
          <p:cNvSpPr/>
          <p:nvPr/>
        </p:nvSpPr>
        <p:spPr>
          <a:xfrm>
            <a:off x="12215672" y="1326876"/>
            <a:ext cx="3680461" cy="368390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fr-CA" b="1" dirty="0" smtClean="0"/>
              <a:t>PARTENAIRES CLÉS</a:t>
            </a:r>
          </a:p>
          <a:p>
            <a:endParaRPr lang="fr-CA" sz="600" b="1" dirty="0" smtClean="0"/>
          </a:p>
          <a:p>
            <a:r>
              <a:rPr lang="fr-CA" sz="1200" b="1" dirty="0" smtClean="0"/>
              <a:t>Interne </a:t>
            </a:r>
            <a:r>
              <a:rPr lang="fr-CA" sz="1200" dirty="0" smtClean="0"/>
              <a:t>:</a:t>
            </a:r>
          </a:p>
          <a:p>
            <a:pPr marL="171450" indent="-171450">
              <a:buFont typeface="Arial" panose="020B0604020202020204" pitchFamily="34" charset="0"/>
              <a:buChar char="•"/>
            </a:pPr>
            <a:r>
              <a:rPr lang="fr-CA" sz="1200" dirty="0" smtClean="0"/>
              <a:t>Ensemble de l’Équipe de la Défense</a:t>
            </a:r>
          </a:p>
          <a:p>
            <a:endParaRPr lang="fr-CA" sz="1200" b="1" dirty="0" smtClean="0"/>
          </a:p>
          <a:p>
            <a:r>
              <a:rPr lang="fr-CA" sz="1200" b="1" dirty="0" smtClean="0"/>
              <a:t>Externe </a:t>
            </a:r>
            <a:r>
              <a:rPr lang="fr-CA" sz="1200" dirty="0" smtClean="0"/>
              <a:t>:</a:t>
            </a:r>
          </a:p>
          <a:p>
            <a:pPr marL="171450" indent="-171450">
              <a:buFont typeface="Arial" panose="020B0604020202020204" pitchFamily="34" charset="0"/>
              <a:buChar char="•"/>
            </a:pPr>
            <a:r>
              <a:rPr lang="fr-FR" sz="1200" dirty="0"/>
              <a:t>Autres ministères </a:t>
            </a:r>
            <a:r>
              <a:rPr lang="fr-FR" sz="1200" dirty="0" smtClean="0"/>
              <a:t>– Organismes centraux</a:t>
            </a:r>
            <a:r>
              <a:rPr lang="fr-FR" sz="1200" dirty="0"/>
              <a:t>, Affaires mondiales Canada, Sécurité publique et Portefeuilles</a:t>
            </a:r>
          </a:p>
          <a:p>
            <a:pPr marL="171450" indent="-171450">
              <a:buFont typeface="Arial" panose="020B0604020202020204" pitchFamily="34" charset="0"/>
              <a:buChar char="•"/>
            </a:pPr>
            <a:r>
              <a:rPr lang="fr-FR" sz="1200" dirty="0"/>
              <a:t>Communauté </a:t>
            </a:r>
            <a:r>
              <a:rPr lang="fr-FR" sz="1200" dirty="0" smtClean="0"/>
              <a:t>des experts </a:t>
            </a:r>
            <a:r>
              <a:rPr lang="fr-FR" sz="1200" dirty="0"/>
              <a:t>en </a:t>
            </a:r>
            <a:r>
              <a:rPr lang="fr-FR" sz="1200" dirty="0" smtClean="0"/>
              <a:t>matière de défense </a:t>
            </a:r>
            <a:r>
              <a:rPr lang="fr-FR" sz="1200" dirty="0"/>
              <a:t>et </a:t>
            </a:r>
            <a:r>
              <a:rPr lang="fr-FR" sz="1200" dirty="0" smtClean="0"/>
              <a:t>de sécurité</a:t>
            </a:r>
            <a:endParaRPr lang="fr-FR" sz="1200" dirty="0"/>
          </a:p>
          <a:p>
            <a:pPr marL="171450" indent="-171450">
              <a:buFont typeface="Arial" panose="020B0604020202020204" pitchFamily="34" charset="0"/>
              <a:buChar char="•"/>
            </a:pPr>
            <a:r>
              <a:rPr lang="fr-FR" sz="1200" dirty="0"/>
              <a:t>Bureau du Secrétaire à la défense des États-Unis</a:t>
            </a:r>
          </a:p>
          <a:p>
            <a:pPr marL="171450" indent="-171450">
              <a:buFont typeface="Arial" panose="020B0604020202020204" pitchFamily="34" charset="0"/>
              <a:buChar char="•"/>
            </a:pPr>
            <a:r>
              <a:rPr lang="fr-FR" sz="1200" dirty="0"/>
              <a:t>Organisation du Traité de l'Atlantique Nord et partenaires du Groupe des </a:t>
            </a:r>
            <a:r>
              <a:rPr lang="fr-FR" sz="1200" dirty="0" smtClean="0"/>
              <a:t>Cinq</a:t>
            </a:r>
          </a:p>
          <a:p>
            <a:endParaRPr lang="en-CA" sz="1600" dirty="0"/>
          </a:p>
        </p:txBody>
      </p:sp>
      <p:sp>
        <p:nvSpPr>
          <p:cNvPr id="9" name="Rounded Rectangle 8"/>
          <p:cNvSpPr/>
          <p:nvPr/>
        </p:nvSpPr>
        <p:spPr>
          <a:xfrm>
            <a:off x="342406" y="1326874"/>
            <a:ext cx="4251260" cy="3683903"/>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ctr"/>
          <a:lstStyle/>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600" dirty="0"/>
          </a:p>
          <a:p>
            <a:pPr marL="380981" indent="-380981">
              <a:buFont typeface="Arial" panose="020B0604020202020204" pitchFamily="34" charset="0"/>
              <a:buChar char="•"/>
            </a:pPr>
            <a:endParaRPr lang="en-CA" sz="1200" dirty="0" smtClean="0"/>
          </a:p>
          <a:p>
            <a:pPr marL="380981" indent="-380981">
              <a:buFont typeface="Arial" panose="020B0604020202020204" pitchFamily="34" charset="0"/>
              <a:buChar char="•"/>
            </a:pPr>
            <a:endParaRPr lang="en-CA" sz="1200" dirty="0"/>
          </a:p>
          <a:p>
            <a:endParaRPr lang="en-CA" sz="1200" dirty="0" smtClean="0"/>
          </a:p>
          <a:p>
            <a:pPr marL="171450" indent="-171450">
              <a:buFont typeface="Arial" panose="020B0604020202020204" pitchFamily="34" charset="0"/>
              <a:buChar char="•"/>
            </a:pPr>
            <a:r>
              <a:rPr lang="fr-CA" sz="1200" dirty="0" smtClean="0"/>
              <a:t>Nommé en janvier 2018</a:t>
            </a:r>
          </a:p>
          <a:p>
            <a:pPr marL="171450" indent="-171450">
              <a:buFont typeface="Arial" panose="020B0604020202020204" pitchFamily="34" charset="0"/>
              <a:buChar char="•"/>
            </a:pPr>
            <a:r>
              <a:rPr lang="fr-CA" sz="1200" dirty="0" smtClean="0">
                <a:solidFill>
                  <a:schemeClr val="tx1"/>
                </a:solidFill>
              </a:rPr>
              <a:t>21</a:t>
            </a:r>
            <a:r>
              <a:rPr lang="fr-CA" sz="1200" dirty="0" smtClean="0"/>
              <a:t> ans dans la fonction publique, notamment à la Défense nationale, à Sécurité publique et au Bureau du Conseil privé</a:t>
            </a:r>
            <a:endParaRPr lang="fr-CA" sz="1200" dirty="0"/>
          </a:p>
        </p:txBody>
      </p:sp>
      <p:sp>
        <p:nvSpPr>
          <p:cNvPr id="33" name="Rectangle 32"/>
          <p:cNvSpPr/>
          <p:nvPr/>
        </p:nvSpPr>
        <p:spPr>
          <a:xfrm>
            <a:off x="342405" y="5071295"/>
            <a:ext cx="15553728" cy="3888431"/>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867" dirty="0"/>
          </a:p>
        </p:txBody>
      </p:sp>
      <p:sp>
        <p:nvSpPr>
          <p:cNvPr id="19" name="TextBox 18"/>
          <p:cNvSpPr txBox="1"/>
          <p:nvPr/>
        </p:nvSpPr>
        <p:spPr>
          <a:xfrm>
            <a:off x="220588" y="5071294"/>
            <a:ext cx="15734502" cy="338554"/>
          </a:xfrm>
          <a:prstGeom prst="rect">
            <a:avLst/>
          </a:prstGeom>
          <a:noFill/>
        </p:spPr>
        <p:txBody>
          <a:bodyPr wrap="square" rtlCol="0">
            <a:spAutoFit/>
          </a:bodyPr>
          <a:lstStyle/>
          <a:p>
            <a:pPr algn="ctr"/>
            <a:r>
              <a:rPr lang="en-CA" sz="1600" cap="all" dirty="0" smtClean="0">
                <a:solidFill>
                  <a:schemeClr val="bg1"/>
                </a:solidFill>
              </a:rPr>
              <a:t>PRINCIPAUX ENJEUX POUR LE SOUS-MINISTRE ADJOINT (POLITIQUES)</a:t>
            </a:r>
            <a:endParaRPr lang="en-CA" sz="1600" cap="all" dirty="0">
              <a:solidFill>
                <a:schemeClr val="bg1"/>
              </a:solidFill>
            </a:endParaRPr>
          </a:p>
        </p:txBody>
      </p:sp>
      <p:sp>
        <p:nvSpPr>
          <p:cNvPr id="14" name="TextBox 4"/>
          <p:cNvSpPr txBox="1">
            <a:spLocks noChangeArrowheads="1"/>
          </p:cNvSpPr>
          <p:nvPr/>
        </p:nvSpPr>
        <p:spPr bwMode="auto">
          <a:xfrm>
            <a:off x="184993" y="223673"/>
            <a:ext cx="1304684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a:spcBef>
                <a:spcPct val="0"/>
              </a:spcBef>
              <a:buNone/>
            </a:pPr>
            <a:r>
              <a:rPr lang="en-CA" sz="1900" b="1" dirty="0" smtClean="0">
                <a:solidFill>
                  <a:schemeClr val="bg1"/>
                </a:solidFill>
              </a:rPr>
              <a:t>Sous-</a:t>
            </a:r>
            <a:r>
              <a:rPr lang="en-CA" sz="1900" b="1" dirty="0" err="1">
                <a:solidFill>
                  <a:schemeClr val="bg1"/>
                </a:solidFill>
              </a:rPr>
              <a:t>m</a:t>
            </a:r>
            <a:r>
              <a:rPr lang="en-CA" sz="1900" b="1" dirty="0" err="1" smtClean="0">
                <a:solidFill>
                  <a:schemeClr val="bg1"/>
                </a:solidFill>
              </a:rPr>
              <a:t>instre</a:t>
            </a:r>
            <a:r>
              <a:rPr lang="en-CA" sz="1900" b="1" dirty="0" smtClean="0">
                <a:solidFill>
                  <a:schemeClr val="bg1"/>
                </a:solidFill>
              </a:rPr>
              <a:t> </a:t>
            </a:r>
            <a:r>
              <a:rPr lang="en-CA" sz="1900" b="1" dirty="0" err="1">
                <a:solidFill>
                  <a:schemeClr val="bg1"/>
                </a:solidFill>
              </a:rPr>
              <a:t>a</a:t>
            </a:r>
            <a:r>
              <a:rPr lang="en-CA" sz="1900" b="1" dirty="0" err="1" smtClean="0">
                <a:solidFill>
                  <a:schemeClr val="bg1"/>
                </a:solidFill>
              </a:rPr>
              <a:t>djoint</a:t>
            </a:r>
            <a:r>
              <a:rPr lang="en-CA" sz="1900" b="1" dirty="0" smtClean="0">
                <a:solidFill>
                  <a:schemeClr val="bg1"/>
                </a:solidFill>
              </a:rPr>
              <a:t> (</a:t>
            </a:r>
            <a:r>
              <a:rPr lang="en-CA" sz="1900" b="1" dirty="0" err="1" smtClean="0">
                <a:solidFill>
                  <a:schemeClr val="bg1"/>
                </a:solidFill>
              </a:rPr>
              <a:t>Politiques</a:t>
            </a:r>
            <a:r>
              <a:rPr lang="en-CA" sz="1900" b="1" dirty="0" smtClean="0">
                <a:solidFill>
                  <a:schemeClr val="bg1"/>
                </a:solidFill>
              </a:rPr>
              <a:t>) – Peter </a:t>
            </a:r>
            <a:r>
              <a:rPr lang="en-CA" sz="1900" b="1" dirty="0" err="1" smtClean="0">
                <a:solidFill>
                  <a:schemeClr val="bg1"/>
                </a:solidFill>
              </a:rPr>
              <a:t>Hammerschmidt</a:t>
            </a:r>
            <a:endParaRPr lang="en-CA" sz="2000" b="1" dirty="0">
              <a:solidFill>
                <a:prstClr val="white"/>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466" y="1470893"/>
            <a:ext cx="1740267" cy="2088232"/>
          </a:xfrm>
          <a:prstGeom prst="rect">
            <a:avLst/>
          </a:prstGeom>
        </p:spPr>
      </p:pic>
      <p:sp>
        <p:nvSpPr>
          <p:cNvPr id="15" name="Text Box 2"/>
          <p:cNvSpPr txBox="1"/>
          <p:nvPr/>
        </p:nvSpPr>
        <p:spPr>
          <a:xfrm>
            <a:off x="195002" y="87791"/>
            <a:ext cx="16053545" cy="8038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en-CA" sz="1200" b="1" kern="1200" cap="all"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SANS CLASSIFICATION</a:t>
            </a:r>
            <a:endParaRPr lang="en-CA" sz="1200" dirty="0">
              <a:effectLst/>
              <a:latin typeface="Times New Roman" panose="02020603050405020304" pitchFamily="18" charset="0"/>
              <a:ea typeface="Times New Roman" panose="02020603050405020304" pitchFamily="18" charset="0"/>
            </a:endParaRPr>
          </a:p>
        </p:txBody>
      </p:sp>
      <p:sp>
        <p:nvSpPr>
          <p:cNvPr id="18" name="Rounded Rectangle 17"/>
          <p:cNvSpPr/>
          <p:nvPr/>
        </p:nvSpPr>
        <p:spPr>
          <a:xfrm>
            <a:off x="11989192" y="5359326"/>
            <a:ext cx="2970837" cy="35398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fr-CA" sz="1100" b="1" u="sng" dirty="0" smtClean="0"/>
              <a:t>Soutien au parlement et au Cabinet</a:t>
            </a:r>
            <a:endParaRPr lang="fr-CA" sz="1200" b="1" u="sng" dirty="0" smtClean="0"/>
          </a:p>
          <a:p>
            <a:pPr algn="ctr">
              <a:spcAft>
                <a:spcPts val="0"/>
              </a:spcAft>
            </a:pPr>
            <a:endParaRPr lang="fr-CA" sz="1200" b="1" u="sng" dirty="0" smtClean="0"/>
          </a:p>
          <a:p>
            <a:pPr lvl="0"/>
            <a:r>
              <a:rPr lang="fr-CA" sz="1100" b="1" dirty="0" smtClean="0"/>
              <a:t>Défi :</a:t>
            </a:r>
            <a:r>
              <a:rPr lang="fr-CA" sz="1100" dirty="0" smtClean="0"/>
              <a:t> </a:t>
            </a:r>
            <a:r>
              <a:rPr lang="fr-FR" sz="1100" dirty="0"/>
              <a:t>Le ministre est responsable devant le Parlement et le Cabinet des activités de défense pangouvernementales. Les questions de défense suscitent généralement beaucoup d'attention de la part du Parlement. </a:t>
            </a:r>
            <a:endParaRPr lang="fr-FR" sz="1100" dirty="0" smtClean="0"/>
          </a:p>
          <a:p>
            <a:pPr lvl="0"/>
            <a:endParaRPr lang="fr-CA" sz="600" dirty="0" smtClean="0"/>
          </a:p>
          <a:p>
            <a:pPr lvl="0"/>
            <a:r>
              <a:rPr lang="fr-CA" sz="1100" b="1" dirty="0" smtClean="0"/>
              <a:t>Prochaines étapes : </a:t>
            </a:r>
            <a:r>
              <a:rPr lang="fr-FR" sz="1100" dirty="0"/>
              <a:t>Le SMA(Politiques) dirige les préparatifs des engagements du ministre au Parlement et au Cabinet.</a:t>
            </a:r>
            <a:r>
              <a:rPr lang="fr-FR" sz="1100" b="1" dirty="0"/>
              <a:t> </a:t>
            </a:r>
            <a:endParaRPr lang="fr-FR" sz="1100" b="1" dirty="0" smtClean="0"/>
          </a:p>
          <a:p>
            <a:pPr lvl="0"/>
            <a:endParaRPr lang="fr-CA" sz="1100" b="1" dirty="0"/>
          </a:p>
        </p:txBody>
      </p:sp>
      <p:sp>
        <p:nvSpPr>
          <p:cNvPr id="21" name="Rounded Rectangle 20"/>
          <p:cNvSpPr/>
          <p:nvPr/>
        </p:nvSpPr>
        <p:spPr>
          <a:xfrm>
            <a:off x="1115192" y="5359326"/>
            <a:ext cx="3043637" cy="35398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eaLnBrk="1" hangingPunct="1">
              <a:spcAft>
                <a:spcPts val="0"/>
              </a:spcAft>
              <a:defRPr/>
            </a:pPr>
            <a:r>
              <a:rPr lang="fr-CA" sz="1100" b="1" u="sng" dirty="0" smtClean="0"/>
              <a:t>Politique de défense continentale</a:t>
            </a:r>
          </a:p>
          <a:p>
            <a:pPr algn="ctr" eaLnBrk="1" hangingPunct="1">
              <a:spcAft>
                <a:spcPts val="0"/>
              </a:spcAft>
              <a:defRPr/>
            </a:pPr>
            <a:endParaRPr lang="fr-CA" sz="1200" b="1" u="sng" dirty="0" smtClean="0"/>
          </a:p>
          <a:p>
            <a:pPr eaLnBrk="1" hangingPunct="1">
              <a:spcAft>
                <a:spcPts val="0"/>
              </a:spcAft>
              <a:defRPr/>
            </a:pPr>
            <a:r>
              <a:rPr lang="fr-CA" sz="1000" b="1" dirty="0" smtClean="0"/>
              <a:t>Défi </a:t>
            </a:r>
            <a:r>
              <a:rPr lang="fr-CA" sz="1000" dirty="0" smtClean="0"/>
              <a:t>: </a:t>
            </a:r>
            <a:r>
              <a:rPr lang="fr-FR" sz="1000" dirty="0"/>
              <a:t>Des décisions importantes en matière de politiques et de financement sont nécessaires pour faire face à l'évolution des menaces qui pèsent sur l'Amérique du Nord, y compris dans le Nord et dans les technologies émergentes, en particulier dans les domaines de l'espace et du cyberespace. </a:t>
            </a:r>
            <a:endParaRPr lang="fr-FR" sz="1000" dirty="0" smtClean="0"/>
          </a:p>
          <a:p>
            <a:pPr eaLnBrk="1" hangingPunct="1">
              <a:spcAft>
                <a:spcPts val="0"/>
              </a:spcAft>
              <a:defRPr/>
            </a:pPr>
            <a:endParaRPr lang="fr-CA" sz="1000" dirty="0" smtClean="0"/>
          </a:p>
          <a:p>
            <a:pPr eaLnBrk="1" hangingPunct="1">
              <a:spcAft>
                <a:spcPts val="0"/>
              </a:spcAft>
              <a:defRPr/>
            </a:pPr>
            <a:r>
              <a:rPr lang="fr-CA" sz="1000" b="1" dirty="0" smtClean="0"/>
              <a:t>Prochaines étapes </a:t>
            </a:r>
            <a:r>
              <a:rPr lang="fr-CA" sz="1000" dirty="0" smtClean="0"/>
              <a:t>: </a:t>
            </a:r>
            <a:r>
              <a:rPr lang="fr-FR" sz="1000" dirty="0"/>
              <a:t>Le SMA(Politiques) dirige l'élaboration de conseils sur une nouvelle politique de défense continentale, notamment pour moderniser </a:t>
            </a:r>
            <a:r>
              <a:rPr lang="fr-FR" sz="1000" dirty="0" smtClean="0"/>
              <a:t>le Commandement </a:t>
            </a:r>
            <a:r>
              <a:rPr lang="fr-FR" sz="1000" dirty="0"/>
              <a:t>de la défense aérospatiale de l'Amérique du </a:t>
            </a:r>
            <a:r>
              <a:rPr lang="fr-FR" sz="1000" dirty="0" smtClean="0"/>
              <a:t>Nord et en maximiser les avantages. </a:t>
            </a:r>
            <a:r>
              <a:rPr lang="fr-FR" sz="1000" dirty="0"/>
              <a:t>Le Groupe dirige également les travaux d'élaboration de politiques en cours visant à améliorer et à faire progresser </a:t>
            </a:r>
            <a:r>
              <a:rPr lang="fr-FR" sz="1000" dirty="0" smtClean="0"/>
              <a:t>la posture de défense du MDN/FAC en ce qui concerne le cyberespace et l’espace</a:t>
            </a:r>
            <a:r>
              <a:rPr lang="fr-CA" sz="1000" dirty="0" smtClean="0"/>
              <a:t>.</a:t>
            </a:r>
          </a:p>
          <a:p>
            <a:pPr algn="ctr" eaLnBrk="1" hangingPunct="1">
              <a:spcAft>
                <a:spcPts val="0"/>
              </a:spcAft>
              <a:defRPr/>
            </a:pPr>
            <a:endParaRPr lang="en-CA" sz="1100" b="1" u="sng" dirty="0"/>
          </a:p>
          <a:p>
            <a:pPr algn="ctr" eaLnBrk="1" hangingPunct="1">
              <a:spcAft>
                <a:spcPts val="0"/>
              </a:spcAft>
              <a:defRPr/>
            </a:pPr>
            <a:endParaRPr lang="en-CA" sz="1100" b="1" u="sng" dirty="0"/>
          </a:p>
        </p:txBody>
      </p:sp>
      <p:sp>
        <p:nvSpPr>
          <p:cNvPr id="22" name="Rounded Rectangle 21"/>
          <p:cNvSpPr/>
          <p:nvPr/>
        </p:nvSpPr>
        <p:spPr>
          <a:xfrm>
            <a:off x="4662885" y="5359326"/>
            <a:ext cx="3168352" cy="35398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fr-CA" sz="1100" b="1" u="sng" dirty="0" smtClean="0"/>
              <a:t>Politique de défense stratégique</a:t>
            </a:r>
          </a:p>
          <a:p>
            <a:pPr>
              <a:spcAft>
                <a:spcPts val="0"/>
              </a:spcAft>
            </a:pPr>
            <a:endParaRPr lang="fr-CA" sz="1200" dirty="0" smtClean="0"/>
          </a:p>
          <a:p>
            <a:pPr>
              <a:spcAft>
                <a:spcPts val="0"/>
              </a:spcAft>
            </a:pPr>
            <a:r>
              <a:rPr lang="fr-CA" sz="1000" b="1" dirty="0"/>
              <a:t>D</a:t>
            </a:r>
            <a:r>
              <a:rPr lang="fr-CA" sz="1000" b="1" dirty="0" smtClean="0"/>
              <a:t>éfi : </a:t>
            </a:r>
            <a:r>
              <a:rPr lang="fr-FR" sz="1000" dirty="0"/>
              <a:t>Effectuer des recherches pour aider le MDN/FAC et le gouvernement du Canada à faire face aux activités d'États hostiles dirigées contre le Canada et ses alliés. </a:t>
            </a:r>
            <a:endParaRPr lang="fr-FR" sz="1000" dirty="0" smtClean="0"/>
          </a:p>
          <a:p>
            <a:pPr>
              <a:spcAft>
                <a:spcPts val="0"/>
              </a:spcAft>
            </a:pPr>
            <a:endParaRPr lang="fr-CA" sz="1000" dirty="0" smtClean="0"/>
          </a:p>
          <a:p>
            <a:pPr>
              <a:spcAft>
                <a:spcPts val="0"/>
              </a:spcAft>
            </a:pPr>
            <a:r>
              <a:rPr lang="fr-CA" sz="1000" b="1" dirty="0" smtClean="0"/>
              <a:t>Prochaines étapes :</a:t>
            </a:r>
            <a:r>
              <a:rPr lang="fr-CA" sz="1000" dirty="0" smtClean="0"/>
              <a:t> </a:t>
            </a:r>
            <a:r>
              <a:rPr lang="fr-FR" sz="1000" dirty="0"/>
              <a:t>soutenir les travaux en matière de politique de défense qui </a:t>
            </a:r>
            <a:r>
              <a:rPr lang="fr-FR" sz="1000" dirty="0" smtClean="0"/>
              <a:t>:</a:t>
            </a:r>
            <a:endParaRPr lang="fr-CA" sz="1000" dirty="0" smtClean="0"/>
          </a:p>
          <a:p>
            <a:pPr marL="171450" indent="-171450">
              <a:spcAft>
                <a:spcPts val="0"/>
              </a:spcAft>
              <a:buFont typeface="Arial" panose="020B0604020202020204" pitchFamily="34" charset="0"/>
              <a:buChar char="•"/>
            </a:pPr>
            <a:r>
              <a:rPr lang="fr-FR" sz="1000" dirty="0"/>
              <a:t>Préservent les investissements prévus pour répondre aux besoins durables en matière de capacités tout en tenant compte des nouvelles </a:t>
            </a:r>
            <a:r>
              <a:rPr lang="fr-FR" sz="1000" dirty="0" smtClean="0"/>
              <a:t>pressions</a:t>
            </a:r>
            <a:r>
              <a:rPr lang="fr-CA" sz="1000" dirty="0" smtClean="0"/>
              <a:t>; </a:t>
            </a:r>
          </a:p>
          <a:p>
            <a:pPr marL="171450" indent="-171450">
              <a:spcAft>
                <a:spcPts val="0"/>
              </a:spcAft>
              <a:buFont typeface="Arial" panose="020B0604020202020204" pitchFamily="34" charset="0"/>
              <a:buChar char="•"/>
            </a:pPr>
            <a:r>
              <a:rPr lang="fr-FR" sz="1000" dirty="0"/>
              <a:t>Fournissent une orientation stratégique et </a:t>
            </a:r>
            <a:r>
              <a:rPr lang="fr-FR" sz="1000" dirty="0" smtClean="0"/>
              <a:t>cherchent </a:t>
            </a:r>
            <a:r>
              <a:rPr lang="fr-FR" sz="1000" dirty="0"/>
              <a:t>à obtenir les autorisations/ressources nécessaires pour répondre aux besoins </a:t>
            </a:r>
            <a:r>
              <a:rPr lang="fr-FR" sz="1000" dirty="0" smtClean="0"/>
              <a:t>urgents</a:t>
            </a:r>
            <a:r>
              <a:rPr lang="fr-CA" sz="1000" dirty="0" smtClean="0"/>
              <a:t>; </a:t>
            </a:r>
          </a:p>
          <a:p>
            <a:pPr marL="171450" indent="-171450">
              <a:spcAft>
                <a:spcPts val="0"/>
              </a:spcAft>
              <a:buFont typeface="Arial" panose="020B0604020202020204" pitchFamily="34" charset="0"/>
              <a:buChar char="•"/>
            </a:pPr>
            <a:r>
              <a:rPr lang="fr-CA" sz="1000" dirty="0" smtClean="0"/>
              <a:t>Vont de l’avant avec la voie à suivre identifiée par le gouvernement en </a:t>
            </a:r>
            <a:r>
              <a:rPr lang="fr-FR" sz="1000" dirty="0" smtClean="0"/>
              <a:t>actualisant </a:t>
            </a:r>
            <a:r>
              <a:rPr lang="fr-FR" sz="1000" dirty="0"/>
              <a:t>les stratégies de mise en œuvre des directives politiques </a:t>
            </a:r>
            <a:r>
              <a:rPr lang="fr-FR" sz="1000" dirty="0" smtClean="0"/>
              <a:t>existantes</a:t>
            </a:r>
            <a:r>
              <a:rPr lang="fr-CA" sz="1000" dirty="0" smtClean="0"/>
              <a:t>.</a:t>
            </a:r>
          </a:p>
          <a:p>
            <a:pPr algn="ctr">
              <a:spcAft>
                <a:spcPts val="0"/>
              </a:spcAft>
            </a:pPr>
            <a:endParaRPr lang="fr-CA" sz="1100" b="1" u="sng" dirty="0"/>
          </a:p>
        </p:txBody>
      </p:sp>
      <p:sp>
        <p:nvSpPr>
          <p:cNvPr id="16" name="Rounded Rectangle 15"/>
          <p:cNvSpPr/>
          <p:nvPr/>
        </p:nvSpPr>
        <p:spPr>
          <a:xfrm>
            <a:off x="8387639" y="5359325"/>
            <a:ext cx="2971990" cy="35398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fr-CA" sz="1100" b="1" u="sng" dirty="0" smtClean="0"/>
              <a:t>Politique de sécurité internationale</a:t>
            </a:r>
          </a:p>
          <a:p>
            <a:pPr algn="ctr">
              <a:spcAft>
                <a:spcPts val="0"/>
              </a:spcAft>
            </a:pPr>
            <a:endParaRPr lang="fr-CA" sz="1100" b="1" u="sng" dirty="0" smtClean="0"/>
          </a:p>
          <a:p>
            <a:pPr eaLnBrk="1" hangingPunct="1">
              <a:spcAft>
                <a:spcPts val="0"/>
              </a:spcAft>
              <a:defRPr/>
            </a:pPr>
            <a:r>
              <a:rPr lang="fr-CA" sz="1100" b="1" dirty="0" smtClean="0"/>
              <a:t>Défi </a:t>
            </a:r>
            <a:r>
              <a:rPr lang="fr-CA" sz="1100" dirty="0" smtClean="0"/>
              <a:t>: </a:t>
            </a:r>
            <a:r>
              <a:rPr lang="fr-FR" sz="1100" dirty="0"/>
              <a:t>En s'appuyant sur les priorités de la politique étrangère et de défense du Canada et en appuyant directement les intérêts stratégiques du Canada, maintenir et renforcer les relations avec des partenaires aux vues similaires et développer ou améliorer les relations avec les acteurs mondiaux émergents. </a:t>
            </a:r>
            <a:endParaRPr lang="fr-FR" sz="1100" dirty="0" smtClean="0"/>
          </a:p>
          <a:p>
            <a:pPr eaLnBrk="1" hangingPunct="1">
              <a:spcAft>
                <a:spcPts val="0"/>
              </a:spcAft>
              <a:defRPr/>
            </a:pPr>
            <a:endParaRPr lang="fr-FR" sz="1100" dirty="0"/>
          </a:p>
          <a:p>
            <a:pPr eaLnBrk="1" hangingPunct="1">
              <a:spcAft>
                <a:spcPts val="0"/>
              </a:spcAft>
              <a:defRPr/>
            </a:pPr>
            <a:r>
              <a:rPr lang="fr-CA" sz="1100" b="1" dirty="0" smtClean="0"/>
              <a:t>Prochaines étapes : </a:t>
            </a:r>
            <a:r>
              <a:rPr lang="fr-FR" sz="1100" dirty="0"/>
              <a:t>Le SMA(Politiques) conseille le ministre de la Défense nationale en fonction de considérations stratégiques, d'études de faisabilité, de contraintes en matière de ressources et autres, en consultation avec les Forces armées canadiennes et d'autres ministères. </a:t>
            </a:r>
            <a:endParaRPr lang="fr-CA" sz="1100" dirty="0"/>
          </a:p>
        </p:txBody>
      </p:sp>
    </p:spTree>
    <p:extLst>
      <p:ext uri="{BB962C8B-B14F-4D97-AF65-F5344CB8AC3E}">
        <p14:creationId xmlns:p14="http://schemas.microsoft.com/office/powerpoint/2010/main" val="4113069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Pol Coord brief to L1s - CoW 2017</Template>
  <TotalTime>23932</TotalTime>
  <Words>651</Words>
  <Application>Microsoft Office PowerPoint</Application>
  <PresentationFormat>Custom</PresentationFormat>
  <Paragraphs>71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C-22</dc:title>
  <dc:creator>MacDonald BW@ADM(Pol) D Parl A@Ottawa-Hull</dc:creator>
  <cp:lastModifiedBy>lepine.d</cp:lastModifiedBy>
  <cp:revision>680</cp:revision>
  <cp:lastPrinted>2019-09-18T14:55:57Z</cp:lastPrinted>
  <dcterms:created xsi:type="dcterms:W3CDTF">2017-05-18T23:50:12Z</dcterms:created>
  <dcterms:modified xsi:type="dcterms:W3CDTF">2020-02-14T16:03:06Z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ies>
</file>