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33" r:id="rId2"/>
  </p:sldIdLst>
  <p:sldSz cx="16238538" cy="9134475"/>
  <p:notesSz cx="9309100" cy="7023100"/>
  <p:custDataLst>
    <p:tags r:id="rId5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rosinsky" initials="CAB" lastIdx="14" clrIdx="0">
    <p:extLst>
      <p:ext uri="{19B8F6BF-5375-455C-9EA6-DF929625EA0E}">
        <p15:presenceInfo xmlns:p15="http://schemas.microsoft.com/office/powerpoint/2012/main" userId="Chris Brosinsky" providerId="None"/>
      </p:ext>
    </p:extLst>
  </p:cmAuthor>
  <p:cmAuthor id="2" name="Couture.CMF" initials="C" lastIdx="4" clrIdx="1">
    <p:extLst>
      <p:ext uri="{19B8F6BF-5375-455C-9EA6-DF929625EA0E}">
        <p15:presenceInfo xmlns:p15="http://schemas.microsoft.com/office/powerpoint/2012/main" userId="Couture.CM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657" autoAdjust="0"/>
    <p:restoredTop sz="96433" autoAdjust="0"/>
  </p:normalViewPr>
  <p:slideViewPr>
    <p:cSldViewPr>
      <p:cViewPr varScale="1">
        <p:scale>
          <a:sx n="77" d="100"/>
          <a:sy n="77" d="100"/>
        </p:scale>
        <p:origin x="1092" y="120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" y="2"/>
            <a:ext cx="4034787" cy="351895"/>
          </a:xfrm>
          <a:prstGeom prst="rect">
            <a:avLst/>
          </a:prstGeom>
        </p:spPr>
        <p:txBody>
          <a:bodyPr vert="horz" lIns="78321" tIns="39159" rIns="78321" bIns="39159" rtlCol="0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249" y="2"/>
            <a:ext cx="4034787" cy="351895"/>
          </a:xfrm>
          <a:prstGeom prst="rect">
            <a:avLst/>
          </a:prstGeom>
        </p:spPr>
        <p:txBody>
          <a:bodyPr vert="horz" lIns="78321" tIns="39159" rIns="78321" bIns="39159" rtlCol="0"/>
          <a:lstStyle>
            <a:lvl1pPr algn="r">
              <a:defRPr sz="10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0" y="6671207"/>
            <a:ext cx="4034787" cy="351895"/>
          </a:xfrm>
          <a:prstGeom prst="rect">
            <a:avLst/>
          </a:prstGeom>
        </p:spPr>
        <p:txBody>
          <a:bodyPr vert="horz" lIns="78321" tIns="39159" rIns="78321" bIns="39159" rtlCol="0" anchor="b"/>
          <a:lstStyle>
            <a:lvl1pPr algn="l">
              <a:defRPr sz="10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249" y="6671207"/>
            <a:ext cx="4034787" cy="351895"/>
          </a:xfrm>
          <a:prstGeom prst="rect">
            <a:avLst/>
          </a:prstGeom>
        </p:spPr>
        <p:txBody>
          <a:bodyPr vert="horz" lIns="78321" tIns="39159" rIns="78321" bIns="39159" rtlCol="0" anchor="b"/>
          <a:lstStyle>
            <a:lvl1pPr algn="r">
              <a:defRPr sz="10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79811" tIns="39904" rIns="79811" bIns="399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wrap="square" lIns="79811" tIns="39904" rIns="79811" bIns="39904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811" tIns="39904" rIns="79811" bIns="39904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wrap="square" lIns="79811" tIns="39904" rIns="79811" bIns="399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79811" tIns="39904" rIns="79811" bIns="399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wrap="square" lIns="79811" tIns="39904" rIns="79811" bIns="39904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baseline="0" dirty="0" smtClean="0">
              <a:solidFill>
                <a:schemeClr val="tx1"/>
              </a:solidFill>
              <a:effectLst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3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6651" y="-1234287"/>
            <a:ext cx="9600754" cy="4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fr-FR" sz="2533" b="1">
                <a:solidFill>
                  <a:prstClr val="white"/>
                </a:solidFill>
              </a:rPr>
              <a:t>Sous-ministre adjoint (Politiques) - Peter Hammerschmidt</a:t>
            </a:r>
            <a:r>
              <a:rPr lang="fr-FR" sz="2667" b="1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4801637" y="1278464"/>
            <a:ext cx="3639058" cy="3711017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/>
              <a:t>MANDAT</a:t>
            </a:r>
          </a:p>
          <a:p>
            <a:endParaRPr lang="en-CA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Fournir un leadership national en matière de </a:t>
            </a:r>
            <a:r>
              <a:rPr lang="fr-FR" sz="1200" dirty="0" smtClean="0"/>
              <a:t>science, </a:t>
            </a:r>
            <a:r>
              <a:rPr lang="fr-FR" sz="1200" dirty="0"/>
              <a:t>technologie et innovation </a:t>
            </a:r>
            <a:r>
              <a:rPr lang="fr-FR" sz="1200" dirty="0" smtClean="0"/>
              <a:t>pour </a:t>
            </a:r>
            <a:r>
              <a:rPr lang="fr-FR" sz="1200" dirty="0"/>
              <a:t>la défense et la sécurité afin d’améliorer la posture de défense et de sécurité du Canada. </a:t>
            </a:r>
            <a:endParaRPr lang="en-US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Agir à titre de conseillère scientifique en chef pour le </a:t>
            </a:r>
            <a:r>
              <a:rPr lang="fr-FR" sz="1150" dirty="0" smtClean="0"/>
              <a:t>Ministère de la Défense nationale, </a:t>
            </a:r>
            <a:r>
              <a:rPr lang="fr-FR" sz="1150" dirty="0"/>
              <a:t>les Forces armées canadiennes </a:t>
            </a:r>
            <a:r>
              <a:rPr lang="fr-FR" sz="1150" dirty="0" smtClean="0"/>
              <a:t>et </a:t>
            </a:r>
            <a:r>
              <a:rPr lang="fr-FR" sz="1150" dirty="0"/>
              <a:t>les communautés de la sécurité publique et </a:t>
            </a:r>
            <a:r>
              <a:rPr lang="fr-FR" sz="1150" dirty="0" smtClean="0"/>
              <a:t>nationale.</a:t>
            </a:r>
            <a:endParaRPr lang="en-CA" sz="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 smtClean="0"/>
              <a:t>Collaborer avec un </a:t>
            </a:r>
            <a:r>
              <a:rPr lang="fr-FR" sz="1150" dirty="0"/>
              <a:t>réseau étendu d’intervenants et de partenaires domestiques et </a:t>
            </a:r>
            <a:r>
              <a:rPr lang="fr-FR" sz="1150" dirty="0" smtClean="0"/>
              <a:t>internationaux</a:t>
            </a:r>
            <a:r>
              <a:rPr lang="fr-FR" sz="1150" dirty="0"/>
              <a:t>.</a:t>
            </a:r>
            <a:endParaRPr lang="en-CA" sz="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50" dirty="0"/>
              <a:t>Exercer l’autorité fonctionnelle afin d’assurer la cohérence des investissements en matière de </a:t>
            </a:r>
            <a:r>
              <a:rPr lang="fr-FR" sz="1150" dirty="0" smtClean="0"/>
              <a:t>science, technologie et innovation. </a:t>
            </a:r>
            <a:endParaRPr lang="fr-FR" sz="1150" dirty="0"/>
          </a:p>
        </p:txBody>
      </p:sp>
      <p:sp>
        <p:nvSpPr>
          <p:cNvPr id="28" name="Rounded Rectangle 27"/>
          <p:cNvSpPr/>
          <p:nvPr>
            <p:custDataLst>
              <p:tags r:id="rId3"/>
            </p:custDataLst>
          </p:nvPr>
        </p:nvSpPr>
        <p:spPr>
          <a:xfrm>
            <a:off x="8618360" y="1262682"/>
            <a:ext cx="3419647" cy="370608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cap="all" dirty="0"/>
              <a:t>Faits saillants</a:t>
            </a:r>
          </a:p>
          <a:p>
            <a:pPr algn="ctr"/>
            <a:endParaRPr lang="en-CA" sz="1200" b="1" dirty="0"/>
          </a:p>
          <a:p>
            <a:r>
              <a:rPr lang="fr-FR" sz="1200" b="1" dirty="0"/>
              <a:t>Total des employés</a:t>
            </a:r>
            <a:r>
              <a:rPr lang="fr-FR" sz="1200" dirty="0"/>
              <a:t> :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</a:t>
            </a:r>
            <a:r>
              <a:rPr lang="fr-FR" sz="1200" dirty="0"/>
              <a:t> 300</a:t>
            </a:r>
          </a:p>
          <a:p>
            <a:endParaRPr lang="en-CA" sz="1000" dirty="0"/>
          </a:p>
          <a:p>
            <a:r>
              <a:rPr lang="fr-FR" sz="1200" b="1" dirty="0"/>
              <a:t>Budget</a:t>
            </a:r>
            <a:r>
              <a:rPr lang="fr-FR" sz="1200" dirty="0"/>
              <a:t> :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335</a:t>
            </a:r>
            <a:r>
              <a:rPr lang="fr-FR" sz="1200" dirty="0"/>
              <a:t> M</a:t>
            </a:r>
            <a:r>
              <a:rPr lang="fr-FR" sz="1200" dirty="0" smtClean="0"/>
              <a:t>$ </a:t>
            </a:r>
            <a:r>
              <a:rPr lang="fr-FR" sz="1200" dirty="0"/>
              <a:t>par </a:t>
            </a:r>
            <a:r>
              <a:rPr lang="fr-FR" sz="1200" dirty="0" smtClean="0"/>
              <a:t>année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 </a:t>
            </a:r>
            <a:r>
              <a:rPr lang="fr-FR" sz="1200" dirty="0"/>
              <a:t>budget annuel comprend 1,6 G$ sur 20 ans pour le programme Innovation pour la défense, l’excellence et la </a:t>
            </a:r>
            <a:r>
              <a:rPr lang="fr-FR" sz="1200" dirty="0" smtClean="0"/>
              <a:t>sécurité (</a:t>
            </a:r>
            <a:r>
              <a:rPr lang="fr-FR" sz="1200" dirty="0" err="1" smtClean="0"/>
              <a:t>IDÉes</a:t>
            </a:r>
            <a:r>
              <a:rPr lang="fr-FR" sz="1200" dirty="0" smtClean="0"/>
              <a:t>). </a:t>
            </a:r>
            <a:endParaRPr lang="fr-FR" sz="1200" dirty="0"/>
          </a:p>
          <a:p>
            <a:endParaRPr lang="en-CA" sz="1000" dirty="0">
              <a:solidFill>
                <a:schemeClr val="tx1"/>
              </a:solidFill>
            </a:endParaRPr>
          </a:p>
          <a:p>
            <a:r>
              <a:rPr lang="fr-FR" sz="1200" b="1" dirty="0">
                <a:solidFill>
                  <a:schemeClr val="tx1"/>
                </a:solidFill>
              </a:rPr>
              <a:t>Emplacements principaux</a:t>
            </a:r>
            <a:r>
              <a:rPr lang="fr-FR" sz="1200" dirty="0">
                <a:solidFill>
                  <a:schemeClr val="tx1"/>
                </a:solidFill>
              </a:rPr>
              <a:t> : </a:t>
            </a:r>
            <a:endParaRPr lang="fr-FR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Quartier général de la Défense nationale (</a:t>
            </a:r>
            <a:r>
              <a:rPr lang="fr-FR" sz="1200" dirty="0">
                <a:solidFill>
                  <a:schemeClr val="tx1"/>
                </a:solidFill>
              </a:rPr>
              <a:t>C</a:t>
            </a:r>
            <a:r>
              <a:rPr lang="fr-FR" sz="1200" dirty="0" smtClean="0">
                <a:solidFill>
                  <a:schemeClr val="tx1"/>
                </a:solidFill>
              </a:rPr>
              <a:t>arling)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Sept Centres </a:t>
            </a:r>
            <a:r>
              <a:rPr lang="fr-FR" sz="1200" dirty="0">
                <a:solidFill>
                  <a:schemeClr val="tx1"/>
                </a:solidFill>
              </a:rPr>
              <a:t>de recherche partout au Canada, chacun possédant une expertise </a:t>
            </a:r>
            <a:r>
              <a:rPr lang="fr-FR" sz="1200" dirty="0" smtClean="0">
                <a:solidFill>
                  <a:schemeClr val="tx1"/>
                </a:solidFill>
              </a:rPr>
              <a:t>unique.</a:t>
            </a:r>
            <a:endParaRPr lang="fr-FR" sz="1200" dirty="0">
              <a:solidFill>
                <a:schemeClr val="tx1"/>
              </a:solidFill>
            </a:endParaRPr>
          </a:p>
          <a:p>
            <a:endParaRPr lang="en-CA" sz="1200" dirty="0" smtClean="0"/>
          </a:p>
          <a:p>
            <a:endParaRPr lang="en-CA" sz="1000" dirty="0"/>
          </a:p>
          <a:p>
            <a:endParaRPr lang="en-CA" sz="1200" dirty="0"/>
          </a:p>
          <a:p>
            <a:endParaRPr lang="en-CA" sz="1600" dirty="0"/>
          </a:p>
        </p:txBody>
      </p:sp>
      <p:sp>
        <p:nvSpPr>
          <p:cNvPr id="29" name="Rounded Rectangle 28"/>
          <p:cNvSpPr/>
          <p:nvPr>
            <p:custDataLst>
              <p:tags r:id="rId4"/>
            </p:custDataLst>
          </p:nvPr>
        </p:nvSpPr>
        <p:spPr>
          <a:xfrm>
            <a:off x="12215672" y="1254868"/>
            <a:ext cx="3680461" cy="3713894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b="1" dirty="0"/>
              <a:t>PRINCIPAUX PARTENAIRES</a:t>
            </a:r>
          </a:p>
          <a:p>
            <a:pPr algn="ctr"/>
            <a:endParaRPr lang="en-CA" sz="1200" b="1" dirty="0"/>
          </a:p>
          <a:p>
            <a:r>
              <a:rPr lang="fr-FR" sz="1200" b="1" dirty="0"/>
              <a:t>Internes</a:t>
            </a:r>
            <a:r>
              <a:rPr lang="fr-FR" sz="1200" dirty="0"/>
              <a:t> : 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Toute l’équipe de la Défense</a:t>
            </a:r>
          </a:p>
          <a:p>
            <a:endParaRPr lang="en-CA" sz="1000" dirty="0">
              <a:solidFill>
                <a:schemeClr val="tx1"/>
              </a:solidFill>
            </a:endParaRPr>
          </a:p>
          <a:p>
            <a:r>
              <a:rPr lang="fr-FR" sz="1200" b="1" dirty="0">
                <a:solidFill>
                  <a:schemeClr val="tx1"/>
                </a:solidFill>
              </a:rPr>
              <a:t>Externes</a:t>
            </a:r>
            <a:r>
              <a:rPr lang="fr-FR" sz="1200" dirty="0">
                <a:solidFill>
                  <a:schemeClr val="tx1"/>
                </a:solidFill>
              </a:rPr>
              <a:t> :</a:t>
            </a:r>
            <a:r>
              <a:rPr lang="fr-FR" sz="900" dirty="0">
                <a:solidFill>
                  <a:schemeClr val="tx1"/>
                </a:solidFill>
              </a:rPr>
              <a:t> </a:t>
            </a:r>
            <a:endParaRPr lang="fr-FR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Sécurité publique </a:t>
            </a:r>
            <a:r>
              <a:rPr lang="fr-FR" sz="1200" dirty="0" smtClean="0">
                <a:solidFill>
                  <a:schemeClr val="tx1"/>
                </a:solidFill>
              </a:rPr>
              <a:t>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Centre national de Recherche du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Ministères </a:t>
            </a:r>
            <a:r>
              <a:rPr lang="fr-FR" sz="1200" dirty="0">
                <a:solidFill>
                  <a:schemeClr val="tx1"/>
                </a:solidFill>
              </a:rPr>
              <a:t>et organismes à vocation scientifique (MOVS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  <a:endParaRPr lang="fr-FR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solidFill>
                  <a:schemeClr val="tx1"/>
                </a:solidFill>
              </a:rPr>
              <a:t>Centre de la sécurité des télécommunications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Organisation du Traité de l’Atlantique </a:t>
            </a:r>
            <a:r>
              <a:rPr lang="fr-FR" sz="1200" dirty="0" smtClean="0"/>
              <a:t>Nord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Groupe des </a:t>
            </a:r>
            <a:r>
              <a:rPr lang="fr-FR" sz="1200" dirty="0" smtClean="0"/>
              <a:t>cinq (</a:t>
            </a:r>
            <a:r>
              <a:rPr lang="en-CA" sz="1200" dirty="0"/>
              <a:t>Five </a:t>
            </a:r>
            <a:r>
              <a:rPr lang="en-CA" sz="1200" dirty="0" smtClean="0"/>
              <a:t>Eyes)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I</a:t>
            </a:r>
            <a:r>
              <a:rPr lang="fr-FR" sz="1200" dirty="0" smtClean="0">
                <a:solidFill>
                  <a:schemeClr val="tx1"/>
                </a:solidFill>
              </a:rPr>
              <a:t>ndustrie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</a:rPr>
              <a:t>M</a:t>
            </a:r>
            <a:r>
              <a:rPr lang="fr-FR" sz="1200" dirty="0" smtClean="0">
                <a:solidFill>
                  <a:schemeClr val="tx1"/>
                </a:solidFill>
              </a:rPr>
              <a:t>ilieu universitaire</a:t>
            </a:r>
          </a:p>
          <a:p>
            <a:endParaRPr lang="en-CA" sz="600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>
          <a:xfrm>
            <a:off x="342405" y="5017087"/>
            <a:ext cx="15553728" cy="4014645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cap="all" dirty="0">
                <a:solidFill>
                  <a:schemeClr val="bg1"/>
                </a:solidFill>
              </a:rPr>
              <a:t>principaux ENJEUX </a:t>
            </a:r>
            <a:r>
              <a:rPr lang="fr-FR" sz="1600" cap="all" smtClean="0">
                <a:solidFill>
                  <a:schemeClr val="bg1"/>
                </a:solidFill>
              </a:rPr>
              <a:t>POUR LA </a:t>
            </a:r>
            <a:r>
              <a:rPr lang="fr-FR" sz="1600" cap="all" dirty="0" smtClean="0">
                <a:solidFill>
                  <a:schemeClr val="bg1"/>
                </a:solidFill>
              </a:rPr>
              <a:t>SOUS-MINISTRE </a:t>
            </a:r>
            <a:r>
              <a:rPr lang="fr-FR" sz="1600" cap="all" dirty="0" err="1" smtClean="0">
                <a:solidFill>
                  <a:schemeClr val="bg1"/>
                </a:solidFill>
              </a:rPr>
              <a:t>ADJOINTe</a:t>
            </a:r>
            <a:r>
              <a:rPr lang="fr-FR" sz="1600" cap="all" dirty="0" smtClean="0">
                <a:solidFill>
                  <a:schemeClr val="bg1"/>
                </a:solidFill>
              </a:rPr>
              <a:t> (SCIENCE ET TECHNOLOGIE)</a:t>
            </a:r>
            <a:endParaRPr lang="fr-FR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0397" y="193692"/>
            <a:ext cx="856895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sz="1900" b="1" dirty="0">
                <a:solidFill>
                  <a:schemeClr val="bg1"/>
                </a:solidFill>
              </a:rPr>
              <a:t>Sous-ministre </a:t>
            </a:r>
            <a:r>
              <a:rPr lang="fr-FR" sz="1900" b="1" dirty="0" smtClean="0">
                <a:solidFill>
                  <a:schemeClr val="bg1"/>
                </a:solidFill>
              </a:rPr>
              <a:t>adjointe </a:t>
            </a:r>
            <a:r>
              <a:rPr lang="fr-FR" sz="1900" b="1" dirty="0">
                <a:solidFill>
                  <a:schemeClr val="bg1"/>
                </a:solidFill>
              </a:rPr>
              <a:t>(Science et technologie) – Isabelle </a:t>
            </a:r>
            <a:r>
              <a:rPr lang="fr-FR" sz="1900" b="1" dirty="0" err="1">
                <a:solidFill>
                  <a:schemeClr val="bg1"/>
                </a:solidFill>
              </a:rPr>
              <a:t>Desmartis</a:t>
            </a:r>
            <a:endParaRPr lang="fr-FR" sz="19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8"/>
            </p:custDataLst>
          </p:nvPr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>
            <p:custDataLst>
              <p:tags r:id="rId9"/>
            </p:custDataLst>
          </p:nvPr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/>
              <a:t>Photo de N1</a:t>
            </a:r>
          </a:p>
        </p:txBody>
      </p:sp>
      <p:sp>
        <p:nvSpPr>
          <p:cNvPr id="20" name="Text Box 2"/>
          <p:cNvSpPr txBox="1"/>
          <p:nvPr>
            <p:custDataLst>
              <p:tags r:id="rId10"/>
            </p:custDataLst>
          </p:nvPr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fr-FR" sz="1200" b="1" cap="all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SANS CLASSIFICATION</a:t>
            </a:r>
          </a:p>
        </p:txBody>
      </p:sp>
      <p:sp>
        <p:nvSpPr>
          <p:cNvPr id="22" name="Rounded Rectangle 21"/>
          <p:cNvSpPr/>
          <p:nvPr>
            <p:custDataLst>
              <p:tags r:id="rId11"/>
            </p:custDataLst>
          </p:nvPr>
        </p:nvSpPr>
        <p:spPr>
          <a:xfrm>
            <a:off x="414413" y="5431573"/>
            <a:ext cx="3914141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Progression de la programmation </a:t>
            </a:r>
            <a:r>
              <a:rPr lang="fr-FR" sz="1200" b="1" u="sng" dirty="0" smtClean="0"/>
              <a:t>en matière d’innovation</a:t>
            </a:r>
            <a:endParaRPr lang="fr-FR" sz="1200" b="1" u="sng" dirty="0"/>
          </a:p>
          <a:p>
            <a:pPr algn="ctr">
              <a:spcAft>
                <a:spcPts val="0"/>
              </a:spcAft>
            </a:pPr>
            <a:endParaRPr lang="en-CA" sz="800" dirty="0" smtClean="0"/>
          </a:p>
          <a:p>
            <a:pPr>
              <a:spcAft>
                <a:spcPts val="0"/>
              </a:spcAft>
            </a:pPr>
            <a:r>
              <a:rPr lang="fr-FR" sz="1200" i="1" dirty="0">
                <a:solidFill>
                  <a:schemeClr val="tx1"/>
                </a:solidFill>
              </a:rPr>
              <a:t>Superviser les investissements </a:t>
            </a:r>
            <a:r>
              <a:rPr lang="fr-FR" sz="1200" i="1" dirty="0" smtClean="0">
                <a:solidFill>
                  <a:schemeClr val="tx1"/>
                </a:solidFill>
              </a:rPr>
              <a:t>des programmes en </a:t>
            </a:r>
            <a:r>
              <a:rPr lang="fr-FR" sz="1200" i="1" dirty="0" smtClean="0"/>
              <a:t>science, </a:t>
            </a:r>
            <a:r>
              <a:rPr lang="fr-FR" sz="1200" i="1" dirty="0"/>
              <a:t>technologie et </a:t>
            </a:r>
            <a:r>
              <a:rPr lang="fr-FR" sz="1200" i="1" dirty="0" smtClean="0"/>
              <a:t>innovation</a:t>
            </a:r>
            <a:r>
              <a:rPr lang="fr-FR" sz="1200" i="1" dirty="0" smtClean="0">
                <a:solidFill>
                  <a:schemeClr val="tx1"/>
                </a:solidFill>
              </a:rPr>
              <a:t>.</a:t>
            </a:r>
            <a:endParaRPr lang="fr-FR" sz="1200" i="1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endParaRPr lang="en-CA" sz="8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Poursuivre le déploiement des éléments du programme Innovation pour la défense, l’excellence et la sécurité </a:t>
            </a:r>
            <a:r>
              <a:rPr lang="fr-FR" sz="1050" dirty="0" smtClean="0">
                <a:solidFill>
                  <a:schemeClr val="tx1"/>
                </a:solidFill>
              </a:rPr>
              <a:t>afin </a:t>
            </a:r>
            <a:r>
              <a:rPr lang="fr-FR" sz="1050" dirty="0">
                <a:solidFill>
                  <a:schemeClr val="tx1"/>
                </a:solidFill>
              </a:rPr>
              <a:t>que </a:t>
            </a:r>
            <a:r>
              <a:rPr lang="fr-FR" sz="1050" dirty="0" smtClean="0">
                <a:solidFill>
                  <a:schemeClr val="tx1"/>
                </a:solidFill>
              </a:rPr>
              <a:t>le </a:t>
            </a:r>
            <a:r>
              <a:rPr lang="fr-FR" sz="1050" dirty="0" smtClean="0"/>
              <a:t>Ministère </a:t>
            </a:r>
            <a:r>
              <a:rPr lang="fr-FR" sz="1050" dirty="0"/>
              <a:t>de la Défense </a:t>
            </a:r>
            <a:r>
              <a:rPr lang="fr-FR" sz="1050" dirty="0" smtClean="0"/>
              <a:t>nationale et </a:t>
            </a:r>
            <a:r>
              <a:rPr lang="fr-FR" sz="1050" dirty="0"/>
              <a:t>l</a:t>
            </a:r>
            <a:r>
              <a:rPr lang="fr-FR" sz="1050" dirty="0" smtClean="0"/>
              <a:t>es </a:t>
            </a:r>
            <a:r>
              <a:rPr lang="fr-FR" sz="1050" dirty="0"/>
              <a:t>Forces armées canadiennes </a:t>
            </a:r>
            <a:r>
              <a:rPr lang="fr-FR" sz="1050" dirty="0" smtClean="0">
                <a:solidFill>
                  <a:schemeClr val="tx1"/>
                </a:solidFill>
              </a:rPr>
              <a:t>puissent </a:t>
            </a:r>
            <a:r>
              <a:rPr lang="fr-FR" sz="1050" dirty="0">
                <a:solidFill>
                  <a:schemeClr val="tx1"/>
                </a:solidFill>
              </a:rPr>
              <a:t>évaluer de nouvelles solutions novatrices et mieux intégrer les résultats.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5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/>
              <a:t>Concevoir le Centre d’excellence en Innovation du Ministère de la Défense </a:t>
            </a:r>
            <a:r>
              <a:rPr lang="fr-FR" sz="1050" dirty="0" smtClean="0"/>
              <a:t>nationale </a:t>
            </a:r>
            <a:r>
              <a:rPr lang="fr-FR" sz="1050" dirty="0"/>
              <a:t>afin de faciliter l’accès </a:t>
            </a:r>
            <a:r>
              <a:rPr lang="fr-FR" sz="1050" dirty="0" smtClean="0"/>
              <a:t>à </a:t>
            </a:r>
            <a:r>
              <a:rPr lang="fr-FR" sz="1050" dirty="0"/>
              <a:t>une variété d’instruments en innovation, et pouvoir en tirer profit, d’une manière flexible et opportune</a:t>
            </a:r>
            <a:r>
              <a:rPr lang="fr-FR" sz="1050" dirty="0" smtClean="0"/>
              <a:t>.</a:t>
            </a:r>
          </a:p>
          <a:p>
            <a:pPr>
              <a:spcAft>
                <a:spcPts val="0"/>
              </a:spcAft>
            </a:pPr>
            <a:endParaRPr lang="fr-FR" sz="1050" dirty="0" smtClean="0"/>
          </a:p>
          <a:p>
            <a:pPr>
              <a:spcAft>
                <a:spcPts val="0"/>
              </a:spcAft>
            </a:pPr>
            <a:endParaRPr lang="fr-FR" sz="1050" dirty="0"/>
          </a:p>
          <a:p>
            <a:pPr>
              <a:spcAft>
                <a:spcPts val="0"/>
              </a:spcAft>
            </a:pPr>
            <a:endParaRPr lang="fr-FR" sz="1050" dirty="0" smtClean="0"/>
          </a:p>
          <a:p>
            <a:pPr>
              <a:spcAft>
                <a:spcPts val="0"/>
              </a:spcAft>
            </a:pPr>
            <a:endParaRPr lang="fr-FR" sz="1050" dirty="0" smtClean="0"/>
          </a:p>
        </p:txBody>
      </p:sp>
      <p:sp>
        <p:nvSpPr>
          <p:cNvPr id="23" name="Rounded Rectangle 22"/>
          <p:cNvSpPr/>
          <p:nvPr>
            <p:custDataLst>
              <p:tags r:id="rId12"/>
            </p:custDataLst>
          </p:nvPr>
        </p:nvSpPr>
        <p:spPr>
          <a:xfrm>
            <a:off x="4395444" y="5410854"/>
            <a:ext cx="365181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Défense continentale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800" dirty="0" smtClean="0"/>
          </a:p>
          <a:p>
            <a:pPr>
              <a:spcAft>
                <a:spcPts val="0"/>
              </a:spcAft>
            </a:pPr>
            <a:r>
              <a:rPr lang="fr-FR" sz="1200" i="1" dirty="0"/>
              <a:t>Appuyer la vision de la politique de défense selon laquelle le Canada est en sécurité en Amérique du Nord.</a:t>
            </a:r>
          </a:p>
          <a:p>
            <a:pPr>
              <a:spcAft>
                <a:spcPts val="0"/>
              </a:spcAft>
            </a:pPr>
            <a:endParaRPr lang="en-CA" sz="8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Formuler des conseils et une orientation en matière de sciences et technologie pour le </a:t>
            </a:r>
            <a:r>
              <a:rPr lang="fr-FR" sz="1100" dirty="0"/>
              <a:t>Ministère de la Défense </a:t>
            </a:r>
            <a:r>
              <a:rPr lang="fr-FR" sz="1100" dirty="0" smtClean="0"/>
              <a:t>nationale et </a:t>
            </a:r>
            <a:r>
              <a:rPr lang="fr-FR" sz="1100" dirty="0"/>
              <a:t>les Forces armées canadiennes </a:t>
            </a:r>
            <a:r>
              <a:rPr lang="fr-FR" sz="1100" dirty="0" smtClean="0">
                <a:solidFill>
                  <a:schemeClr val="tx1"/>
                </a:solidFill>
              </a:rPr>
              <a:t>au </a:t>
            </a:r>
            <a:r>
              <a:rPr lang="fr-FR" sz="1100" dirty="0">
                <a:solidFill>
                  <a:schemeClr val="tx1"/>
                </a:solidFill>
              </a:rPr>
              <a:t>sujet de la défense continentale et de la modernisation du Commandement de la défense aérospatiale de </a:t>
            </a:r>
            <a:r>
              <a:rPr lang="fr-FR" sz="1100" dirty="0" smtClean="0">
                <a:solidFill>
                  <a:schemeClr val="tx1"/>
                </a:solidFill>
              </a:rPr>
              <a:t>l’Amérique </a:t>
            </a:r>
            <a:r>
              <a:rPr lang="fr-FR" sz="1100" dirty="0">
                <a:solidFill>
                  <a:schemeClr val="tx1"/>
                </a:solidFill>
              </a:rPr>
              <a:t>du </a:t>
            </a:r>
            <a:r>
              <a:rPr lang="fr-FR" sz="1100" dirty="0" smtClean="0">
                <a:solidFill>
                  <a:schemeClr val="tx1"/>
                </a:solidFill>
              </a:rPr>
              <a:t>Nord.</a:t>
            </a:r>
            <a:endParaRPr lang="fr-FR" sz="11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10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Formuler des conseils sur la surveillance des approches nordiques fondées sur les résultats scientifiques du programme de connaissance de la situation dans tous les </a:t>
            </a:r>
            <a:r>
              <a:rPr lang="fr-FR" sz="1100" dirty="0" smtClean="0">
                <a:solidFill>
                  <a:schemeClr val="tx1"/>
                </a:solidFill>
              </a:rPr>
              <a:t>domaines.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>
            <p:custDataLst>
              <p:tags r:id="rId13"/>
            </p:custDataLst>
          </p:nvPr>
        </p:nvSpPr>
        <p:spPr>
          <a:xfrm>
            <a:off x="8119269" y="5431573"/>
            <a:ext cx="369299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Science ouverte et intégrité scientifique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800" dirty="0" smtClean="0"/>
          </a:p>
          <a:p>
            <a:pPr>
              <a:spcAft>
                <a:spcPts val="0"/>
              </a:spcAft>
            </a:pPr>
            <a:r>
              <a:rPr lang="fr-FR" sz="1200" i="1" dirty="0"/>
              <a:t>Honorer les engagements fédéraux qui promeuvent l’échange de la science ouverte.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05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Mettre en œuvre notre </a:t>
            </a:r>
            <a:r>
              <a:rPr lang="fr-FR" sz="1050" dirty="0" smtClean="0">
                <a:solidFill>
                  <a:schemeClr val="tx1"/>
                </a:solidFill>
              </a:rPr>
              <a:t>guide ministériel </a:t>
            </a:r>
            <a:r>
              <a:rPr lang="fr-FR" sz="1050" dirty="0">
                <a:solidFill>
                  <a:schemeClr val="tx1"/>
                </a:solidFill>
              </a:rPr>
              <a:t>sur la science ouverte </a:t>
            </a:r>
            <a:r>
              <a:rPr lang="fr-FR" sz="1050" dirty="0" smtClean="0">
                <a:solidFill>
                  <a:schemeClr val="tx1"/>
                </a:solidFill>
              </a:rPr>
              <a:t>et </a:t>
            </a:r>
            <a:r>
              <a:rPr lang="fr-FR" sz="1050" dirty="0">
                <a:solidFill>
                  <a:schemeClr val="tx1"/>
                </a:solidFill>
              </a:rPr>
              <a:t>notre politique d’intégrité scientifique.</a:t>
            </a:r>
          </a:p>
          <a:p>
            <a:pPr>
              <a:spcAft>
                <a:spcPts val="0"/>
              </a:spcAft>
            </a:pPr>
            <a:endParaRPr lang="en-CA" sz="1050" dirty="0" smtClean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Améliorer la gestion des données scientifiques afin d’optimiser leur valeur sans compromettre les considérations opérationnelles et nationales comme la sécurité, les renseignements personnels et l’éthique. </a:t>
            </a:r>
          </a:p>
          <a:p>
            <a:pPr>
              <a:spcAft>
                <a:spcPts val="0"/>
              </a:spcAft>
            </a:pPr>
            <a:endParaRPr lang="en-CA" sz="105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tx1"/>
                </a:solidFill>
              </a:rPr>
              <a:t>Formuler des conseils sur les risques et les vulnérabilités en matière de sécurité économique liés aux technologies émergentes et perturbatrices, à la propriété intellectuelle, et à l’accès à l’innovation.</a:t>
            </a:r>
          </a:p>
        </p:txBody>
      </p:sp>
      <p:sp>
        <p:nvSpPr>
          <p:cNvPr id="25" name="Rounded Rectangle 24"/>
          <p:cNvSpPr/>
          <p:nvPr>
            <p:custDataLst>
              <p:tags r:id="rId14"/>
            </p:custDataLst>
          </p:nvPr>
        </p:nvSpPr>
        <p:spPr>
          <a:xfrm>
            <a:off x="11909982" y="5431573"/>
            <a:ext cx="39398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0"/>
              </a:spcAft>
            </a:pPr>
            <a:r>
              <a:rPr lang="fr-FR" sz="1200" b="1" u="sng" dirty="0"/>
              <a:t>SCINERGIE 2020</a:t>
            </a:r>
          </a:p>
          <a:p>
            <a:pPr>
              <a:spcAft>
                <a:spcPts val="0"/>
              </a:spcAft>
            </a:pPr>
            <a:endParaRPr lang="en-CA" altLang="en-US" sz="800" dirty="0"/>
          </a:p>
          <a:p>
            <a:pPr>
              <a:spcAft>
                <a:spcPts val="0"/>
              </a:spcAft>
            </a:pPr>
            <a:r>
              <a:rPr lang="fr-FR" sz="1200" i="1" dirty="0">
                <a:solidFill>
                  <a:schemeClr val="tx1"/>
                </a:solidFill>
              </a:rPr>
              <a:t>Revitaliser l’organisation, augmenter l’agilité et maximiser les répercussions de la </a:t>
            </a:r>
            <a:r>
              <a:rPr lang="fr-FR" sz="1200" i="1" dirty="0"/>
              <a:t>science, </a:t>
            </a:r>
            <a:r>
              <a:rPr lang="fr-FR" sz="1200" i="1" dirty="0" smtClean="0"/>
              <a:t>de la technologie </a:t>
            </a:r>
            <a:r>
              <a:rPr lang="fr-FR" sz="1200" i="1" dirty="0"/>
              <a:t>et </a:t>
            </a:r>
            <a:r>
              <a:rPr lang="fr-FR" sz="1200" i="1" smtClean="0"/>
              <a:t>de l’innovation </a:t>
            </a:r>
            <a:r>
              <a:rPr lang="fr-FR" sz="1200" i="1" dirty="0" smtClean="0">
                <a:solidFill>
                  <a:schemeClr val="tx1"/>
                </a:solidFill>
              </a:rPr>
              <a:t>sur </a:t>
            </a:r>
            <a:r>
              <a:rPr lang="fr-FR" sz="1200" i="1" dirty="0">
                <a:solidFill>
                  <a:schemeClr val="tx1"/>
                </a:solidFill>
              </a:rPr>
              <a:t>la défense et la sécurité. </a:t>
            </a:r>
          </a:p>
          <a:p>
            <a:pPr>
              <a:spcAft>
                <a:spcPts val="0"/>
              </a:spcAft>
            </a:pPr>
            <a:endParaRPr lang="en-CA" sz="800" dirty="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Mettre en œuvre une gouvernance agile, une structure organisationnelle plus légère et des mesures promouvant des effectifs diversifiés et en santé</a:t>
            </a:r>
            <a:r>
              <a:rPr lang="fr-FR" sz="1100" dirty="0" smtClean="0">
                <a:solidFill>
                  <a:schemeClr val="tx1"/>
                </a:solidFill>
              </a:rPr>
              <a:t>.</a:t>
            </a:r>
            <a:endParaRPr lang="fr-CA" sz="8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1"/>
                </a:solidFill>
              </a:rPr>
              <a:t>Offrir un programme stratégique de </a:t>
            </a:r>
            <a:r>
              <a:rPr lang="fr-FR" sz="1100" i="1" dirty="0"/>
              <a:t>science, technologie et innovation </a:t>
            </a:r>
            <a:r>
              <a:rPr lang="fr-FR" sz="1100" dirty="0" smtClean="0">
                <a:solidFill>
                  <a:schemeClr val="tx1"/>
                </a:solidFill>
              </a:rPr>
              <a:t>: </a:t>
            </a:r>
          </a:p>
          <a:p>
            <a:pPr marL="450850" lvl="1" indent="-17938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chemeClr val="tx1"/>
                </a:solidFill>
              </a:rPr>
              <a:t>Augmenter </a:t>
            </a:r>
            <a:r>
              <a:rPr lang="fr-FR" sz="1100" dirty="0">
                <a:solidFill>
                  <a:schemeClr val="tx1"/>
                </a:solidFill>
              </a:rPr>
              <a:t>la cohérence des investissements dans </a:t>
            </a:r>
            <a:r>
              <a:rPr lang="fr-FR" sz="1100" dirty="0" smtClean="0">
                <a:solidFill>
                  <a:schemeClr val="tx1"/>
                </a:solidFill>
              </a:rPr>
              <a:t>les domaines </a:t>
            </a:r>
            <a:r>
              <a:rPr lang="fr-FR" sz="1100" dirty="0">
                <a:solidFill>
                  <a:schemeClr val="tx1"/>
                </a:solidFill>
              </a:rPr>
              <a:t>d’intérêt </a:t>
            </a:r>
            <a:r>
              <a:rPr lang="fr-FR" sz="1100" dirty="0" smtClean="0">
                <a:solidFill>
                  <a:schemeClr val="tx1"/>
                </a:solidFill>
              </a:rPr>
              <a:t>stratégique; </a:t>
            </a:r>
          </a:p>
          <a:p>
            <a:pPr marL="450850" lvl="1" indent="-17938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chemeClr val="tx1"/>
                </a:solidFill>
              </a:rPr>
              <a:t>Permettre </a:t>
            </a:r>
            <a:r>
              <a:rPr lang="fr-FR" sz="1100" dirty="0">
                <a:solidFill>
                  <a:schemeClr val="tx1"/>
                </a:solidFill>
              </a:rPr>
              <a:t>l’exploitation des connaissances </a:t>
            </a:r>
            <a:r>
              <a:rPr lang="fr-FR" sz="1100" dirty="0" smtClean="0">
                <a:solidFill>
                  <a:schemeClr val="tx1"/>
                </a:solidFill>
              </a:rPr>
              <a:t>et </a:t>
            </a:r>
            <a:r>
              <a:rPr lang="fr-FR" sz="1100" dirty="0">
                <a:solidFill>
                  <a:schemeClr val="tx1"/>
                </a:solidFill>
              </a:rPr>
              <a:t>formuler des conseils sur les priorités </a:t>
            </a:r>
            <a:r>
              <a:rPr lang="fr-FR" sz="1100" i="1" dirty="0" smtClean="0">
                <a:solidFill>
                  <a:schemeClr val="tx1"/>
                </a:solidFill>
              </a:rPr>
              <a:t>actuelles</a:t>
            </a:r>
            <a:r>
              <a:rPr lang="fr-FR" sz="1100" dirty="0" smtClean="0">
                <a:solidFill>
                  <a:schemeClr val="tx1"/>
                </a:solidFill>
              </a:rPr>
              <a:t>;</a:t>
            </a:r>
          </a:p>
          <a:p>
            <a:pPr marL="450850" lvl="1" indent="-17938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r-FR" sz="1100" dirty="0" smtClean="0">
                <a:solidFill>
                  <a:schemeClr val="tx1"/>
                </a:solidFill>
              </a:rPr>
              <a:t>Éclairer </a:t>
            </a:r>
            <a:r>
              <a:rPr lang="fr-FR" sz="1100" dirty="0">
                <a:solidFill>
                  <a:schemeClr val="tx1"/>
                </a:solidFill>
              </a:rPr>
              <a:t>les priorités stra</a:t>
            </a:r>
            <a:r>
              <a:rPr lang="fr-FR" sz="1050" dirty="0">
                <a:solidFill>
                  <a:schemeClr val="tx1"/>
                </a:solidFill>
              </a:rPr>
              <a:t>tégiques </a:t>
            </a:r>
            <a:r>
              <a:rPr lang="fr-FR" sz="1050" i="1" dirty="0">
                <a:solidFill>
                  <a:schemeClr val="tx1"/>
                </a:solidFill>
              </a:rPr>
              <a:t>futures</a:t>
            </a:r>
            <a:r>
              <a:rPr lang="fr-FR" sz="105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1" name="Rounded Rectangle 20"/>
          <p:cNvSpPr/>
          <p:nvPr>
            <p:custDataLst>
              <p:tags r:id="rId15"/>
            </p:custDataLst>
          </p:nvPr>
        </p:nvSpPr>
        <p:spPr>
          <a:xfrm>
            <a:off x="325857" y="1262682"/>
            <a:ext cx="4298115" cy="3706080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 smtClean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endParaRPr lang="en-CA" sz="1200" dirty="0" smtClean="0"/>
          </a:p>
          <a:p>
            <a:endParaRPr lang="fr-CA" sz="1200" dirty="0" smtClean="0"/>
          </a:p>
          <a:p>
            <a:endParaRPr lang="fr-CA" sz="1200" dirty="0" smtClean="0"/>
          </a:p>
          <a:p>
            <a:endParaRPr lang="en-CA" sz="6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150" dirty="0"/>
              <a:t>Nommée en janvier 2018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150" dirty="0" smtClean="0"/>
              <a:t>Aussi chef </a:t>
            </a:r>
            <a:r>
              <a:rPr lang="fr-FR" sz="1150" dirty="0"/>
              <a:t>de </a:t>
            </a:r>
            <a:r>
              <a:rPr lang="fr-FR" sz="1150" dirty="0" smtClean="0"/>
              <a:t>la direction de Recherche </a:t>
            </a:r>
            <a:r>
              <a:rPr lang="fr-FR" sz="1150" dirty="0"/>
              <a:t>et développement pour la défense Canada, une agence de la Défense nationale.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150" dirty="0">
                <a:solidFill>
                  <a:schemeClr val="tx1"/>
                </a:solidFill>
              </a:rPr>
              <a:t>Plus de 20 ans d’expérience dans la fonction publique dans les domaines de la défense et de la sécurité.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150" dirty="0" smtClean="0"/>
              <a:t>A auparavant occupé les postes de directrice </a:t>
            </a:r>
            <a:r>
              <a:rPr lang="fr-FR" sz="1150" dirty="0"/>
              <a:t>générale - Planification des politiques et </a:t>
            </a:r>
            <a:r>
              <a:rPr lang="fr-FR" sz="1150" dirty="0" smtClean="0"/>
              <a:t>d’adjointe au </a:t>
            </a:r>
            <a:r>
              <a:rPr lang="fr-FR" sz="1150" dirty="0"/>
              <a:t>chef du renseignement de la </a:t>
            </a:r>
            <a:r>
              <a:rPr lang="fr-FR" sz="1150" dirty="0" smtClean="0"/>
              <a:t>défense.</a:t>
            </a:r>
            <a:endParaRPr lang="fr-FR" sz="115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45" y="1416686"/>
            <a:ext cx="1423280" cy="1926415"/>
          </a:xfrm>
          <a:prstGeom prst="rect">
            <a:avLst/>
          </a:prstGeom>
        </p:spPr>
      </p:pic>
      <p:sp>
        <p:nvSpPr>
          <p:cNvPr id="3" name="ZoneTexte 2"/>
          <p:cNvSpPr txBox="1"/>
          <p:nvPr>
            <p:custDataLst>
              <p:tags r:id="rId17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3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d752644453834363cebb8a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23078</TotalTime>
  <Words>418</Words>
  <Application>Microsoft Office PowerPoint</Application>
  <PresentationFormat>Custom</PresentationFormat>
  <Paragraphs>88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Courier New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817</cp:revision>
  <cp:lastPrinted>2019-09-04T13:44:58Z</cp:lastPrinted>
  <dcterms:created xsi:type="dcterms:W3CDTF">2017-05-18T23:50:12Z</dcterms:created>
  <dcterms:modified xsi:type="dcterms:W3CDTF">2020-02-14T15:58:41Z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</Properties>
</file>