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147828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0" autoAdjust="0"/>
    <p:restoredTop sz="93825" autoAdjust="0"/>
  </p:normalViewPr>
  <p:slideViewPr>
    <p:cSldViewPr>
      <p:cViewPr varScale="1">
        <p:scale>
          <a:sx n="56" d="100"/>
          <a:sy n="56" d="100"/>
        </p:scale>
        <p:origin x="96" y="600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7150" cy="457200"/>
          </a:xfrm>
          <a:prstGeom prst="rect">
            <a:avLst/>
          </a:prstGeom>
        </p:spPr>
        <p:txBody>
          <a:bodyPr vert="horz" lIns="134901" tIns="67448" rIns="134901" bIns="67448" rtlCol="0"/>
          <a:lstStyle>
            <a:lvl1pPr algn="l" eaLnBrk="1" hangingPunct="1"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0888" y="0"/>
            <a:ext cx="6407150" cy="457200"/>
          </a:xfrm>
          <a:prstGeom prst="rect">
            <a:avLst/>
          </a:prstGeom>
        </p:spPr>
        <p:txBody>
          <a:bodyPr vert="horz" lIns="134901" tIns="67448" rIns="134901" bIns="67448" rtlCol="0"/>
          <a:lstStyle>
            <a:lvl1pPr algn="r" eaLnBrk="1" hangingPunct="1"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B2E88-C190-4305-AE14-9A40B48252E8}" type="datetimeFigureOut">
              <a:rPr lang="en-CA"/>
              <a:pPr>
                <a:defRPr/>
              </a:pPr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6407150" cy="457200"/>
          </a:xfrm>
          <a:prstGeom prst="rect">
            <a:avLst/>
          </a:prstGeom>
        </p:spPr>
        <p:txBody>
          <a:bodyPr vert="horz" lIns="134901" tIns="67448" rIns="134901" bIns="67448" rtlCol="0" anchor="b"/>
          <a:lstStyle>
            <a:lvl1pPr algn="l" eaLnBrk="1" hangingPunct="1"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0888" y="8686800"/>
            <a:ext cx="6407150" cy="457200"/>
          </a:xfrm>
          <a:prstGeom prst="rect">
            <a:avLst/>
          </a:prstGeom>
        </p:spPr>
        <p:txBody>
          <a:bodyPr vert="horz" wrap="square" lIns="134901" tIns="67448" rIns="134901" bIns="674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E87262B5-10E7-49FE-BE4B-98495E68774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37684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3975" cy="457200"/>
          </a:xfrm>
          <a:prstGeom prst="rect">
            <a:avLst/>
          </a:prstGeom>
        </p:spPr>
        <p:txBody>
          <a:bodyPr vert="horz" lIns="137467" tIns="68731" rIns="137467" bIns="687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4063" y="0"/>
            <a:ext cx="6403975" cy="457200"/>
          </a:xfrm>
          <a:prstGeom prst="rect">
            <a:avLst/>
          </a:prstGeom>
        </p:spPr>
        <p:txBody>
          <a:bodyPr vert="horz" wrap="square" lIns="137467" tIns="68731" rIns="137467" bIns="687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95D716-D2D7-4E21-B3E6-54AEA70E3407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467" tIns="68731" rIns="137467" bIns="68731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6375" y="4343400"/>
            <a:ext cx="11830050" cy="4114800"/>
          </a:xfrm>
          <a:prstGeom prst="rect">
            <a:avLst/>
          </a:prstGeom>
        </p:spPr>
        <p:txBody>
          <a:bodyPr vert="horz" wrap="square" lIns="137467" tIns="68731" rIns="137467" bIns="68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3975" cy="457200"/>
          </a:xfrm>
          <a:prstGeom prst="rect">
            <a:avLst/>
          </a:prstGeom>
        </p:spPr>
        <p:txBody>
          <a:bodyPr vert="horz" lIns="137467" tIns="68731" rIns="137467" bIns="687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4063" y="8685213"/>
            <a:ext cx="6403975" cy="457200"/>
          </a:xfrm>
          <a:prstGeom prst="rect">
            <a:avLst/>
          </a:prstGeom>
        </p:spPr>
        <p:txBody>
          <a:bodyPr vert="horz" wrap="square" lIns="137467" tIns="68731" rIns="137467" bIns="687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C9CFA2B7-DC4E-4E0B-A28A-91ACFCD0267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88922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5BB7C5-E4EA-4DFD-A10A-54097E559ACE}" type="slidenum">
              <a:rPr lang="en-CA" altLang="en-US">
                <a:solidFill>
                  <a:srgbClr val="000000"/>
                </a:solidFill>
              </a:rPr>
              <a:pPr/>
              <a:t>1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8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892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1E08B-6974-42A6-B885-E7D96A712CA3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23C69-1392-413A-BEAD-C553B2286C7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0598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213" y="1401763"/>
            <a:ext cx="146161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213" y="3044825"/>
            <a:ext cx="1461611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99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88A3AF-DD3C-4D54-A65F-2C59CA7E09B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313" y="8466138"/>
            <a:ext cx="514191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96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7D03B82-5D5E-4DC2-B182-65684AC66D7F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08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04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0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49968" y="1374414"/>
            <a:ext cx="3578446" cy="3584621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dirty="0"/>
              <a:t>MANDATE</a:t>
            </a:r>
          </a:p>
          <a:p>
            <a:pPr eaLnBrk="1" hangingPunct="1">
              <a:defRPr/>
            </a:pPr>
            <a:endParaRPr lang="en-CA" sz="12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The Centre provides support services or refers to support services for Canadian Armed Forces members who are affected by sexual misconduct (since 2015)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The Centre provides guidance and recommendations to the military that shape the development and implementation of policies and programs to eliminate sexual misconduct in the military (new since April 2019)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200" dirty="0"/>
              <a:t>The Centre monitors progress of military policies and programs, providing independent, external analysis of their effectiveness and recommendations for improvement (new since April 2019)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474740" y="1374414"/>
            <a:ext cx="3419647" cy="36004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b="1" dirty="0" smtClean="0">
                <a:solidFill>
                  <a:srgbClr val="000000"/>
                </a:solidFill>
              </a:rPr>
              <a:t>KEY FACTS</a:t>
            </a:r>
          </a:p>
          <a:p>
            <a:pPr algn="ctr" eaLnBrk="1" hangingPunct="1">
              <a:defRPr/>
            </a:pPr>
            <a:endParaRPr lang="en-CA" altLang="en-US" sz="1200" b="1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CA" altLang="en-US" sz="1200" b="1" dirty="0" smtClean="0">
                <a:solidFill>
                  <a:srgbClr val="000000"/>
                </a:solidFill>
              </a:rPr>
              <a:t>Total Employees</a:t>
            </a:r>
            <a:r>
              <a:rPr lang="en-CA" altLang="en-US" sz="1200" dirty="0" smtClean="0">
                <a:solidFill>
                  <a:srgbClr val="000000"/>
                </a:solidFill>
              </a:rPr>
              <a:t>: 58 (Permanent, Casual, Students and Military staff)</a:t>
            </a:r>
          </a:p>
          <a:p>
            <a:pPr eaLnBrk="1" hangingPunct="1">
              <a:defRPr/>
            </a:pPr>
            <a:endParaRPr lang="en-CA" altLang="en-US" sz="12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CA" altLang="en-US" sz="1200" b="1" dirty="0" smtClean="0">
                <a:solidFill>
                  <a:srgbClr val="000000"/>
                </a:solidFill>
              </a:rPr>
              <a:t>Budget</a:t>
            </a:r>
            <a:r>
              <a:rPr lang="en-CA" altLang="en-US" sz="1200" dirty="0" smtClean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defRPr/>
            </a:pPr>
            <a:r>
              <a:rPr lang="en-CA" altLang="en-US" sz="1200" dirty="0" smtClean="0">
                <a:solidFill>
                  <a:srgbClr val="000000"/>
                </a:solidFill>
              </a:rPr>
              <a:t>Fiscal Year 2019-20                $5,014,525</a:t>
            </a:r>
          </a:p>
          <a:p>
            <a:pPr eaLnBrk="1" hangingPunct="1">
              <a:defRPr/>
            </a:pPr>
            <a:r>
              <a:rPr lang="en-CA" altLang="en-US" sz="1200" dirty="0" smtClean="0">
                <a:solidFill>
                  <a:srgbClr val="000000"/>
                </a:solidFill>
              </a:rPr>
              <a:t>Operating &amp; Maintenance	     $1,195,317</a:t>
            </a:r>
          </a:p>
          <a:p>
            <a:pPr eaLnBrk="1" hangingPunct="1">
              <a:defRPr/>
            </a:pPr>
            <a:r>
              <a:rPr lang="en-CA" altLang="en-US" sz="1200" dirty="0" smtClean="0">
                <a:solidFill>
                  <a:srgbClr val="000000"/>
                </a:solidFill>
              </a:rPr>
              <a:t>Civilian Salary     	     $3,077,685</a:t>
            </a:r>
          </a:p>
          <a:p>
            <a:pPr eaLnBrk="1" hangingPunct="1">
              <a:defRPr/>
            </a:pPr>
            <a:r>
              <a:rPr lang="en-CA" altLang="en-US" sz="1200" dirty="0" smtClean="0">
                <a:solidFill>
                  <a:srgbClr val="000000"/>
                </a:solidFill>
              </a:rPr>
              <a:t>Case Management System        $151,855</a:t>
            </a:r>
          </a:p>
          <a:p>
            <a:pPr eaLnBrk="1" hangingPunct="1">
              <a:defRPr/>
            </a:pPr>
            <a:r>
              <a:rPr lang="en-CA" altLang="en-US" sz="1200" dirty="0" smtClean="0">
                <a:solidFill>
                  <a:srgbClr val="000000"/>
                </a:solidFill>
              </a:rPr>
              <a:t>Grants &amp; Contributions               $500,000</a:t>
            </a:r>
          </a:p>
          <a:p>
            <a:pPr eaLnBrk="1" hangingPunct="1">
              <a:defRPr/>
            </a:pPr>
            <a:r>
              <a:rPr lang="en-CA" altLang="en-US" sz="1200" dirty="0" smtClean="0">
                <a:solidFill>
                  <a:srgbClr val="000000"/>
                </a:solidFill>
              </a:rPr>
              <a:t>Reserve Pay                              $189,668</a:t>
            </a:r>
          </a:p>
          <a:p>
            <a:pPr eaLnBrk="1" hangingPunct="1">
              <a:defRPr/>
            </a:pPr>
            <a:endParaRPr lang="en-CA" altLang="en-US" sz="12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CA" altLang="en-US" sz="1200" b="1" dirty="0" smtClean="0">
                <a:solidFill>
                  <a:srgbClr val="000000"/>
                </a:solidFill>
              </a:rPr>
              <a:t>Primary location(s)</a:t>
            </a:r>
            <a:r>
              <a:rPr lang="en-CA" altLang="en-US" sz="1200" dirty="0" smtClean="0">
                <a:solidFill>
                  <a:srgbClr val="000000"/>
                </a:solidFill>
              </a:rPr>
              <a:t>: Ottawa. Regional presence to be planned.</a:t>
            </a:r>
          </a:p>
          <a:p>
            <a:pPr eaLnBrk="1" hangingPunct="1">
              <a:defRPr/>
            </a:pPr>
            <a:endParaRPr lang="en-CA" altLang="en-US" sz="1600" dirty="0" smtClean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CA" altLang="en-US" sz="1600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CA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040713" y="1326875"/>
            <a:ext cx="3900962" cy="3629299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b="1" dirty="0"/>
              <a:t>KEY PARTNERS</a:t>
            </a:r>
          </a:p>
          <a:p>
            <a:pPr eaLnBrk="1" hangingPunct="1">
              <a:defRPr/>
            </a:pPr>
            <a:r>
              <a:rPr lang="en-CA" sz="1050" b="1" dirty="0"/>
              <a:t>Internal</a:t>
            </a:r>
            <a:r>
              <a:rPr lang="en-CA" sz="1050" dirty="0"/>
              <a:t>: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Vice-Chief of the Defence Staff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All Level 1s (heads of branches and services)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Directorate of Professional Military Conduct – Operation HONOUR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Judge Advocate General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Canadian Forces Health Services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Military Police/Canadian Forces National Investigative Service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Integrated Conflict and Complaint Management (includes harassment investigation)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Chaplain General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National Defence/Canadian Forces Ombudsman</a:t>
            </a:r>
          </a:p>
          <a:p>
            <a:pPr eaLnBrk="1" hangingPunct="1">
              <a:defRPr/>
            </a:pPr>
            <a:r>
              <a:rPr lang="en-CA" sz="1050" b="1" dirty="0"/>
              <a:t>External</a:t>
            </a:r>
            <a:r>
              <a:rPr lang="en-CA" sz="1050" dirty="0"/>
              <a:t> </a:t>
            </a:r>
            <a:r>
              <a:rPr lang="en-CA" sz="1050" b="1" dirty="0"/>
              <a:t>(including other government departments):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External Advisory Council to the Centre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Department of Justice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Women and Gender Equality Canada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CA" sz="1050" dirty="0"/>
              <a:t>Five-Eyes partners (United States, United Kingdom, Australia, New Zealand)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2900" y="5016500"/>
            <a:ext cx="15552738" cy="3943350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375" y="5045075"/>
            <a:ext cx="157353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CA" sz="1600" cap="all" dirty="0">
                <a:solidFill>
                  <a:schemeClr val="bg1"/>
                </a:solidFill>
              </a:rPr>
              <a:t>TOP issues for the sexual misconduct response centre</a:t>
            </a: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246063" y="193675"/>
            <a:ext cx="9169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1900" b="1">
                <a:solidFill>
                  <a:schemeClr val="bg1"/>
                </a:solidFill>
                <a:cs typeface="Arial" panose="020B0604020202020204" pitchFamily="34" charset="0"/>
              </a:rPr>
              <a:t>Sexual Misconduct Response Centre – Executive Director, Dr. Denise Preston </a:t>
            </a:r>
            <a:r>
              <a:rPr lang="en-CA" altLang="en-US" sz="1900" b="1">
                <a:solidFill>
                  <a:srgbClr val="FFFFFF"/>
                </a:solidFill>
                <a:cs typeface="Arial" panose="020B0604020202020204" pitchFamily="34" charset="0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54163" y="1416050"/>
            <a:ext cx="1827212" cy="2328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087" name="TextBox 17"/>
          <p:cNvSpPr txBox="1">
            <a:spLocks noChangeArrowheads="1"/>
          </p:cNvSpPr>
          <p:nvPr/>
        </p:nvSpPr>
        <p:spPr bwMode="auto">
          <a:xfrm>
            <a:off x="1554163" y="2443163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CA" altLang="en-US" sz="1200" i="1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6462713" y="0"/>
            <a:ext cx="9775825" cy="4937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spcAft>
                <a:spcPts val="0"/>
              </a:spcAft>
              <a:defRPr/>
            </a:pPr>
            <a:r>
              <a:rPr lang="en-CA" sz="1200" b="1" cap="all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  <a:endParaRPr lang="en-CA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7050" y="5430838"/>
            <a:ext cx="3008313" cy="346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Resource Capacity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Implications of Expanded Mandate (approved April 2019): </a:t>
            </a:r>
            <a:r>
              <a:rPr lang="en-CA" sz="1100" dirty="0"/>
              <a:t> More demands on our personnel and higher profile 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100" b="1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>
                <a:solidFill>
                  <a:schemeClr val="tx1"/>
                </a:solidFill>
              </a:rPr>
              <a:t>Budget: </a:t>
            </a:r>
            <a:r>
              <a:rPr lang="en-CA" sz="1100" dirty="0">
                <a:solidFill>
                  <a:schemeClr val="tx1"/>
                </a:solidFill>
              </a:rPr>
              <a:t>Significant increase recently approved by the Investment and Resource Management Committee ($2,738,786 in two phases for 21 more positions)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100" b="1" dirty="0">
              <a:solidFill>
                <a:schemeClr val="tx1"/>
              </a:solidFill>
            </a:endParaRP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Specialized skillsets:</a:t>
            </a:r>
            <a:r>
              <a:rPr lang="en-CA" sz="1100" dirty="0"/>
              <a:t> New positions require special skills that may be difficult to find, particularly within government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78238" y="5419725"/>
            <a:ext cx="2913062" cy="34686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3600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Program/Project Delivery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en-CA" sz="1200" b="1" u="sng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Contribution Program: </a:t>
            </a:r>
            <a:r>
              <a:rPr lang="en-CA" sz="1100" dirty="0"/>
              <a:t>Approved in December 2018, provides 4 years of funding to sexual assault centres in communities near 10 most populated bases. Launched August 2019.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100" b="1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Independent Legal Advice</a:t>
            </a:r>
            <a:r>
              <a:rPr lang="en-CA" sz="1100" dirty="0"/>
              <a:t>: Funding provided in 2019-20 to establish a program to provide legal advice (not representation) to victims; to be modelled after provincial examples 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100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Prevention and Training: </a:t>
            </a:r>
            <a:r>
              <a:rPr lang="en-CA" sz="1100" dirty="0"/>
              <a:t>Developing comprehensive prevention plan to support the military’s culture change strategy</a:t>
            </a:r>
            <a:endParaRPr lang="en-CA" sz="11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731000" y="5430838"/>
            <a:ext cx="2913063" cy="346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Ins="3600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Auditor General Fall </a:t>
            </a:r>
            <a:r>
              <a:rPr lang="en-CA" sz="1200" b="1" u="sng"/>
              <a:t>2018 Report: </a:t>
            </a:r>
            <a:r>
              <a:rPr lang="en-CA" sz="1200" b="1" u="sng" dirty="0"/>
              <a:t>Management Action Plan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700" b="1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National Victim Support Strategy: </a:t>
            </a:r>
            <a:r>
              <a:rPr lang="en-CA" sz="1100" dirty="0"/>
              <a:t>Will set standards and objectives for support to victims across all military partners and stakeholders. Implementation plan to be completed this Fall-Winter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100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Response and Support Coordination:</a:t>
            </a:r>
            <a:r>
              <a:rPr lang="en-CA" sz="1100" dirty="0"/>
              <a:t> New program providing case coordination, accompaniment, advocacy, and in-person support to victims (in addition to other supports already offered). 1</a:t>
            </a:r>
            <a:r>
              <a:rPr lang="en-CA" sz="1100" baseline="30000" dirty="0"/>
              <a:t>st</a:t>
            </a:r>
            <a:r>
              <a:rPr lang="en-CA" sz="1100" dirty="0"/>
              <a:t> phase launched in Aug 2019. Rolling out over next 18-24 months</a:t>
            </a:r>
          </a:p>
          <a:p>
            <a:pPr eaLnBrk="1" hangingPunct="1">
              <a:spcAft>
                <a:spcPts val="0"/>
              </a:spcAft>
              <a:defRPr/>
            </a:pPr>
            <a:endParaRPr lang="fr-CA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9777413" y="5430838"/>
            <a:ext cx="2913062" cy="346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 err="1"/>
              <a:t>Heyder</a:t>
            </a:r>
            <a:r>
              <a:rPr lang="en-CA" sz="1200" b="1" u="sng" dirty="0"/>
              <a:t>-Beattie Sexual Misconduct Class Action Settlement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500" b="1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Restorative Engagement Program: </a:t>
            </a:r>
            <a:r>
              <a:rPr lang="en-CA" sz="1100" dirty="0"/>
              <a:t>For class members to share their experience of sexual misconduct with senior defence representatives with the help of restorative practitioners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100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100" b="1" dirty="0" err="1"/>
              <a:t>Victim</a:t>
            </a:r>
            <a:r>
              <a:rPr lang="fr-CA" sz="1100" b="1" dirty="0"/>
              <a:t>/Survivor Support Consultations:</a:t>
            </a:r>
            <a:r>
              <a:rPr lang="fr-CA" sz="1100" dirty="0"/>
              <a:t> </a:t>
            </a:r>
            <a:r>
              <a:rPr lang="en-CA" sz="1100" dirty="0"/>
              <a:t>The Centre, along with parts of the military, will meet class member representatives to seek input on enhancing Defence Team resources and support programs</a:t>
            </a:r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100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100" b="1" dirty="0"/>
              <a:t>External Review:</a:t>
            </a:r>
            <a:r>
              <a:rPr lang="en-CA" sz="1100" dirty="0"/>
              <a:t> Of progress on sexual misconduct, to be conducted in 5 years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2812713" y="5430838"/>
            <a:ext cx="2913062" cy="34686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en-CA" sz="1200" b="1" u="sng" dirty="0"/>
              <a:t>Policy / Legal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600" b="1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075" b="1" dirty="0"/>
              <a:t>New Military Policy on Sexual Misconduct Response:</a:t>
            </a:r>
            <a:r>
              <a:rPr lang="en-CA" sz="1075" dirty="0"/>
              <a:t> Military consulting the Centre on this as it will be major part of the policy framework on sexual misconduct</a:t>
            </a:r>
            <a:endParaRPr lang="fr-CA" sz="1075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1075" b="1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075" b="1" dirty="0"/>
              <a:t>Duty to Report:</a:t>
            </a:r>
            <a:r>
              <a:rPr lang="en-CA" sz="1075" dirty="0"/>
              <a:t> Military consulting the Centre on this issue; will require changes to Queen’s Regulations and Orders to exempt victims and service providers from being obligated to make a formal report to authorities.</a:t>
            </a:r>
          </a:p>
          <a:p>
            <a:pPr eaLnBrk="1" hangingPunct="1">
              <a:spcAft>
                <a:spcPts val="0"/>
              </a:spcAft>
              <a:defRPr/>
            </a:pPr>
            <a:endParaRPr lang="en-CA" sz="1075" dirty="0"/>
          </a:p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075" b="1" dirty="0"/>
              <a:t>Enhanced Reporting Options:</a:t>
            </a:r>
            <a:r>
              <a:rPr lang="en-CA" sz="1075" dirty="0"/>
              <a:t> Examining options for alternative reporting mechanisms for victims; known as restricted or third-party reporting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5857" y="1326875"/>
            <a:ext cx="4251260" cy="362930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881188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1881188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CA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CA" sz="11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Joined the Department of National Defence as Executive Director of the Sexual Misconduct Response Centre in May 2017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Previously worked for the Parole Board of Canada for 8 years, and as Psychologist for the Correctional Service of Canada for 19 years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CA" sz="1100" dirty="0"/>
              <a:t>She is a graduate of Queen’s University, with a Ph.D. in Psychology, is registered with the College of Psychologists of Ontario, and is a member of the Canadian Psychological Association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CA" sz="1200" i="1" dirty="0"/>
          </a:p>
        </p:txBody>
      </p:sp>
      <p:pic>
        <p:nvPicPr>
          <p:cNvPr id="309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7600" r="16740" b="33281"/>
          <a:stretch>
            <a:fillRect/>
          </a:stretch>
        </p:blipFill>
        <p:spPr>
          <a:xfrm>
            <a:off x="1782763" y="1327150"/>
            <a:ext cx="1335087" cy="1706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19482</TotalTime>
  <Words>678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Calibri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694</cp:revision>
  <cp:lastPrinted>2019-09-13T16:19:40Z</cp:lastPrinted>
  <dcterms:created xsi:type="dcterms:W3CDTF">2017-05-18T23:50:12Z</dcterms:created>
  <dcterms:modified xsi:type="dcterms:W3CDTF">2020-02-14T14:29:43Z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