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34" r:id="rId5"/>
  </p:sldIdLst>
  <p:sldSz cx="16238538" cy="9134475"/>
  <p:notesSz cx="147828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5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7F"/>
    <a:srgbClr val="3D6AA1"/>
    <a:srgbClr val="20558A"/>
    <a:srgbClr val="FFCC00"/>
    <a:srgbClr val="70D6A5"/>
    <a:srgbClr val="3972A1"/>
    <a:srgbClr val="642CAE"/>
    <a:srgbClr val="0A4E26"/>
    <a:srgbClr val="799E83"/>
    <a:srgbClr val="6F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3825" autoAdjust="0"/>
  </p:normalViewPr>
  <p:slideViewPr>
    <p:cSldViewPr>
      <p:cViewPr varScale="1">
        <p:scale>
          <a:sx n="69" d="100"/>
          <a:sy n="69" d="100"/>
        </p:scale>
        <p:origin x="678" y="78"/>
      </p:cViewPr>
      <p:guideLst>
        <p:guide orient="horz" pos="2877"/>
        <p:guide pos="51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114" y="2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0" y="9"/>
            <a:ext cx="6407221" cy="458164"/>
          </a:xfrm>
          <a:prstGeom prst="rect">
            <a:avLst/>
          </a:prstGeom>
        </p:spPr>
        <p:txBody>
          <a:bodyPr vert="horz" lIns="115410" tIns="57704" rIns="115410" bIns="57704" rtlCol="0"/>
          <a:lstStyle>
            <a:lvl1pPr algn="l">
              <a:defRPr sz="15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2310" y="9"/>
            <a:ext cx="6407221" cy="458164"/>
          </a:xfrm>
          <a:prstGeom prst="rect">
            <a:avLst/>
          </a:prstGeom>
        </p:spPr>
        <p:txBody>
          <a:bodyPr vert="horz" lIns="115410" tIns="57704" rIns="115410" bIns="57704" rtlCol="0"/>
          <a:lstStyle>
            <a:lvl1pPr algn="r">
              <a:defRPr sz="1500"/>
            </a:lvl1pPr>
          </a:lstStyle>
          <a:p>
            <a:fld id="{FF0693B9-860C-45E6-80DC-0B44F6AF1AD2}" type="datetimeFigureOut">
              <a:rPr lang="en-CA" smtClean="0"/>
              <a:pPr/>
              <a:t>2020-02-14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0" y="8685845"/>
            <a:ext cx="6407221" cy="458164"/>
          </a:xfrm>
          <a:prstGeom prst="rect">
            <a:avLst/>
          </a:prstGeom>
        </p:spPr>
        <p:txBody>
          <a:bodyPr vert="horz" lIns="115410" tIns="57704" rIns="115410" bIns="57704" rtlCol="0" anchor="b"/>
          <a:lstStyle>
            <a:lvl1pPr algn="l">
              <a:defRPr sz="15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2310" y="8685845"/>
            <a:ext cx="6407221" cy="458164"/>
          </a:xfrm>
          <a:prstGeom prst="rect">
            <a:avLst/>
          </a:prstGeom>
        </p:spPr>
        <p:txBody>
          <a:bodyPr vert="horz" lIns="115410" tIns="57704" rIns="115410" bIns="57704" rtlCol="0" anchor="b"/>
          <a:lstStyle>
            <a:lvl1pPr algn="r">
              <a:defRPr sz="1500"/>
            </a:lvl1pPr>
          </a:lstStyle>
          <a:p>
            <a:fld id="{5574F823-DC1F-4E06-9EAA-A1C8037BEF71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9803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5880" cy="457200"/>
          </a:xfrm>
          <a:prstGeom prst="rect">
            <a:avLst/>
          </a:prstGeom>
        </p:spPr>
        <p:txBody>
          <a:bodyPr vert="horz" lIns="117607" tIns="58801" rIns="117607" bIns="588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500" y="0"/>
            <a:ext cx="6405880" cy="457200"/>
          </a:xfrm>
          <a:prstGeom prst="rect">
            <a:avLst/>
          </a:prstGeom>
        </p:spPr>
        <p:txBody>
          <a:bodyPr vert="horz" wrap="square" lIns="117607" tIns="58801" rIns="117607" bIns="58801" numCol="1" anchor="t" anchorCtr="0" compatLnSpc="1">
            <a:prstTxWarp prst="textNoShape">
              <a:avLst/>
            </a:prstTxWarp>
          </a:bodyPr>
          <a:lstStyle>
            <a:lvl1pPr algn="r">
              <a:defRPr sz="1500" smtClean="0"/>
            </a:lvl1pPr>
          </a:lstStyle>
          <a:p>
            <a:pPr>
              <a:defRPr/>
            </a:pPr>
            <a:fld id="{808044B6-61BA-404C-8928-A2A282B514AF}" type="datetimeFigureOut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3400" y="687388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7607" tIns="58801" rIns="117607" bIns="58801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8280" y="4343400"/>
            <a:ext cx="11826240" cy="4114800"/>
          </a:xfrm>
          <a:prstGeom prst="rect">
            <a:avLst/>
          </a:prstGeom>
        </p:spPr>
        <p:txBody>
          <a:bodyPr vert="horz" wrap="square" lIns="117607" tIns="58801" rIns="117607" bIns="58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noProof="0" smtClean="0"/>
              <a:t>Click to edit Master text styles</a:t>
            </a:r>
          </a:p>
          <a:p>
            <a:pPr lvl="1"/>
            <a:r>
              <a:rPr lang="en-CA" altLang="en-US" noProof="0" smtClean="0"/>
              <a:t>Second level</a:t>
            </a:r>
          </a:p>
          <a:p>
            <a:pPr lvl="2"/>
            <a:r>
              <a:rPr lang="en-CA" altLang="en-US" noProof="0" smtClean="0"/>
              <a:t>Third level</a:t>
            </a:r>
          </a:p>
          <a:p>
            <a:pPr lvl="3"/>
            <a:r>
              <a:rPr lang="en-CA" altLang="en-US" noProof="0" smtClean="0"/>
              <a:t>Fourth level</a:t>
            </a:r>
          </a:p>
          <a:p>
            <a:pPr lvl="4"/>
            <a:r>
              <a:rPr lang="en-CA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405880" cy="457200"/>
          </a:xfrm>
          <a:prstGeom prst="rect">
            <a:avLst/>
          </a:prstGeom>
        </p:spPr>
        <p:txBody>
          <a:bodyPr vert="horz" lIns="117607" tIns="58801" rIns="117607" bIns="588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500" y="8685213"/>
            <a:ext cx="6405880" cy="457200"/>
          </a:xfrm>
          <a:prstGeom prst="rect">
            <a:avLst/>
          </a:prstGeom>
        </p:spPr>
        <p:txBody>
          <a:bodyPr vert="horz" wrap="square" lIns="117607" tIns="58801" rIns="117607" bIns="58801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488DEAAE-8EA2-47BC-AB00-A30251532296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865806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EAAE-8EA2-47BC-AB00-A30251532296}" type="slidenum">
              <a:rPr lang="en-CA" altLang="en-US" smtClean="0">
                <a:solidFill>
                  <a:prstClr val="black"/>
                </a:solidFill>
              </a:rPr>
              <a:pPr/>
              <a:t>1</a:t>
            </a:fld>
            <a:endParaRPr lang="en-CA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6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ctrTitle"/>
          </p:nvPr>
        </p:nvSpPr>
        <p:spPr>
          <a:xfrm>
            <a:off x="1921849" y="2840849"/>
            <a:ext cx="12404042" cy="2493678"/>
          </a:xfrm>
        </p:spPr>
        <p:txBody>
          <a:bodyPr anchor="b">
            <a:noAutofit/>
          </a:bodyPr>
          <a:lstStyle>
            <a:lvl1pPr algn="ctr">
              <a:defRPr sz="4795">
                <a:solidFill>
                  <a:srgbClr val="30357F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922217" y="5718173"/>
            <a:ext cx="12411164" cy="1342751"/>
          </a:xfrm>
        </p:spPr>
        <p:txBody>
          <a:bodyPr>
            <a:normAutofit/>
          </a:bodyPr>
          <a:lstStyle>
            <a:lvl1pPr marL="0" indent="0" algn="ctr">
              <a:buNone/>
              <a:defRPr sz="2397">
                <a:solidFill>
                  <a:srgbClr val="3035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1522413"/>
            <a:ext cx="14614684" cy="1217930"/>
          </a:xfrm>
        </p:spPr>
        <p:txBody>
          <a:bodyPr>
            <a:normAutofit/>
          </a:bodyPr>
          <a:lstStyle>
            <a:lvl1pPr algn="l">
              <a:defRPr sz="3729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927" y="3044825"/>
            <a:ext cx="14614684" cy="4871720"/>
          </a:xfrm>
        </p:spPr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580C0-7C9F-4402-9866-6AC64F3EB067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897B9-C17D-43A5-B159-FC39BE5021EC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9523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1927" y="1401892"/>
            <a:ext cx="14614684" cy="133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1927" y="3044825"/>
            <a:ext cx="14614684" cy="48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C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931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599" smtClean="0">
                <a:solidFill>
                  <a:srgbClr val="00000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DA58194-B804-4841-9ACA-BAF70EFEEEF6}" type="datetime1">
              <a:rPr lang="en-CA" altLang="en-US"/>
              <a:pPr>
                <a:defRPr/>
              </a:pPr>
              <a:t>2020-02-14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170" y="8466307"/>
            <a:ext cx="514220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99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7622" y="8466307"/>
            <a:ext cx="3788993" cy="4863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599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13416C51-20B9-45B1-ACB4-625227970FA5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63" b="1" kern="1200">
          <a:solidFill>
            <a:srgbClr val="30357F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3" b="1">
          <a:solidFill>
            <a:srgbClr val="30357F"/>
          </a:solidFill>
          <a:latin typeface="Arial" charset="0"/>
          <a:ea typeface="ＭＳ Ｐゴシック" charset="0"/>
          <a:cs typeface="Arial" panose="020B0604020202020204" pitchFamily="34" charset="0"/>
        </a:defRPr>
      </a:lvl5pPr>
      <a:lvl6pPr marL="608955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6pPr>
      <a:lvl7pPr marL="121790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7pPr>
      <a:lvl8pPr marL="1826862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8pPr>
      <a:lvl9pPr marL="2435818" algn="l" rtl="0" eaLnBrk="1" fontAlgn="base" hangingPunct="1">
        <a:spcBef>
          <a:spcPct val="0"/>
        </a:spcBef>
        <a:spcAft>
          <a:spcPct val="0"/>
        </a:spcAft>
        <a:defRPr sz="3729" b="1">
          <a:solidFill>
            <a:srgbClr val="20558A"/>
          </a:solidFill>
          <a:latin typeface="Arial" charset="0"/>
          <a:ea typeface="ＭＳ Ｐゴシック" charset="0"/>
        </a:defRPr>
      </a:lvl9pPr>
    </p:titleStyle>
    <p:bodyStyle>
      <a:lvl1pPr marL="456715" indent="-4567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29" kern="1200">
          <a:solidFill>
            <a:srgbClr val="000000"/>
          </a:solidFill>
          <a:latin typeface="Arial"/>
          <a:ea typeface="ＭＳ Ｐゴシック" charset="0"/>
          <a:cs typeface="Arial"/>
        </a:defRPr>
      </a:lvl1pPr>
      <a:lvl2pPr marL="989550" indent="-38059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96" kern="1200">
          <a:solidFill>
            <a:srgbClr val="000000"/>
          </a:solidFill>
          <a:latin typeface="Arial"/>
          <a:ea typeface="ＭＳ Ｐゴシック" charset="0"/>
          <a:cs typeface="Arial"/>
        </a:defRPr>
      </a:lvl2pPr>
      <a:lvl3pPr marL="1522385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4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2131340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4pPr>
      <a:lvl5pPr marL="2740294" indent="-30447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000000"/>
          </a:solidFill>
          <a:latin typeface="Arial"/>
          <a:ea typeface="ＭＳ Ｐゴシック" charset="0"/>
          <a:cs typeface="Arial"/>
        </a:defRPr>
      </a:lvl5pPr>
      <a:lvl6pPr marL="3349247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202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156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111" indent="-304476" algn="l" defTabSz="12179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55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90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62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71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726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80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634" algn="l" defTabSz="1217908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01637" y="1342656"/>
            <a:ext cx="3578446" cy="3626106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dirty="0" smtClean="0"/>
              <a:t>MANDATE</a:t>
            </a:r>
          </a:p>
          <a:p>
            <a:r>
              <a:rPr lang="en-CA" sz="1100" dirty="0"/>
              <a:t>The VCDS has two mandates:</a:t>
            </a:r>
          </a:p>
          <a:p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Providing </a:t>
            </a:r>
            <a:r>
              <a:rPr lang="en-CA" sz="1100" dirty="0"/>
              <a:t>strategic </a:t>
            </a:r>
            <a:r>
              <a:rPr lang="en-CA" sz="1100" dirty="0" smtClean="0"/>
              <a:t>direction </a:t>
            </a:r>
            <a:r>
              <a:rPr lang="en-CA" sz="1100" dirty="0"/>
              <a:t>across the Defence Team and </a:t>
            </a:r>
            <a:r>
              <a:rPr lang="en-CA" sz="1100" dirty="0" smtClean="0"/>
              <a:t>monitoring </a:t>
            </a:r>
            <a:r>
              <a:rPr lang="en-CA" sz="1100" dirty="0"/>
              <a:t>DND/CAF progress in achieving key priorities. </a:t>
            </a:r>
          </a:p>
          <a:p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Commanding </a:t>
            </a:r>
            <a:r>
              <a:rPr lang="en-CA" sz="1100" dirty="0"/>
              <a:t>a diverse group of 18 organizations within Canada and abroad that support the entire DND/CAF </a:t>
            </a:r>
            <a:r>
              <a:rPr lang="en-CA" sz="1100" dirty="0" smtClean="0"/>
              <a:t>including: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CA" sz="1100" dirty="0" smtClean="0"/>
              <a:t>Security</a:t>
            </a:r>
            <a:r>
              <a:rPr lang="en-CA" sz="1100" dirty="0"/>
              <a:t>, safety, cadets, Reserve Force, capability development, NATO, NORAD, defence liaison, establishment, conflict management, sexual misconduct, military police, National Capital Region administration</a:t>
            </a:r>
            <a:endParaRPr lang="en-CA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588054" y="1326875"/>
            <a:ext cx="3419647" cy="3641888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cap="all" dirty="0" smtClean="0"/>
              <a:t>Key facts</a:t>
            </a:r>
            <a:endParaRPr lang="en-CA" sz="1200" b="1" dirty="0"/>
          </a:p>
          <a:p>
            <a:r>
              <a:rPr lang="en-CA" sz="1100" b="1" dirty="0"/>
              <a:t>Total </a:t>
            </a:r>
            <a:r>
              <a:rPr lang="en-CA" sz="1100" b="1" dirty="0" smtClean="0"/>
              <a:t>Employees</a:t>
            </a:r>
            <a:r>
              <a:rPr lang="en-CA" sz="1100" dirty="0" smtClean="0"/>
              <a:t>: ~14,241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3693 </a:t>
            </a:r>
            <a:r>
              <a:rPr lang="en-CA" sz="1100" dirty="0" smtClean="0"/>
              <a:t>Regular Force, 890 outside Canada</a:t>
            </a: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200 </a:t>
            </a:r>
            <a:r>
              <a:rPr lang="en-CA" sz="1100" dirty="0" smtClean="0"/>
              <a:t>Primary Reservists </a:t>
            </a:r>
            <a:r>
              <a:rPr lang="en-CA" sz="1100" dirty="0"/>
              <a:t>(full &amp; part-time)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700 E</a:t>
            </a:r>
            <a:r>
              <a:rPr lang="en-CA" sz="1100" dirty="0" smtClean="0"/>
              <a:t>mployees of the Public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9668 Reserves Supporting Cadets</a:t>
            </a:r>
            <a:endParaRPr lang="en-CA" sz="1100" dirty="0"/>
          </a:p>
          <a:p>
            <a:r>
              <a:rPr lang="en-CA" sz="1100" b="1" dirty="0" smtClean="0"/>
              <a:t>Budget:</a:t>
            </a:r>
            <a:r>
              <a:rPr lang="en-CA" sz="1100" dirty="0" smtClean="0"/>
              <a:t> $420,277,907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$</a:t>
            </a:r>
            <a:r>
              <a:rPr lang="en-CA" sz="1100" dirty="0" smtClean="0"/>
              <a:t>217,912,613 – Cadets </a:t>
            </a:r>
            <a:r>
              <a:rPr lang="en-CA" sz="1100" dirty="0"/>
              <a:t>&amp; Junior </a:t>
            </a:r>
            <a:r>
              <a:rPr lang="en-CA" sz="1100" dirty="0" smtClean="0"/>
              <a:t>Rangers</a:t>
            </a: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/>
              <a:t>$77,786,121 </a:t>
            </a:r>
            <a:r>
              <a:rPr lang="en-CA" sz="1100" dirty="0" smtClean="0"/>
              <a:t>– Operations &amp; Maintenance,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$47,947,441 – Civilian Salary Wage Envelope,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$</a:t>
            </a:r>
            <a:r>
              <a:rPr lang="en-CA" sz="1100" dirty="0"/>
              <a:t>19,698,796 </a:t>
            </a:r>
            <a:r>
              <a:rPr lang="en-CA" sz="1100" dirty="0" smtClean="0"/>
              <a:t>– Primary Reserve Salary,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$45,348,700 – Carling Campus Project</a:t>
            </a:r>
            <a:endParaRPr lang="en-CA" sz="1100" dirty="0"/>
          </a:p>
          <a:p>
            <a:r>
              <a:rPr lang="en-CA" sz="1100" b="1" dirty="0" smtClean="0"/>
              <a:t>Primary location(s):</a:t>
            </a:r>
            <a:r>
              <a:rPr lang="en-CA" sz="1100" dirty="0" smtClean="0"/>
              <a:t> </a:t>
            </a: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National Defence Headquarters (</a:t>
            </a:r>
            <a:r>
              <a:rPr lang="en-CA" sz="1100" dirty="0" err="1" smtClean="0"/>
              <a:t>Pearkes</a:t>
            </a:r>
            <a:r>
              <a:rPr lang="en-CA" sz="1100" dirty="0" smtClean="0"/>
              <a:t> </a:t>
            </a:r>
            <a:r>
              <a:rPr lang="en-CA" sz="1100" dirty="0"/>
              <a:t>&amp;</a:t>
            </a:r>
            <a:r>
              <a:rPr lang="en-CA" sz="1100" dirty="0" smtClean="0"/>
              <a:t> Carling), Uplands, Bases/Wings;</a:t>
            </a:r>
            <a:endParaRPr lang="en-CA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100" dirty="0" smtClean="0"/>
              <a:t>69 Countries: United States (Colorado Springs, Washington), United Kingdom (London), Belgium (Brussels), Germany</a:t>
            </a:r>
            <a:r>
              <a:rPr lang="en-CA" sz="1100" dirty="0"/>
              <a:t> </a:t>
            </a:r>
            <a:r>
              <a:rPr lang="en-CA" sz="1100" dirty="0" smtClean="0"/>
              <a:t>(</a:t>
            </a:r>
            <a:r>
              <a:rPr lang="en-CA" sz="1100" dirty="0" err="1" smtClean="0"/>
              <a:t>Niederheid</a:t>
            </a:r>
            <a:r>
              <a:rPr lang="en-CA" sz="1100" dirty="0" smtClean="0"/>
              <a:t>), Italy (Naples), France, Australia, Korea, etc. </a:t>
            </a:r>
            <a:endParaRPr lang="en-CA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12215672" y="1326875"/>
            <a:ext cx="3680461" cy="3641887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en-CA" b="1" dirty="0" smtClean="0"/>
              <a:t>KEY PARTNERS</a:t>
            </a:r>
          </a:p>
          <a:p>
            <a:r>
              <a:rPr lang="en-CA" sz="1200" b="1" dirty="0" smtClean="0"/>
              <a:t>Internal</a:t>
            </a:r>
            <a:r>
              <a:rPr lang="en-CA" sz="1200" dirty="0" smtClean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Minister of National Defence Office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Deputy Minister Office + Associate Deputy Ministers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Chief of Defence Office and Strategic Joint Staff;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ADM(Policy), Judge Advocate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Commanders (CAF Formations &amp; DND senior officials)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Ombudsman</a:t>
            </a:r>
            <a:endParaRPr lang="en-CA" sz="1000" dirty="0"/>
          </a:p>
          <a:p>
            <a:r>
              <a:rPr lang="en-CA" sz="1200" b="1" dirty="0"/>
              <a:t>External</a:t>
            </a:r>
            <a:r>
              <a:rPr lang="en-CA" sz="1200" dirty="0" smtClean="0"/>
              <a:t>:</a:t>
            </a:r>
            <a:r>
              <a:rPr lang="en-CA" sz="900" dirty="0" smtClean="0"/>
              <a:t> </a:t>
            </a:r>
            <a:r>
              <a:rPr lang="en-CA" sz="900" b="1" dirty="0"/>
              <a:t>(including other government departments</a:t>
            </a:r>
            <a:r>
              <a:rPr lang="en-CA" sz="900" b="1" dirty="0" smtClean="0"/>
              <a:t>)</a:t>
            </a:r>
            <a:endParaRPr lang="en-CA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Central Agencies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Public Services and Procurement Canada, Immigration Refugees and Citizenship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Public Safety and Portfolio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Transport Canada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North Atlantic Treaty Organization, North American Aerospace Defence Command, United 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Global Affairs Canada and Foreign Embassies in Ottawa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000" dirty="0" smtClean="0"/>
              <a:t>Five Eyes Military Partners: Australia, New Zealand, the United Kingdom, and the United States.</a:t>
            </a:r>
            <a:endParaRPr lang="en-CA" sz="1200" dirty="0"/>
          </a:p>
        </p:txBody>
      </p:sp>
      <p:sp>
        <p:nvSpPr>
          <p:cNvPr id="33" name="Rectangle 32"/>
          <p:cNvSpPr/>
          <p:nvPr/>
        </p:nvSpPr>
        <p:spPr>
          <a:xfrm>
            <a:off x="342405" y="5017088"/>
            <a:ext cx="15553728" cy="3942638"/>
          </a:xfrm>
          <a:prstGeom prst="rect">
            <a:avLst/>
          </a:prstGeom>
          <a:solidFill>
            <a:srgbClr val="30357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1867" dirty="0"/>
          </a:p>
        </p:txBody>
      </p:sp>
      <p:sp>
        <p:nvSpPr>
          <p:cNvPr id="19" name="TextBox 18"/>
          <p:cNvSpPr txBox="1"/>
          <p:nvPr/>
        </p:nvSpPr>
        <p:spPr>
          <a:xfrm>
            <a:off x="206536" y="5044694"/>
            <a:ext cx="15734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cap="all" dirty="0" smtClean="0">
                <a:solidFill>
                  <a:schemeClr val="bg1"/>
                </a:solidFill>
              </a:rPr>
              <a:t>TOP issues for vice chief of the defence staff</a:t>
            </a:r>
            <a:endParaRPr lang="en-CA" sz="1600" cap="all" dirty="0">
              <a:solidFill>
                <a:schemeClr val="bg1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46650" y="193693"/>
            <a:ext cx="11969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CA" sz="1900" b="1" dirty="0" smtClean="0">
                <a:solidFill>
                  <a:schemeClr val="bg1"/>
                </a:solidFill>
              </a:rPr>
              <a:t>Vice Chief of the Defence Staff (VCDS) – Lieutenant-General Jean-Marc Lanthier, CMM, MSC, MSM, CD</a:t>
            </a:r>
            <a:endParaRPr lang="en-CA" sz="2000" b="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4466" y="1416686"/>
            <a:ext cx="1827140" cy="2328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554466" y="244265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i="1" dirty="0"/>
              <a:t>L1 picture</a:t>
            </a:r>
          </a:p>
        </p:txBody>
      </p:sp>
      <p:sp>
        <p:nvSpPr>
          <p:cNvPr id="20" name="Text Box 2"/>
          <p:cNvSpPr txBox="1"/>
          <p:nvPr/>
        </p:nvSpPr>
        <p:spPr>
          <a:xfrm>
            <a:off x="6463084" y="0"/>
            <a:ext cx="9775453" cy="4937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Aft>
                <a:spcPts val="0"/>
              </a:spcAft>
            </a:pPr>
            <a:r>
              <a:rPr lang="en-CA" sz="1200" b="1" kern="1200" cap="all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UNCLASSIFIED</a:t>
            </a:r>
          </a:p>
          <a:p>
            <a:pPr algn="r">
              <a:spcAft>
                <a:spcPts val="0"/>
              </a:spcAft>
            </a:pPr>
            <a:endParaRPr lang="en-CA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8469" y="5431573"/>
            <a:ext cx="3009107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/>
              <a:t>I</a:t>
            </a:r>
            <a:r>
              <a:rPr lang="en-CA" sz="1100" b="1" u="sng" dirty="0" smtClean="0"/>
              <a:t>mplement the Defence Services Program (DSP)</a:t>
            </a:r>
          </a:p>
          <a:p>
            <a:pPr algn="ctr">
              <a:spcAft>
                <a:spcPts val="0"/>
              </a:spcAft>
            </a:pPr>
            <a:endParaRPr lang="en-CA" sz="11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To </a:t>
            </a:r>
            <a:r>
              <a:rPr lang="en-CA" sz="1100" dirty="0"/>
              <a:t>date, 66 Capital Projects made it through the various phases to close out, with 230 of the 333 files, or 69% of the total Defence Policy Capital Projects either in Implementation or Complete.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DND will seek project authorities for more than 40 capital projects between now and end of </a:t>
            </a:r>
            <a:r>
              <a:rPr lang="en-CA" sz="1100" dirty="0" smtClean="0"/>
              <a:t>Fiscal Year 2021/22</a:t>
            </a:r>
            <a:r>
              <a:rPr lang="en-CA" sz="1100" dirty="0"/>
              <a:t>. 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In the 5-year period from </a:t>
            </a:r>
            <a:r>
              <a:rPr lang="en-CA" sz="1100" dirty="0" smtClean="0"/>
              <a:t>Fiscal Year </a:t>
            </a:r>
            <a:r>
              <a:rPr lang="en-CA" sz="1100" dirty="0"/>
              <a:t>2017/18 to </a:t>
            </a:r>
            <a:r>
              <a:rPr lang="en-CA" sz="1100" dirty="0" smtClean="0"/>
              <a:t>Fiscal Year </a:t>
            </a:r>
            <a:r>
              <a:rPr lang="en-CA" sz="1100" dirty="0"/>
              <a:t>2021/22, it is estimated that Capital Spending will utilize approximately $16 Billion dollars on a cash basis from the Capital Investment Fund.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34893" y="5431573"/>
            <a:ext cx="2921526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/>
              <a:t>Force Mix and Structure Design </a:t>
            </a:r>
            <a:endParaRPr lang="en-CA" sz="1100" b="1" u="sng" dirty="0" smtClean="0"/>
          </a:p>
          <a:p>
            <a:pPr algn="ctr">
              <a:spcAft>
                <a:spcPts val="0"/>
              </a:spcAft>
            </a:pPr>
            <a:endParaRPr lang="en-CA" sz="11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Objective: To </a:t>
            </a:r>
            <a:r>
              <a:rPr lang="en-CA" sz="1100" dirty="0"/>
              <a:t>design a Canadian Armed Forces that is fit-for-purpose </a:t>
            </a:r>
            <a:r>
              <a:rPr lang="en-CA" sz="1100" dirty="0" smtClean="0"/>
              <a:t>to conduct </a:t>
            </a:r>
            <a:r>
              <a:rPr lang="en-CA" sz="1100" b="1" dirty="0" smtClean="0"/>
              <a:t>concurrent operations</a:t>
            </a:r>
            <a:r>
              <a:rPr lang="en-CA" sz="1100" dirty="0" smtClean="0"/>
              <a:t> </a:t>
            </a:r>
            <a:r>
              <a:rPr lang="en-CA" sz="1100" dirty="0"/>
              <a:t>and </a:t>
            </a:r>
            <a:r>
              <a:rPr lang="en-CA" sz="1100" dirty="0" smtClean="0"/>
              <a:t>is relevant.</a:t>
            </a:r>
            <a:endParaRPr lang="en-CA" sz="11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The Chief of Force Development  and key stakeholders </a:t>
            </a:r>
            <a:r>
              <a:rPr lang="en-CA" sz="1100" dirty="0"/>
              <a:t>continue validation </a:t>
            </a:r>
            <a:r>
              <a:rPr lang="en-CA" sz="1100" dirty="0" smtClean="0"/>
              <a:t>of Force </a:t>
            </a:r>
            <a:r>
              <a:rPr lang="en-CA" sz="1100" dirty="0"/>
              <a:t>Employment demand and supply analyses to understand risks and option space for structural changes (Phase 1)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/>
              <a:t>Analyze the impact of Phase 1 results </a:t>
            </a:r>
            <a:r>
              <a:rPr lang="fr-CA" sz="1100" dirty="0" smtClean="0"/>
              <a:t>on </a:t>
            </a:r>
            <a:r>
              <a:rPr lang="fr-CA" sz="1100" dirty="0"/>
              <a:t>the supporting Force Generation and Institutional structures (Phase 2 &amp; 3).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1100" dirty="0" smtClean="0"/>
              <a:t>Begin implementing </a:t>
            </a:r>
            <a:r>
              <a:rPr lang="fr-CA" sz="1100" dirty="0"/>
              <a:t>structural changes to address gaps or </a:t>
            </a:r>
            <a:r>
              <a:rPr lang="fr-CA" sz="1100" dirty="0" smtClean="0"/>
              <a:t>risks.</a:t>
            </a:r>
            <a:endParaRPr lang="fr-CA" sz="1100" dirty="0"/>
          </a:p>
        </p:txBody>
      </p:sp>
      <p:sp>
        <p:nvSpPr>
          <p:cNvPr id="24" name="Rounded Rectangle 23"/>
          <p:cNvSpPr/>
          <p:nvPr/>
        </p:nvSpPr>
        <p:spPr>
          <a:xfrm>
            <a:off x="8446276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Operation HONOUR</a:t>
            </a:r>
          </a:p>
          <a:p>
            <a:pPr algn="ctr">
              <a:spcAft>
                <a:spcPts val="0"/>
              </a:spcAft>
            </a:pPr>
            <a:endParaRPr lang="en-CA" sz="11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Established </a:t>
            </a:r>
            <a:r>
              <a:rPr lang="en-CA" sz="1100" dirty="0"/>
              <a:t>in 2015, Op HONOUR is </a:t>
            </a:r>
            <a:r>
              <a:rPr lang="en-CA" sz="1100" dirty="0" smtClean="0"/>
              <a:t>the CAF’s </a:t>
            </a:r>
            <a:r>
              <a:rPr lang="en-CA" sz="1100" dirty="0"/>
              <a:t>mission to eliminate sexual misconduct in the Canadian </a:t>
            </a:r>
            <a:r>
              <a:rPr lang="en-CA" sz="1100" dirty="0" smtClean="0"/>
              <a:t>military.</a:t>
            </a:r>
            <a:r>
              <a:rPr lang="en-CA" sz="1100" dirty="0"/>
              <a:t> </a:t>
            </a:r>
            <a:endParaRPr lang="en-CA" sz="1100" dirty="0" smtClean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Currently developing a </a:t>
            </a:r>
            <a:r>
              <a:rPr lang="en-CA" sz="1100" dirty="0"/>
              <a:t>U</a:t>
            </a:r>
            <a:r>
              <a:rPr lang="en-CA" sz="1100" dirty="0" smtClean="0"/>
              <a:t>nified Policy. </a:t>
            </a:r>
            <a:endParaRPr lang="en-CA" sz="11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Office of the Auditor General's Management </a:t>
            </a:r>
            <a:r>
              <a:rPr lang="en-CA" sz="1100" dirty="0" smtClean="0"/>
              <a:t>Action </a:t>
            </a:r>
            <a:r>
              <a:rPr lang="en-CA" sz="1100" dirty="0"/>
              <a:t>Plan sets several deliverables due 1 </a:t>
            </a:r>
            <a:r>
              <a:rPr lang="en-CA" sz="1100" dirty="0" smtClean="0"/>
              <a:t>October 2019</a:t>
            </a:r>
            <a:r>
              <a:rPr lang="en-CA" sz="1100" dirty="0"/>
              <a:t>.</a:t>
            </a:r>
          </a:p>
          <a:p>
            <a:pPr marL="628650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/>
              <a:t>Operation HONOUR Performance Measurement Framework</a:t>
            </a:r>
          </a:p>
          <a:p>
            <a:pPr marL="628650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/>
              <a:t>Canadian Armed Forces Operation HONOUR Campaign Plan</a:t>
            </a:r>
          </a:p>
          <a:p>
            <a:pPr marL="628650" lvl="1" indent="-1714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1100" dirty="0"/>
              <a:t>Duty to Report Working Group Recommendations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Closely monitoring the </a:t>
            </a:r>
            <a:r>
              <a:rPr lang="en-CA" sz="1100" dirty="0" err="1" smtClean="0"/>
              <a:t>Heyder</a:t>
            </a:r>
            <a:r>
              <a:rPr lang="en-CA" sz="1100" dirty="0" smtClean="0"/>
              <a:t>-Beattie </a:t>
            </a:r>
            <a:r>
              <a:rPr lang="en-CA" sz="1100" dirty="0"/>
              <a:t>settlement </a:t>
            </a:r>
            <a:r>
              <a:rPr lang="en-CA" sz="1100" dirty="0" smtClean="0"/>
              <a:t>implementation as it relates to this file.</a:t>
            </a:r>
            <a:endParaRPr lang="en-CA" sz="1100" dirty="0"/>
          </a:p>
        </p:txBody>
      </p:sp>
      <p:sp>
        <p:nvSpPr>
          <p:cNvPr id="25" name="Rounded Rectangle 24"/>
          <p:cNvSpPr/>
          <p:nvPr/>
        </p:nvSpPr>
        <p:spPr>
          <a:xfrm>
            <a:off x="12262700" y="5431573"/>
            <a:ext cx="2913353" cy="34676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>
              <a:spcAft>
                <a:spcPts val="0"/>
              </a:spcAft>
            </a:pPr>
            <a:r>
              <a:rPr lang="en-CA" sz="1100" b="1" u="sng" dirty="0" smtClean="0"/>
              <a:t>Complete Move to National Defence Headquarters (Carling)</a:t>
            </a:r>
          </a:p>
          <a:p>
            <a:pPr algn="ctr">
              <a:spcAft>
                <a:spcPts val="0"/>
              </a:spcAft>
            </a:pPr>
            <a:endParaRPr lang="en-CA" sz="1100" b="1" u="sng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Complete move of </a:t>
            </a:r>
            <a:r>
              <a:rPr lang="en-CA" sz="1100" dirty="0"/>
              <a:t>9,300 DND employees </a:t>
            </a:r>
            <a:r>
              <a:rPr lang="en-CA" sz="1100" dirty="0" smtClean="0"/>
              <a:t>&amp; military members by </a:t>
            </a:r>
            <a:r>
              <a:rPr lang="en-CA" sz="1100" dirty="0"/>
              <a:t>30 March </a:t>
            </a:r>
            <a:r>
              <a:rPr lang="en-CA" sz="1100" dirty="0" smtClean="0"/>
              <a:t>2020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From </a:t>
            </a:r>
            <a:r>
              <a:rPr lang="en-CA" sz="1100" dirty="0"/>
              <a:t>Nov </a:t>
            </a:r>
            <a:r>
              <a:rPr lang="en-CA" sz="1100" dirty="0" smtClean="0"/>
              <a:t>2019 </a:t>
            </a:r>
            <a:r>
              <a:rPr lang="en-CA" sz="1100" dirty="0"/>
              <a:t>to </a:t>
            </a:r>
            <a:r>
              <a:rPr lang="en-CA" sz="1100" dirty="0" smtClean="0"/>
              <a:t>March 2020 </a:t>
            </a:r>
            <a:r>
              <a:rPr lang="en-CA" sz="1100" dirty="0"/>
              <a:t>this will entail: </a:t>
            </a:r>
            <a:r>
              <a:rPr lang="en-CA" sz="1100" dirty="0" smtClean="0"/>
              <a:t>Delivery </a:t>
            </a:r>
            <a:r>
              <a:rPr lang="en-CA" sz="1100" dirty="0"/>
              <a:t>of </a:t>
            </a:r>
            <a:r>
              <a:rPr lang="en-CA" sz="1100" dirty="0" smtClean="0"/>
              <a:t>Building </a:t>
            </a:r>
            <a:r>
              <a:rPr lang="en-CA" sz="1100" dirty="0"/>
              <a:t>2, Pavilion and Building 10 with an approximate capacity of 2,500 employees</a:t>
            </a:r>
            <a:r>
              <a:rPr lang="en-CA" sz="1100" dirty="0" smtClean="0"/>
              <a:t>.</a:t>
            </a:r>
            <a:endParaRPr lang="en-CA" sz="1100" dirty="0"/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/>
              <a:t>Remain within the Project fit-up of final moves budget of $537 Million.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1100" dirty="0" smtClean="0"/>
              <a:t>Schedule </a:t>
            </a:r>
            <a:r>
              <a:rPr lang="en-CA" sz="1100" dirty="0"/>
              <a:t>is currently extremely tight with risk of minor slippage into April </a:t>
            </a:r>
            <a:r>
              <a:rPr lang="en-CA" sz="1100" dirty="0" smtClean="0"/>
              <a:t>2020. </a:t>
            </a:r>
            <a:endParaRPr lang="en-CA" sz="1100" dirty="0"/>
          </a:p>
          <a:p>
            <a:pPr>
              <a:spcAft>
                <a:spcPts val="0"/>
              </a:spcAft>
            </a:pPr>
            <a:endParaRPr lang="en-CA" sz="1100" dirty="0"/>
          </a:p>
        </p:txBody>
      </p:sp>
      <p:sp>
        <p:nvSpPr>
          <p:cNvPr id="21" name="Rounded Rectangle 20"/>
          <p:cNvSpPr/>
          <p:nvPr/>
        </p:nvSpPr>
        <p:spPr>
          <a:xfrm>
            <a:off x="246650" y="1326875"/>
            <a:ext cx="4488243" cy="3657302"/>
          </a:xfrm>
          <a:prstGeom prst="round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600" dirty="0"/>
          </a:p>
          <a:p>
            <a:endParaRPr lang="en-CA" sz="1600" dirty="0"/>
          </a:p>
          <a:p>
            <a:pPr marL="380981" indent="-380981">
              <a:buFont typeface="Arial" panose="020B0604020202020204" pitchFamily="34" charset="0"/>
              <a:buChar char="•"/>
            </a:pPr>
            <a:endParaRPr lang="en-CA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Commanded </a:t>
            </a:r>
            <a:r>
              <a:rPr lang="en-CA" sz="1100" dirty="0">
                <a:latin typeface="+mj-lt"/>
              </a:rPr>
              <a:t>at all levels of the Canadian Armed Forces </a:t>
            </a:r>
            <a:r>
              <a:rPr lang="en-CA" sz="1100" dirty="0" smtClean="0">
                <a:latin typeface="+mj-lt"/>
              </a:rPr>
              <a:t>(Regiment, </a:t>
            </a:r>
            <a:r>
              <a:rPr lang="en-CA" sz="1100" dirty="0">
                <a:latin typeface="+mj-lt"/>
              </a:rPr>
              <a:t>Brigade, Division, Army).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Previously Commander of the Canadian Army.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Operational </a:t>
            </a:r>
            <a:r>
              <a:rPr lang="en-CA" sz="1100" dirty="0">
                <a:latin typeface="+mj-lt"/>
              </a:rPr>
              <a:t>experience from six international deployments and two domestic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100" dirty="0" smtClean="0">
                <a:latin typeface="+mj-lt"/>
              </a:rPr>
              <a:t>Joint </a:t>
            </a:r>
            <a:r>
              <a:rPr lang="en-CA" sz="1100" dirty="0">
                <a:latin typeface="+mj-lt"/>
              </a:rPr>
              <a:t>and Multinational experience in </a:t>
            </a:r>
            <a:r>
              <a:rPr lang="en-CA" sz="1100" dirty="0" smtClean="0">
                <a:latin typeface="+mj-lt"/>
              </a:rPr>
              <a:t>International Security Assistance Force and with the United States’ I Corps.  </a:t>
            </a:r>
            <a:endParaRPr lang="en-CA" sz="11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65" y="1417549"/>
            <a:ext cx="1290941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D-PPT-English-ADM(Pol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ady_x0020_For_x0020_Review xmlns="7f0db31e-7de5-4e9e-9a66-68121aa1e371">true</Ready_x0020_For_x0020_Review>
    <Notes0 xmlns="7f0db31e-7de5-4e9e-9a66-68121aa1e371">Final.
JB</Notes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084020E317C44CBD832071C2FC8667" ma:contentTypeVersion="3" ma:contentTypeDescription="Create a new document." ma:contentTypeScope="" ma:versionID="0cac1e853a44c898e141b18b935d71a5">
  <xsd:schema xmlns:xsd="http://www.w3.org/2001/XMLSchema" xmlns:xs="http://www.w3.org/2001/XMLSchema" xmlns:p="http://schemas.microsoft.com/office/2006/metadata/properties" xmlns:ns2="eebe740d-d304-4ff6-b1ac-f3468bf63d8b" xmlns:ns3="7f0db31e-7de5-4e9e-9a66-68121aa1e371" targetNamespace="http://schemas.microsoft.com/office/2006/metadata/properties" ma:root="true" ma:fieldsID="089d94a4cbdd93f0e88321928ce49ecd" ns2:_="" ns3:_="">
    <xsd:import namespace="eebe740d-d304-4ff6-b1ac-f3468bf63d8b"/>
    <xsd:import namespace="7f0db31e-7de5-4e9e-9a66-68121aa1e3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Ready_x0020_For_x0020_Review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740d-d304-4ff6-b1ac-f3468bf6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db31e-7de5-4e9e-9a66-68121aa1e371" elementFormDefault="qualified">
    <xsd:import namespace="http://schemas.microsoft.com/office/2006/documentManagement/types"/>
    <xsd:import namespace="http://schemas.microsoft.com/office/infopath/2007/PartnerControls"/>
    <xsd:element name="Ready_x0020_For_x0020_Review" ma:index="9" nillable="true" ma:displayName="Ready For Review" ma:default="0" ma:description="This field identifies the file as being ready to be reviewed." ma:internalName="Ready_x0020_For_x0020_Review">
      <xsd:simpleType>
        <xsd:restriction base="dms:Boolean"/>
      </xsd:simpleType>
    </xsd:element>
    <xsd:element name="Notes0" ma:index="10" nillable="true" ma:displayName="Notes" ma:description="Notes about the file.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2FFE0-2071-4ADA-8E15-5F6D040E543F}">
  <ds:schemaRefs>
    <ds:schemaRef ds:uri="http://purl.org/dc/elements/1.1/"/>
    <ds:schemaRef ds:uri="http://schemas.microsoft.com/office/2006/metadata/properties"/>
    <ds:schemaRef ds:uri="7f0db31e-7de5-4e9e-9a66-68121aa1e371"/>
    <ds:schemaRef ds:uri="eebe740d-d304-4ff6-b1ac-f3468bf63d8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647971-3EF2-429A-A487-6A7C72EF95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be740d-d304-4ff6-b1ac-f3468bf63d8b"/>
    <ds:schemaRef ds:uri="7f0db31e-7de5-4e9e-9a66-68121aa1e3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58F336-BB23-45ED-8A67-A31465063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Pol Coord brief to L1s - CoW 2017</Template>
  <TotalTime>18931</TotalTime>
  <Words>731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Courier New</vt:lpstr>
      <vt:lpstr>Times New Roman</vt:lpstr>
      <vt:lpstr>DND-PPT-English-ADM(Pol)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MacDonald BW@ADM(Pol) D Parl A@Ottawa-Hull</dc:creator>
  <cp:lastModifiedBy>lepine.d</cp:lastModifiedBy>
  <cp:revision>702</cp:revision>
  <cp:lastPrinted>2019-09-17T15:57:16Z</cp:lastPrinted>
  <dcterms:created xsi:type="dcterms:W3CDTF">2017-05-18T23:50:12Z</dcterms:created>
  <dcterms:modified xsi:type="dcterms:W3CDTF">2020-02-14T14:02:36Z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112182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D6.2.2</vt:lpwstr>
  </property>
  <property fmtid="{D5CDD505-2E9C-101B-9397-08002B2CF9AE}" pid="5" name="ContentTypeId">
    <vt:lpwstr>0x0101004C084020E317C44CBD832071C2FC8667</vt:lpwstr>
  </property>
</Properties>
</file>