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34" r:id="rId5"/>
  </p:sldIdLst>
  <p:sldSz cx="16238538" cy="9134475"/>
  <p:notesSz cx="9144000" cy="6980238"/>
  <p:custDataLst>
    <p:tags r:id="rId8"/>
  </p:custData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3825" autoAdjust="0"/>
  </p:normalViewPr>
  <p:slideViewPr>
    <p:cSldViewPr>
      <p:cViewPr varScale="1">
        <p:scale>
          <a:sx n="72" d="100"/>
          <a:sy n="72" d="100"/>
        </p:scale>
        <p:origin x="816" y="78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Érick Leblanc" userId="80723d8b-55d8-4f91-ae45-b25667bfc9d5" providerId="ADAL" clId="{03512699-21A0-4EA1-B086-3A824C844BCA}"/>
    <pc:docChg chg="modSld">
      <pc:chgData name="Érick Leblanc" userId="80723d8b-55d8-4f91-ae45-b25667bfc9d5" providerId="ADAL" clId="{03512699-21A0-4EA1-B086-3A824C844BCA}" dt="2019-08-29T13:02:06.201" v="5" actId="255"/>
      <pc:docMkLst>
        <pc:docMk/>
      </pc:docMkLst>
      <pc:sldChg chg="modSp">
        <pc:chgData name="Érick Leblanc" userId="80723d8b-55d8-4f91-ae45-b25667bfc9d5" providerId="ADAL" clId="{03512699-21A0-4EA1-B086-3A824C844BCA}" dt="2019-08-29T13:02:06.201" v="5" actId="255"/>
        <pc:sldMkLst>
          <pc:docMk/>
          <pc:sldMk cId="1301147354" sldId="334"/>
        </pc:sldMkLst>
        <pc:spChg chg="mod">
          <ac:chgData name="Érick Leblanc" userId="80723d8b-55d8-4f91-ae45-b25667bfc9d5" providerId="ADAL" clId="{03512699-21A0-4EA1-B086-3A824C844BCA}" dt="2019-08-29T13:01:59.532" v="4" actId="255"/>
          <ac:spMkLst>
            <pc:docMk/>
            <pc:sldMk cId="1301147354" sldId="334"/>
            <ac:spMk id="10" creationId="{00000000-0000-0000-0000-000000000000}"/>
          </ac:spMkLst>
        </pc:spChg>
        <pc:spChg chg="mod">
          <ac:chgData name="Érick Leblanc" userId="80723d8b-55d8-4f91-ae45-b25667bfc9d5" providerId="ADAL" clId="{03512699-21A0-4EA1-B086-3A824C844BCA}" dt="2019-08-29T13:01:10.314" v="0" actId="255"/>
          <ac:spMkLst>
            <pc:docMk/>
            <pc:sldMk cId="1301147354" sldId="334"/>
            <ac:spMk id="22" creationId="{00000000-0000-0000-0000-000000000000}"/>
          </ac:spMkLst>
        </pc:spChg>
        <pc:spChg chg="mod">
          <ac:chgData name="Érick Leblanc" userId="80723d8b-55d8-4f91-ae45-b25667bfc9d5" providerId="ADAL" clId="{03512699-21A0-4EA1-B086-3A824C844BCA}" dt="2019-08-29T13:01:50.885" v="3" actId="255"/>
          <ac:spMkLst>
            <pc:docMk/>
            <pc:sldMk cId="1301147354" sldId="334"/>
            <ac:spMk id="23" creationId="{00000000-0000-0000-0000-000000000000}"/>
          </ac:spMkLst>
        </pc:spChg>
        <pc:spChg chg="mod">
          <ac:chgData name="Érick Leblanc" userId="80723d8b-55d8-4f91-ae45-b25667bfc9d5" providerId="ADAL" clId="{03512699-21A0-4EA1-B086-3A824C844BCA}" dt="2019-08-29T13:02:06.201" v="5" actId="255"/>
          <ac:spMkLst>
            <pc:docMk/>
            <pc:sldMk cId="1301147354" sldId="334"/>
            <ac:spMk id="28" creationId="{00000000-0000-0000-0000-000000000000}"/>
          </ac:spMkLst>
        </pc:spChg>
        <pc:spChg chg="mod">
          <ac:chgData name="Érick Leblanc" userId="80723d8b-55d8-4f91-ae45-b25667bfc9d5" providerId="ADAL" clId="{03512699-21A0-4EA1-B086-3A824C844BCA}" dt="2019-08-29T13:01:42.470" v="2" actId="255"/>
          <ac:spMkLst>
            <pc:docMk/>
            <pc:sldMk cId="1301147354" sldId="334"/>
            <ac:spMk id="2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" y="2"/>
            <a:ext cx="3963229" cy="349748"/>
          </a:xfrm>
          <a:prstGeom prst="rect">
            <a:avLst/>
          </a:prstGeom>
        </p:spPr>
        <p:txBody>
          <a:bodyPr vert="horz" lIns="77327" tIns="38663" rIns="77327" bIns="38663" rtlCol="0"/>
          <a:lstStyle>
            <a:lvl1pPr algn="l">
              <a:defRPr sz="10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8743" y="2"/>
            <a:ext cx="3963229" cy="349748"/>
          </a:xfrm>
          <a:prstGeom prst="rect">
            <a:avLst/>
          </a:prstGeom>
        </p:spPr>
        <p:txBody>
          <a:bodyPr vert="horz" lIns="77327" tIns="38663" rIns="77327" bIns="38663" rtlCol="0"/>
          <a:lstStyle>
            <a:lvl1pPr algn="r">
              <a:defRPr sz="1000"/>
            </a:lvl1pPr>
          </a:lstStyle>
          <a:p>
            <a:fld id="{FF0693B9-860C-45E6-80DC-0B44F6AF1AD2}" type="datetimeFigureOut">
              <a:rPr lang="en-CA" smtClean="0"/>
              <a:pPr/>
              <a:t>2020-02-14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9" y="6630492"/>
            <a:ext cx="3963229" cy="349748"/>
          </a:xfrm>
          <a:prstGeom prst="rect">
            <a:avLst/>
          </a:prstGeom>
        </p:spPr>
        <p:txBody>
          <a:bodyPr vert="horz" lIns="77327" tIns="38663" rIns="77327" bIns="38663" rtlCol="0" anchor="b"/>
          <a:lstStyle>
            <a:lvl1pPr algn="l">
              <a:defRPr sz="10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8743" y="6630492"/>
            <a:ext cx="3963229" cy="349748"/>
          </a:xfrm>
          <a:prstGeom prst="rect">
            <a:avLst/>
          </a:prstGeom>
        </p:spPr>
        <p:txBody>
          <a:bodyPr vert="horz" lIns="77327" tIns="38663" rIns="77327" bIns="38663" rtlCol="0" anchor="b"/>
          <a:lstStyle>
            <a:lvl1pPr algn="r">
              <a:defRPr sz="1000"/>
            </a:lvl1pPr>
          </a:lstStyle>
          <a:p>
            <a:fld id="{5574F823-DC1F-4E06-9EAA-A1C8037BEF7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80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78799" tIns="39398" rIns="78799" bIns="3939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5" y="0"/>
            <a:ext cx="3962400" cy="349012"/>
          </a:xfrm>
          <a:prstGeom prst="rect">
            <a:avLst/>
          </a:prstGeom>
        </p:spPr>
        <p:txBody>
          <a:bodyPr vert="horz" wrap="square" lIns="78799" tIns="39398" rIns="78799" bIns="39398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08044B6-61BA-404C-8928-A2A282B514AF}" type="datetimeFigureOut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6313" y="523875"/>
            <a:ext cx="4651375" cy="2617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8799" tIns="39398" rIns="78799" bIns="39398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15613"/>
            <a:ext cx="7315200" cy="3141107"/>
          </a:xfrm>
          <a:prstGeom prst="rect">
            <a:avLst/>
          </a:prstGeom>
        </p:spPr>
        <p:txBody>
          <a:bodyPr vert="horz" wrap="square" lIns="78799" tIns="39398" rIns="78799" bIns="39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/>
              <a:t>Click to edit Master text styles</a:t>
            </a:r>
          </a:p>
          <a:p>
            <a:pPr lvl="1"/>
            <a:r>
              <a:rPr lang="en-CA" altLang="en-US" noProof="0"/>
              <a:t>Second level</a:t>
            </a:r>
          </a:p>
          <a:p>
            <a:pPr lvl="2"/>
            <a:r>
              <a:rPr lang="en-CA" altLang="en-US" noProof="0"/>
              <a:t>Third level</a:t>
            </a:r>
          </a:p>
          <a:p>
            <a:pPr lvl="3"/>
            <a:r>
              <a:rPr lang="en-CA" altLang="en-US" noProof="0"/>
              <a:t>Fourth level</a:t>
            </a:r>
          </a:p>
          <a:p>
            <a:pPr lvl="4"/>
            <a:r>
              <a:rPr lang="en-CA" alt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78799" tIns="39398" rIns="78799" bIns="3939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5" y="6630015"/>
            <a:ext cx="3962400" cy="349012"/>
          </a:xfrm>
          <a:prstGeom prst="rect">
            <a:avLst/>
          </a:prstGeom>
        </p:spPr>
        <p:txBody>
          <a:bodyPr vert="horz" wrap="square" lIns="78799" tIns="39398" rIns="78799" bIns="39398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88DEAAE-8EA2-47BC-AB00-A302515322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58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6313" y="523875"/>
            <a:ext cx="4651375" cy="2617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EAAE-8EA2-47BC-AB00-A30251532296}" type="slidenum">
              <a:rPr lang="en-CA" altLang="en-US" smtClean="0">
                <a:solidFill>
                  <a:prstClr val="black"/>
                </a:solidFill>
              </a:rPr>
              <a:pPr/>
              <a:t>1</a:t>
            </a:fld>
            <a:endParaRPr lang="en-C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6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80C0-7C9F-4402-9866-6AC64F3EB067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7B9-C17D-43A5-B159-FC39BE5021E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2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927" y="1401892"/>
            <a:ext cx="14614684" cy="13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927" y="3044825"/>
            <a:ext cx="14614684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31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99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DA58194-B804-4841-9ACA-BAF70EFEEEF6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70" y="8466307"/>
            <a:ext cx="514220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2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3416C51-20B9-45B1-ACB4-625227970FA5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3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29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550" indent="-3805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96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2385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4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1340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294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image" Target="../media/image3.jpe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6651" y="-1234287"/>
            <a:ext cx="9600754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fr-CA" sz="2533" b="1" dirty="0">
                <a:solidFill>
                  <a:prstClr val="white"/>
                </a:solidFill>
              </a:rPr>
              <a:t>Sous-ministre adjoint (Politiques) – Peter </a:t>
            </a:r>
            <a:r>
              <a:rPr lang="fr-CA" sz="2533" b="1" dirty="0" err="1">
                <a:solidFill>
                  <a:prstClr val="white"/>
                </a:solidFill>
              </a:rPr>
              <a:t>Hammerschmidt</a:t>
            </a:r>
            <a:r>
              <a:rPr lang="fr-CA" sz="2667" b="1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0" name="Rounded Rectangle 9"/>
          <p:cNvSpPr/>
          <p:nvPr>
            <p:custDataLst>
              <p:tags r:id="rId2"/>
            </p:custDataLst>
          </p:nvPr>
        </p:nvSpPr>
        <p:spPr>
          <a:xfrm>
            <a:off x="4585672" y="1354933"/>
            <a:ext cx="3578446" cy="358462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fr-CA" sz="1050" b="1" dirty="0" smtClean="0"/>
              <a:t>MANDATS</a:t>
            </a:r>
            <a:endParaRPr lang="fr-CA" sz="1050" b="1" dirty="0"/>
          </a:p>
          <a:p>
            <a:endParaRPr lang="fr-CA" sz="1050" dirty="0" smtClean="0"/>
          </a:p>
          <a:p>
            <a:r>
              <a:rPr lang="fr-CA" sz="1100" dirty="0" smtClean="0"/>
              <a:t>Le </a:t>
            </a:r>
            <a:r>
              <a:rPr lang="fr-CA" sz="1100" dirty="0"/>
              <a:t>VCEMD a deux </a:t>
            </a:r>
            <a:r>
              <a:rPr lang="fr-CA" sz="1100" dirty="0" smtClean="0"/>
              <a:t>mandats :</a:t>
            </a:r>
          </a:p>
          <a:p>
            <a:endParaRPr lang="fr-CA" sz="1100" dirty="0"/>
          </a:p>
          <a:p>
            <a:r>
              <a:rPr lang="fr-FR" sz="1100" dirty="0" smtClean="0"/>
              <a:t>-Donner des directions stratégiques </a:t>
            </a:r>
            <a:r>
              <a:rPr lang="fr-FR" sz="1100" dirty="0"/>
              <a:t>à l'ensemble de l'équipe de la Défense et </a:t>
            </a:r>
            <a:r>
              <a:rPr lang="fr-FR" sz="1100" dirty="0" smtClean="0"/>
              <a:t>surveiller </a:t>
            </a:r>
            <a:r>
              <a:rPr lang="fr-FR" sz="1100" dirty="0"/>
              <a:t>les progrès du MDN </a:t>
            </a:r>
            <a:r>
              <a:rPr lang="fr-FR" sz="1100" dirty="0" smtClean="0"/>
              <a:t>et </a:t>
            </a:r>
            <a:r>
              <a:rPr lang="fr-FR" sz="1100" dirty="0"/>
              <a:t>des FAC dans la réalisation des priorités clés.</a:t>
            </a:r>
          </a:p>
          <a:p>
            <a:endParaRPr lang="fr-FR" sz="1100" dirty="0" smtClean="0"/>
          </a:p>
          <a:p>
            <a:r>
              <a:rPr lang="fr-FR" sz="1100" dirty="0" smtClean="0"/>
              <a:t>- Commander </a:t>
            </a:r>
            <a:r>
              <a:rPr lang="fr-FR" sz="1100" dirty="0"/>
              <a:t>un groupe diversifié de 18 organisations au Canada et à l'étranger qui appuient l'ensemble du MDN / des FAC, notamment</a:t>
            </a:r>
            <a:r>
              <a:rPr lang="fr-FR" sz="1100" dirty="0" smtClean="0"/>
              <a:t>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fr-FR" sz="1100" dirty="0" smtClean="0"/>
              <a:t>Sécurité</a:t>
            </a:r>
            <a:r>
              <a:rPr lang="fr-FR" sz="1100" dirty="0"/>
              <a:t>, sécurité, cadets, Force de réserve, développement des capacités, OTAN, NORAD, liaison de défense, établissement, gestion des conflits, inconduite sexuelle, police militaire, administration de la région de la capitale nationale.</a:t>
            </a:r>
          </a:p>
          <a:p>
            <a:endParaRPr lang="fr-CA" sz="1050" dirty="0"/>
          </a:p>
        </p:txBody>
      </p:sp>
      <p:sp>
        <p:nvSpPr>
          <p:cNvPr id="28" name="Rounded Rectangle 27"/>
          <p:cNvSpPr/>
          <p:nvPr>
            <p:custDataLst>
              <p:tags r:id="rId3"/>
            </p:custDataLst>
          </p:nvPr>
        </p:nvSpPr>
        <p:spPr>
          <a:xfrm>
            <a:off x="8296938" y="1326875"/>
            <a:ext cx="3710763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fr-CA" sz="1000" b="1" cap="all" dirty="0"/>
              <a:t>Faits saillants</a:t>
            </a:r>
          </a:p>
          <a:p>
            <a:r>
              <a:rPr lang="fr-CA" sz="1050" b="1" dirty="0"/>
              <a:t>Nombre total d’employés</a:t>
            </a:r>
            <a:r>
              <a:rPr lang="fr-CA" sz="1050" dirty="0"/>
              <a:t> : Environ </a:t>
            </a:r>
            <a:r>
              <a:rPr lang="fr-CA" sz="1050" dirty="0" smtClean="0"/>
              <a:t>14 241</a:t>
            </a:r>
            <a:endParaRPr lang="fr-CA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050" dirty="0" smtClean="0"/>
              <a:t>3 693 </a:t>
            </a:r>
            <a:r>
              <a:rPr lang="fr-CA" sz="1050" dirty="0"/>
              <a:t>membres de la Force régulière, 890 à l’extérieur du Canada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050" dirty="0"/>
              <a:t>200 membres de la Première réserve (temps plein et temps partiel)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050" dirty="0"/>
              <a:t>700 employés de la fonction publique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050" dirty="0" smtClean="0"/>
              <a:t>9 668 </a:t>
            </a:r>
            <a:r>
              <a:rPr lang="fr-CA" sz="1050" dirty="0"/>
              <a:t>réservistes à l’appui des cadets</a:t>
            </a:r>
          </a:p>
          <a:p>
            <a:r>
              <a:rPr lang="fr-CA" sz="1050" b="1" dirty="0"/>
              <a:t>Budget :</a:t>
            </a:r>
            <a:r>
              <a:rPr lang="fr-CA" sz="1050" dirty="0"/>
              <a:t> 420 277 </a:t>
            </a:r>
            <a:r>
              <a:rPr lang="fr-CA" sz="1050" dirty="0" smtClean="0"/>
              <a:t>907 $</a:t>
            </a:r>
            <a:endParaRPr lang="fr-CA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050" dirty="0" smtClean="0"/>
              <a:t>217 912 613 $ </a:t>
            </a:r>
            <a:r>
              <a:rPr lang="fr-CA" sz="1050" dirty="0"/>
              <a:t>– Cadets et Rangers juniors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050" dirty="0" smtClean="0"/>
              <a:t>77 786 121 $ </a:t>
            </a:r>
            <a:r>
              <a:rPr lang="fr-CA" sz="1050" dirty="0"/>
              <a:t>– Exploitation et entretien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050" dirty="0" smtClean="0"/>
              <a:t>47 947 441 $ </a:t>
            </a:r>
            <a:r>
              <a:rPr lang="fr-CA" sz="1050" dirty="0"/>
              <a:t>– Enveloppe salariale civile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050" dirty="0" smtClean="0"/>
              <a:t>19 698 796 $ </a:t>
            </a:r>
            <a:r>
              <a:rPr lang="fr-CA" sz="1050" dirty="0"/>
              <a:t>– Salaires de la Première réserve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050" dirty="0" smtClean="0"/>
              <a:t>45 348 700 $ </a:t>
            </a:r>
            <a:r>
              <a:rPr lang="fr-CA" sz="1050" dirty="0"/>
              <a:t>– Projet du complexe Carling</a:t>
            </a:r>
          </a:p>
          <a:p>
            <a:r>
              <a:rPr lang="fr-CA" sz="1050" b="1" dirty="0"/>
              <a:t>Emplacements </a:t>
            </a:r>
            <a:r>
              <a:rPr lang="fr-CA" sz="1050" b="1" dirty="0" smtClean="0"/>
              <a:t>principaux :</a:t>
            </a:r>
            <a:r>
              <a:rPr lang="fr-CA" sz="1050" dirty="0" smtClean="0"/>
              <a:t> </a:t>
            </a:r>
            <a:endParaRPr lang="fr-CA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050" dirty="0" smtClean="0"/>
              <a:t>Quartier général de la défense nationale (</a:t>
            </a:r>
            <a:r>
              <a:rPr lang="fr-CA" sz="1050" dirty="0" err="1" smtClean="0"/>
              <a:t>Pearkes</a:t>
            </a:r>
            <a:r>
              <a:rPr lang="fr-CA" sz="1050" dirty="0" smtClean="0"/>
              <a:t> </a:t>
            </a:r>
            <a:r>
              <a:rPr lang="fr-CA" sz="1050" dirty="0"/>
              <a:t>et </a:t>
            </a:r>
            <a:r>
              <a:rPr lang="fr-CA" sz="1050" dirty="0" smtClean="0"/>
              <a:t>Carling), Uplands</a:t>
            </a:r>
            <a:r>
              <a:rPr lang="fr-CA" sz="1050" dirty="0"/>
              <a:t>, </a:t>
            </a:r>
            <a:r>
              <a:rPr lang="fr-CA" sz="1050" dirty="0" smtClean="0"/>
              <a:t>bases/escadres;</a:t>
            </a:r>
            <a:endParaRPr lang="fr-CA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050" dirty="0"/>
              <a:t>69 </a:t>
            </a:r>
            <a:r>
              <a:rPr lang="fr-CA" sz="1050" dirty="0" smtClean="0"/>
              <a:t>Pays : </a:t>
            </a:r>
            <a:r>
              <a:rPr lang="fr-CA" sz="1050" dirty="0"/>
              <a:t>États-Unis (Colorado Springs, Washington), Royaume-Uni (Londres), Belgique (Bruxelles), </a:t>
            </a:r>
            <a:r>
              <a:rPr lang="fr-CA" sz="1050" dirty="0" smtClean="0"/>
              <a:t>Allemagne (</a:t>
            </a:r>
            <a:r>
              <a:rPr lang="fr-CA" sz="1050" dirty="0" err="1" smtClean="0"/>
              <a:t>Niederheid</a:t>
            </a:r>
            <a:r>
              <a:rPr lang="fr-CA" sz="1050" dirty="0" smtClean="0"/>
              <a:t>), </a:t>
            </a:r>
            <a:r>
              <a:rPr lang="fr-CA" sz="1050" dirty="0"/>
              <a:t>Italie (Naples), France, Australie, Corée, etc. </a:t>
            </a:r>
          </a:p>
        </p:txBody>
      </p:sp>
      <p:sp>
        <p:nvSpPr>
          <p:cNvPr id="29" name="Rounded Rectangle 28"/>
          <p:cNvSpPr/>
          <p:nvPr>
            <p:custDataLst>
              <p:tags r:id="rId4"/>
            </p:custDataLst>
          </p:nvPr>
        </p:nvSpPr>
        <p:spPr>
          <a:xfrm>
            <a:off x="12215672" y="1326876"/>
            <a:ext cx="3680461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fr-CA" sz="900" b="1" dirty="0"/>
              <a:t>PRINCIPAUX PARTENAIRES</a:t>
            </a:r>
          </a:p>
          <a:p>
            <a:r>
              <a:rPr lang="fr-CA" sz="950" b="1" dirty="0" smtClean="0"/>
              <a:t>Internes</a:t>
            </a:r>
            <a:r>
              <a:rPr lang="fr-CA" sz="950" dirty="0" smtClean="0"/>
              <a:t> : </a:t>
            </a:r>
            <a:endParaRPr lang="fr-CA" sz="9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950" dirty="0"/>
              <a:t>Cabinet du ministre de la Défense nationale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950" dirty="0"/>
              <a:t>Cabinet du sous-ministre et sous-ministres délégués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950" dirty="0"/>
              <a:t>Bureau du Chef d’état-major de la défense et de l’État-major interarmées stratégique;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950" dirty="0"/>
              <a:t>SMA(Politiques), Juge-avocat général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950" dirty="0" smtClean="0"/>
              <a:t>Commandants </a:t>
            </a:r>
            <a:r>
              <a:rPr lang="fr-CA" sz="950" dirty="0"/>
              <a:t>(Formations des FAC et </a:t>
            </a:r>
            <a:r>
              <a:rPr lang="fr-CA" sz="950" dirty="0" smtClean="0"/>
              <a:t>hauts fonctionnaires du </a:t>
            </a:r>
            <a:r>
              <a:rPr lang="fr-CA" sz="950" dirty="0"/>
              <a:t>MDN</a:t>
            </a:r>
            <a:r>
              <a:rPr lang="fr-CA" sz="950" dirty="0" smtClean="0"/>
              <a:t>)</a:t>
            </a:r>
            <a:endParaRPr lang="fr-CA" sz="9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950" dirty="0"/>
              <a:t>Ombudsman</a:t>
            </a:r>
          </a:p>
          <a:p>
            <a:r>
              <a:rPr lang="fr-CA" sz="950" b="1" dirty="0"/>
              <a:t>Externes</a:t>
            </a:r>
            <a:r>
              <a:rPr lang="fr-CA" sz="950" dirty="0"/>
              <a:t> </a:t>
            </a:r>
            <a:r>
              <a:rPr lang="fr-CA" sz="950" b="1" dirty="0"/>
              <a:t>(y compris les autres ministères)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950" dirty="0" smtClean="0"/>
              <a:t>Agences centrales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950" dirty="0" smtClean="0"/>
              <a:t>Services </a:t>
            </a:r>
            <a:r>
              <a:rPr lang="fr-CA" sz="950" dirty="0"/>
              <a:t>publics et Approvisionnements Canada, Immigration, Réfugiés et Citoyenneté Canada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950" dirty="0"/>
              <a:t>Sécurité </a:t>
            </a:r>
            <a:r>
              <a:rPr lang="fr-CA" sz="950" dirty="0" smtClean="0"/>
              <a:t>publique et portefeuille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950" dirty="0" smtClean="0"/>
              <a:t>Transports Canada</a:t>
            </a:r>
            <a:endParaRPr lang="fr-CA" sz="9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950" dirty="0"/>
              <a:t>Organisation du Traité de l’Atlantique Nord, Commandement de la défense aérospatiale de l’Amérique du Nord, Nations Unies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950" dirty="0"/>
              <a:t>Affaires mondiales Canada et ambassades étrangères à Ottawa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950" dirty="0"/>
              <a:t>Partenaires militaires du Groupe des </a:t>
            </a:r>
            <a:r>
              <a:rPr lang="fr-CA" sz="950" dirty="0" smtClean="0"/>
              <a:t>cinq : </a:t>
            </a:r>
            <a:r>
              <a:rPr lang="fr-CA" sz="950" dirty="0"/>
              <a:t>Australie, Nouvelle-Zélande, Royaume-Uni et États-Unis</a:t>
            </a:r>
          </a:p>
        </p:txBody>
      </p:sp>
      <p:sp>
        <p:nvSpPr>
          <p:cNvPr id="33" name="Rectangle 32"/>
          <p:cNvSpPr/>
          <p:nvPr>
            <p:custDataLst>
              <p:tags r:id="rId5"/>
            </p:custDataLst>
          </p:nvPr>
        </p:nvSpPr>
        <p:spPr>
          <a:xfrm>
            <a:off x="342405" y="5017088"/>
            <a:ext cx="15553728" cy="3942638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867" dirty="0"/>
          </a:p>
        </p:txBody>
      </p:sp>
      <p:sp>
        <p:nvSpPr>
          <p:cNvPr id="19" name="TextBox 18"/>
          <p:cNvSpPr txBox="1"/>
          <p:nvPr>
            <p:custDataLst>
              <p:tags r:id="rId6"/>
            </p:custDataLst>
          </p:nvPr>
        </p:nvSpPr>
        <p:spPr>
          <a:xfrm>
            <a:off x="206536" y="5044694"/>
            <a:ext cx="1573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cap="all" dirty="0">
                <a:solidFill>
                  <a:schemeClr val="bg1"/>
                </a:solidFill>
              </a:rPr>
              <a:t>Principaux enjeux </a:t>
            </a:r>
            <a:r>
              <a:rPr lang="fr-CA" sz="1600" cap="all" dirty="0" smtClean="0">
                <a:solidFill>
                  <a:schemeClr val="bg1"/>
                </a:solidFill>
              </a:rPr>
              <a:t>Pour le </a:t>
            </a:r>
            <a:r>
              <a:rPr lang="fr-FR" sz="1600" cap="all" dirty="0">
                <a:solidFill>
                  <a:schemeClr val="bg1"/>
                </a:solidFill>
              </a:rPr>
              <a:t>Vice-Chef d’état-major de la défense </a:t>
            </a:r>
            <a:endParaRPr lang="fr-CA" sz="1600" cap="all" dirty="0">
              <a:solidFill>
                <a:schemeClr val="bg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651" y="47500"/>
            <a:ext cx="9600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CA" sz="1900" b="1" dirty="0">
                <a:solidFill>
                  <a:schemeClr val="bg1"/>
                </a:solidFill>
              </a:rPr>
              <a:t>Vice-Chef d’état-major de la défense (VCEMD) – </a:t>
            </a:r>
            <a:r>
              <a:rPr lang="fr-CA" sz="1900" b="1" dirty="0" err="1">
                <a:solidFill>
                  <a:schemeClr val="bg1"/>
                </a:solidFill>
              </a:rPr>
              <a:t>Lgén</a:t>
            </a:r>
            <a:r>
              <a:rPr lang="fr-CA" sz="1900" b="1" dirty="0">
                <a:solidFill>
                  <a:schemeClr val="bg1"/>
                </a:solidFill>
              </a:rPr>
              <a:t> J.M. Lanthier, CMM, CSM, MSM, CD</a:t>
            </a: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1554466" y="1416686"/>
            <a:ext cx="1827140" cy="2328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>
            <p:custDataLst>
              <p:tags r:id="rId9"/>
            </p:custDataLst>
          </p:nvPr>
        </p:nvSpPr>
        <p:spPr>
          <a:xfrm>
            <a:off x="1554466" y="244265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i="1"/>
              <a:t>L1 picture</a:t>
            </a:r>
          </a:p>
        </p:txBody>
      </p:sp>
      <p:sp>
        <p:nvSpPr>
          <p:cNvPr id="20" name="Text Box 2"/>
          <p:cNvSpPr txBox="1"/>
          <p:nvPr>
            <p:custDataLst>
              <p:tags r:id="rId10"/>
            </p:custDataLst>
          </p:nvPr>
        </p:nvSpPr>
        <p:spPr>
          <a:xfrm>
            <a:off x="6463084" y="0"/>
            <a:ext cx="9775453" cy="493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fr-CA" sz="1200" b="1" cap="all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Sans classification</a:t>
            </a:r>
            <a:endParaRPr lang="fr-CA" sz="1200" b="1" cap="all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en-CA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>
            <p:custDataLst>
              <p:tags r:id="rId11"/>
            </p:custDataLst>
          </p:nvPr>
        </p:nvSpPr>
        <p:spPr>
          <a:xfrm>
            <a:off x="918469" y="5431573"/>
            <a:ext cx="3009107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>
              <a:spcAft>
                <a:spcPts val="0"/>
              </a:spcAft>
            </a:pPr>
            <a:r>
              <a:rPr lang="fr-CA" sz="1100" b="1" u="sng" dirty="0"/>
              <a:t>Mettre en œuvre le Programme des services de la défense (PSD)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/>
              <a:t>À ce jour, </a:t>
            </a:r>
            <a:r>
              <a:rPr lang="fr-CA" sz="1100" dirty="0" smtClean="0"/>
              <a:t>66 projets </a:t>
            </a:r>
            <a:r>
              <a:rPr lang="fr-CA" sz="1100" dirty="0"/>
              <a:t>d’immobilisations ont franchi les diverses étapes jusqu’à la clôture, 230 des </a:t>
            </a:r>
            <a:r>
              <a:rPr lang="fr-CA" sz="1100" dirty="0" smtClean="0"/>
              <a:t>333 dossiers</a:t>
            </a:r>
            <a:r>
              <a:rPr lang="fr-CA" sz="1100" dirty="0"/>
              <a:t>, soit 69 % de l’ensemble des projets d’immobilisations de la Politique de défense en cours ou terminés.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/>
              <a:t>Le MDN demandera des autorisations de projet pour plus de </a:t>
            </a:r>
            <a:r>
              <a:rPr lang="fr-CA" sz="1100" dirty="0" smtClean="0"/>
              <a:t>40 projets </a:t>
            </a:r>
            <a:r>
              <a:rPr lang="fr-CA" sz="1100" dirty="0"/>
              <a:t>d’immobilisations d’ici la fin de l’exercice financier 2021-2022. 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/>
              <a:t>Au cours de la période de cinq ans allant de l’exercice 2017-2018 </a:t>
            </a:r>
            <a:r>
              <a:rPr lang="fr-CA" sz="1100" dirty="0" smtClean="0"/>
              <a:t>à l’exercice</a:t>
            </a:r>
            <a:r>
              <a:rPr lang="fr-CA" sz="1100" dirty="0"/>
              <a:t> 2021-2022, on estime que les dépenses en immobilisations s’élèveront à environ </a:t>
            </a:r>
            <a:r>
              <a:rPr lang="fr-CA" sz="1100" dirty="0" smtClean="0"/>
              <a:t>16 milliards </a:t>
            </a:r>
            <a:r>
              <a:rPr lang="fr-CA" sz="1100" dirty="0"/>
              <a:t>de dollars selon la comptabilité de caisse du Fonds d’investissement. </a:t>
            </a:r>
          </a:p>
        </p:txBody>
      </p:sp>
      <p:sp>
        <p:nvSpPr>
          <p:cNvPr id="23" name="Rounded Rectangle 22"/>
          <p:cNvSpPr/>
          <p:nvPr>
            <p:custDataLst>
              <p:tags r:id="rId12"/>
            </p:custDataLst>
          </p:nvPr>
        </p:nvSpPr>
        <p:spPr>
          <a:xfrm>
            <a:off x="4734893" y="5431573"/>
            <a:ext cx="2921526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>
              <a:spcAft>
                <a:spcPts val="0"/>
              </a:spcAft>
            </a:pPr>
            <a:r>
              <a:rPr lang="fr-CA" sz="1050" b="1" u="sng" dirty="0"/>
              <a:t>Forces en présence et conception de la structure (FMSD).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 smtClean="0"/>
              <a:t>Objectif: </a:t>
            </a:r>
            <a:r>
              <a:rPr lang="fr-CA" sz="1100" dirty="0"/>
              <a:t>Concevoir des Forces armées canadiennes qui sont aptes à mener des </a:t>
            </a:r>
            <a:r>
              <a:rPr lang="fr-CA" sz="1100" b="1" dirty="0"/>
              <a:t>opérations simultanées</a:t>
            </a:r>
            <a:r>
              <a:rPr lang="fr-CA" sz="1100" dirty="0"/>
              <a:t> et qui sont pertinentes.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/>
              <a:t>Le Chef - Développement des Forces et </a:t>
            </a:r>
            <a:r>
              <a:rPr lang="fr-CA" sz="1100" dirty="0" smtClean="0"/>
              <a:t>acteurs clés poursuivent </a:t>
            </a:r>
            <a:r>
              <a:rPr lang="fr-CA" sz="1100" dirty="0"/>
              <a:t>la validation des analyses de l’offre et de la demande d’emploi des forces afin de comprendre les risques et les options de changements structurels (</a:t>
            </a:r>
            <a:r>
              <a:rPr lang="fr-CA" sz="1100" dirty="0" smtClean="0"/>
              <a:t>Phase 1</a:t>
            </a:r>
            <a:r>
              <a:rPr lang="fr-CA" sz="1100" dirty="0"/>
              <a:t>)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/>
              <a:t>Analyser l’incidence des résultats de la </a:t>
            </a:r>
            <a:r>
              <a:rPr lang="fr-CA" sz="1100" dirty="0" smtClean="0"/>
              <a:t>phase 1 </a:t>
            </a:r>
            <a:r>
              <a:rPr lang="fr-CA" sz="1100" dirty="0"/>
              <a:t>sur les structures institutionnelles et de mise sur pied des forces de soutien (</a:t>
            </a:r>
            <a:r>
              <a:rPr lang="fr-CA" sz="1100" dirty="0" smtClean="0"/>
              <a:t>phases 2 </a:t>
            </a:r>
            <a:r>
              <a:rPr lang="fr-CA" sz="1100" dirty="0"/>
              <a:t>et 3).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/>
              <a:t>Commencer à mettre en œuvre des changements structurels pour combler les lacunes ou atténuer les risques.</a:t>
            </a:r>
          </a:p>
        </p:txBody>
      </p:sp>
      <p:sp>
        <p:nvSpPr>
          <p:cNvPr id="24" name="Rounded Rectangle 23"/>
          <p:cNvSpPr/>
          <p:nvPr>
            <p:custDataLst>
              <p:tags r:id="rId13"/>
            </p:custDataLst>
          </p:nvPr>
        </p:nvSpPr>
        <p:spPr>
          <a:xfrm>
            <a:off x="8296938" y="5431573"/>
            <a:ext cx="327339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>
              <a:spcAft>
                <a:spcPts val="0"/>
              </a:spcAft>
            </a:pPr>
            <a:r>
              <a:rPr lang="fr-CA" sz="1200" b="1" u="sng" dirty="0"/>
              <a:t>Opération HONOUR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 smtClean="0"/>
              <a:t>Créée en 2015, l’Op HONOUR est la mission des FAC d’éliminer les inconduites sexuelles au sein de l’armée canadienne.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 smtClean="0"/>
              <a:t>Une </a:t>
            </a:r>
            <a:r>
              <a:rPr lang="fr-CA" sz="1100" dirty="0"/>
              <a:t>politique unifiée est en cours d’élaboration.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/>
              <a:t>Le plan d’action de la direction du Bureau du vérificateur général du Canada fixe plusieurs résultats attendus le 1</a:t>
            </a:r>
            <a:r>
              <a:rPr lang="fr-CA" sz="1100" baseline="30000" dirty="0"/>
              <a:t>er</a:t>
            </a:r>
            <a:r>
              <a:rPr lang="fr-CA" sz="1100" dirty="0"/>
              <a:t> octobre 2019.</a:t>
            </a:r>
          </a:p>
          <a:p>
            <a:pPr marL="628650" lvl="1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/>
              <a:t>Cadre de mesure du rendement de l’Opération HONOUR</a:t>
            </a:r>
          </a:p>
          <a:p>
            <a:pPr marL="628650" lvl="1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/>
              <a:t>Plan de campagne de l’Opération HONOUR des Forces armées canadiennes</a:t>
            </a:r>
          </a:p>
          <a:p>
            <a:pPr marL="628650" lvl="1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/>
              <a:t>Obligation de faire rapport sur les recommandations du groupe de travail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/>
              <a:t>Mise en œuvre du règlement </a:t>
            </a:r>
            <a:r>
              <a:rPr lang="fr-CA" sz="1100" dirty="0" err="1"/>
              <a:t>Heyder</a:t>
            </a:r>
            <a:r>
              <a:rPr lang="fr-CA" sz="1100" dirty="0"/>
              <a:t>-Beattie</a:t>
            </a:r>
          </a:p>
        </p:txBody>
      </p:sp>
      <p:sp>
        <p:nvSpPr>
          <p:cNvPr id="25" name="Rounded Rectangle 24"/>
          <p:cNvSpPr/>
          <p:nvPr>
            <p:custDataLst>
              <p:tags r:id="rId14"/>
            </p:custDataLst>
          </p:nvPr>
        </p:nvSpPr>
        <p:spPr>
          <a:xfrm>
            <a:off x="12262700" y="5431573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>
              <a:spcAft>
                <a:spcPts val="0"/>
              </a:spcAft>
            </a:pPr>
            <a:r>
              <a:rPr lang="fr-CA" sz="1200" b="1" u="sng" dirty="0"/>
              <a:t>Achever le déménagement au QGDN (Carling)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/>
              <a:t>Achever le déménagement de </a:t>
            </a:r>
            <a:r>
              <a:rPr lang="fr-CA" sz="1100" dirty="0" smtClean="0"/>
              <a:t>9 300 employés </a:t>
            </a:r>
            <a:r>
              <a:rPr lang="fr-CA" sz="1100" dirty="0"/>
              <a:t>et militaires du MDN d’ici le 30 mars 2020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/>
              <a:t>De novembre 2019 à mars 2020, cela comportera : Livraison du bâtiment 2, du pavillon et du bâtiment 10 avec une capacité d’environ </a:t>
            </a:r>
            <a:r>
              <a:rPr lang="fr-CA" sz="1100" dirty="0" smtClean="0"/>
              <a:t>2 500 employés</a:t>
            </a:r>
            <a:r>
              <a:rPr lang="fr-CA" sz="1100" dirty="0"/>
              <a:t>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/>
              <a:t>Respecter le budget de </a:t>
            </a:r>
            <a:r>
              <a:rPr lang="fr-CA" sz="1100" dirty="0" smtClean="0"/>
              <a:t>537 millions </a:t>
            </a:r>
            <a:r>
              <a:rPr lang="fr-CA" sz="1100" dirty="0"/>
              <a:t>de dollars prévu pour l’aménagement relatif aux derniers déménagements du projet.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/>
              <a:t>Le calendrier est actuellement extrêmement serré et il y a un risque de sous utilisation des ressources jusqu’en avril 2020 </a:t>
            </a:r>
          </a:p>
          <a:p>
            <a:pPr>
              <a:spcAft>
                <a:spcPts val="0"/>
              </a:spcAft>
            </a:pPr>
            <a:endParaRPr lang="en-CA" sz="1200" dirty="0"/>
          </a:p>
        </p:txBody>
      </p:sp>
      <p:sp>
        <p:nvSpPr>
          <p:cNvPr id="21" name="Rounded Rectangle 20"/>
          <p:cNvSpPr/>
          <p:nvPr>
            <p:custDataLst>
              <p:tags r:id="rId15"/>
            </p:custDataLst>
          </p:nvPr>
        </p:nvSpPr>
        <p:spPr>
          <a:xfrm>
            <a:off x="325857" y="1326875"/>
            <a:ext cx="4048996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100" dirty="0" smtClean="0"/>
              <a:t>A commandé à tous </a:t>
            </a:r>
            <a:r>
              <a:rPr lang="fr-CA" sz="1100" dirty="0"/>
              <a:t>les niveaux des Forces armées canadiennes (régiment, brigade, division, armée</a:t>
            </a:r>
            <a:r>
              <a:rPr lang="fr-CA" sz="11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100" dirty="0" smtClean="0"/>
              <a:t>Ancien commandant de l’armée canadienne.</a:t>
            </a:r>
            <a:endParaRPr lang="fr-CA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100" dirty="0" smtClean="0"/>
              <a:t>Expérience </a:t>
            </a:r>
            <a:r>
              <a:rPr lang="fr-CA" sz="1100" dirty="0"/>
              <a:t>opérationnelle </a:t>
            </a:r>
            <a:r>
              <a:rPr lang="fr-CA" sz="1100" dirty="0" smtClean="0"/>
              <a:t>lors de </a:t>
            </a:r>
            <a:r>
              <a:rPr lang="fr-CA" sz="1100" dirty="0"/>
              <a:t>six déploiements internationaux et de deux opérations nationales.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100" dirty="0"/>
              <a:t>Expérience conjointe et multinationale au sein de la </a:t>
            </a:r>
            <a:r>
              <a:rPr lang="fr-CA" sz="1100" dirty="0" smtClean="0"/>
              <a:t>force internationale </a:t>
            </a:r>
            <a:r>
              <a:rPr lang="fr-CA" sz="1100" dirty="0"/>
              <a:t>d’assistance à </a:t>
            </a:r>
            <a:r>
              <a:rPr lang="fr-CA" sz="1100" dirty="0" smtClean="0"/>
              <a:t>la sécurité et </a:t>
            </a:r>
            <a:r>
              <a:rPr lang="fr-CA" sz="1100" dirty="0"/>
              <a:t>du </a:t>
            </a:r>
            <a:r>
              <a:rPr lang="fr-CA" sz="1100" dirty="0" smtClean="0"/>
              <a:t>1</a:t>
            </a:r>
            <a:r>
              <a:rPr lang="fr-CA" sz="1100" baseline="30000" dirty="0" smtClean="0"/>
              <a:t>er</a:t>
            </a:r>
            <a:r>
              <a:rPr lang="fr-CA" sz="1100" dirty="0" smtClean="0"/>
              <a:t> Corps </a:t>
            </a:r>
            <a:r>
              <a:rPr lang="fr-CA" sz="1100" dirty="0"/>
              <a:t>(</a:t>
            </a:r>
            <a:r>
              <a:rPr lang="fr-CA" sz="1100" dirty="0" smtClean="0"/>
              <a:t>États-Unis).  </a:t>
            </a:r>
            <a:endParaRPr lang="fr-CA" sz="11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54" y="1468216"/>
            <a:ext cx="1184136" cy="14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47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579311|-10846711|-14797230|-8244963|-11249614|SPAC&quot;,&quot;Id&quot;:&quot;5d6e948a453545a4649d4fdb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ady_x0020_For_x0020_Review xmlns="7f0db31e-7de5-4e9e-9a66-68121aa1e371">true</Ready_x0020_For_x0020_Review>
    <Notes0 xmlns="7f0db31e-7de5-4e9e-9a66-68121aa1e371">French adjusted to DirSCO Review version.</Notes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084020E317C44CBD832071C2FC8667" ma:contentTypeVersion="3" ma:contentTypeDescription="Create a new document." ma:contentTypeScope="" ma:versionID="0cac1e853a44c898e141b18b935d71a5">
  <xsd:schema xmlns:xsd="http://www.w3.org/2001/XMLSchema" xmlns:xs="http://www.w3.org/2001/XMLSchema" xmlns:p="http://schemas.microsoft.com/office/2006/metadata/properties" xmlns:ns2="eebe740d-d304-4ff6-b1ac-f3468bf63d8b" xmlns:ns3="7f0db31e-7de5-4e9e-9a66-68121aa1e371" targetNamespace="http://schemas.microsoft.com/office/2006/metadata/properties" ma:root="true" ma:fieldsID="089d94a4cbdd93f0e88321928ce49ecd" ns2:_="" ns3:_="">
    <xsd:import namespace="eebe740d-d304-4ff6-b1ac-f3468bf63d8b"/>
    <xsd:import namespace="7f0db31e-7de5-4e9e-9a66-68121aa1e3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Ready_x0020_For_x0020_Review" minOccurs="0"/>
                <xsd:element ref="ns3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e740d-d304-4ff6-b1ac-f3468bf63d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db31e-7de5-4e9e-9a66-68121aa1e371" elementFormDefault="qualified">
    <xsd:import namespace="http://schemas.microsoft.com/office/2006/documentManagement/types"/>
    <xsd:import namespace="http://schemas.microsoft.com/office/infopath/2007/PartnerControls"/>
    <xsd:element name="Ready_x0020_For_x0020_Review" ma:index="9" nillable="true" ma:displayName="Ready For Review" ma:default="0" ma:description="This field identifies the file as being ready to be reviewed." ma:internalName="Ready_x0020_For_x0020_Review">
      <xsd:simpleType>
        <xsd:restriction base="dms:Boolean"/>
      </xsd:simpleType>
    </xsd:element>
    <xsd:element name="Notes0" ma:index="10" nillable="true" ma:displayName="Notes" ma:description="Notes about the file." ma:internalName="Note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58F336-BB23-45ED-8A67-A314650632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32FFE0-2071-4ADA-8E15-5F6D040E543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f0db31e-7de5-4e9e-9a66-68121aa1e371"/>
    <ds:schemaRef ds:uri="eebe740d-d304-4ff6-b1ac-f3468bf63d8b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647971-3EF2-429A-A487-6A7C72EF9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be740d-d304-4ff6-b1ac-f3468bf63d8b"/>
    <ds:schemaRef ds:uri="7f0db31e-7de5-4e9e-9a66-68121aa1e3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18810</TotalTime>
  <Words>251</Words>
  <Application>Microsoft Office PowerPoint</Application>
  <PresentationFormat>Custom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Courier New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MacDonald BW@ADM(Pol) D Parl A@Ottawa-Hull</dc:creator>
  <cp:lastModifiedBy>lepine.d</cp:lastModifiedBy>
  <cp:revision>689</cp:revision>
  <cp:lastPrinted>2019-09-09T12:57:01Z</cp:lastPrinted>
  <dcterms:created xsi:type="dcterms:W3CDTF">2017-05-18T23:50:12Z</dcterms:created>
  <dcterms:modified xsi:type="dcterms:W3CDTF">2020-02-14T16:13:16Z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  <property fmtid="{D5CDD505-2E9C-101B-9397-08002B2CF9AE}" pid="5" name="ContentTypeId">
    <vt:lpwstr>0x0101004C084020E317C44CBD832071C2FC8667</vt:lpwstr>
  </property>
</Properties>
</file>