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4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5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7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8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9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0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1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12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13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14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15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16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17.xml" ContentType="application/vnd.openxmlformats-officedocument.presentationml.notesSlid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18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19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20.xml" ContentType="application/vnd.openxmlformats-officedocument.presentationml.notesSlid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21.xml" ContentType="application/vnd.openxmlformats-officedocument.presentationml.notesSl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7"/>
    <p:sldMasterId id="2147483669" r:id="rId8"/>
  </p:sldMasterIdLst>
  <p:notesMasterIdLst>
    <p:notesMasterId r:id="rId31"/>
  </p:notesMasterIdLst>
  <p:sldIdLst>
    <p:sldId id="291" r:id="rId9"/>
    <p:sldId id="299" r:id="rId10"/>
    <p:sldId id="258" r:id="rId11"/>
    <p:sldId id="259" r:id="rId12"/>
    <p:sldId id="293" r:id="rId13"/>
    <p:sldId id="295" r:id="rId14"/>
    <p:sldId id="260" r:id="rId15"/>
    <p:sldId id="297" r:id="rId16"/>
    <p:sldId id="298" r:id="rId17"/>
    <p:sldId id="300" r:id="rId18"/>
    <p:sldId id="264" r:id="rId19"/>
    <p:sldId id="287" r:id="rId20"/>
    <p:sldId id="307" r:id="rId21"/>
    <p:sldId id="302" r:id="rId22"/>
    <p:sldId id="301" r:id="rId23"/>
    <p:sldId id="306" r:id="rId24"/>
    <p:sldId id="308" r:id="rId25"/>
    <p:sldId id="274" r:id="rId26"/>
    <p:sldId id="275" r:id="rId27"/>
    <p:sldId id="276" r:id="rId28"/>
    <p:sldId id="277" r:id="rId29"/>
    <p:sldId id="284" r:id="rId30"/>
  </p:sldIdLst>
  <p:sldSz cx="9144000" cy="6858000" type="screen4x3"/>
  <p:notesSz cx="6858000" cy="9144000"/>
  <p:defaultTextStyle>
    <a:defPPr>
      <a:defRPr lang="en-C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A429"/>
    <a:srgbClr val="20558A"/>
    <a:srgbClr val="0A4E26"/>
    <a:srgbClr val="799E83"/>
    <a:srgbClr val="6F9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4" autoAdjust="0"/>
    <p:restoredTop sz="82042" autoAdjust="0"/>
  </p:normalViewPr>
  <p:slideViewPr>
    <p:cSldViewPr>
      <p:cViewPr varScale="1">
        <p:scale>
          <a:sx n="89" d="100"/>
          <a:sy n="89" d="100"/>
        </p:scale>
        <p:origin x="55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7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2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023A1E66-552B-436B-ACBF-DE38B107E56D}" type="datetimeFigureOut">
              <a:rPr lang="en-CA" altLang="en-US"/>
              <a:pPr>
                <a:defRPr/>
              </a:pPr>
              <a:t>27/06/2018</a:t>
            </a:fld>
            <a:endParaRPr lang="en-CA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CA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noProof="0" smtClean="0"/>
              <a:t>Click to edit Master text styles</a:t>
            </a:r>
          </a:p>
          <a:p>
            <a:pPr lvl="1"/>
            <a:r>
              <a:rPr lang="en-CA" altLang="en-US" noProof="0" smtClean="0"/>
              <a:t>Second level</a:t>
            </a:r>
          </a:p>
          <a:p>
            <a:pPr lvl="2"/>
            <a:r>
              <a:rPr lang="en-CA" altLang="en-US" noProof="0" smtClean="0"/>
              <a:t>Third level</a:t>
            </a:r>
          </a:p>
          <a:p>
            <a:pPr lvl="3"/>
            <a:r>
              <a:rPr lang="en-CA" altLang="en-US" noProof="0" smtClean="0"/>
              <a:t>Fourth level</a:t>
            </a:r>
          </a:p>
          <a:p>
            <a:pPr lvl="4"/>
            <a:r>
              <a:rPr lang="en-CA" alt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A14EEDA6-8DF8-46B2-8E99-E7D385540C99}" type="slidenum">
              <a:rPr lang="en-CA" altLang="en-US"/>
              <a:pPr>
                <a:defRPr/>
              </a:pPr>
              <a:t>‹#›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26172679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EEDA6-8DF8-46B2-8E99-E7D385540C99}" type="slidenum">
              <a:rPr lang="en-CA" altLang="en-US" smtClean="0"/>
              <a:pPr>
                <a:defRPr/>
              </a:pPr>
              <a:t>1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1419509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EEDA6-8DF8-46B2-8E99-E7D385540C99}" type="slidenum">
              <a:rPr lang="en-CA" altLang="en-US" smtClean="0"/>
              <a:pPr>
                <a:defRPr/>
              </a:pPr>
              <a:t>10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2215776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EEDA6-8DF8-46B2-8E99-E7D385540C99}" type="slidenum">
              <a:rPr lang="en-CA" altLang="en-US" smtClean="0"/>
              <a:pPr>
                <a:defRPr/>
              </a:pPr>
              <a:t>11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1358152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EEDA6-8DF8-46B2-8E99-E7D385540C99}" type="slidenum">
              <a:rPr lang="en-CA" altLang="en-US" smtClean="0"/>
              <a:pPr>
                <a:defRPr/>
              </a:pPr>
              <a:t>12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4279639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200" kern="1200" dirty="0" smtClean="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ＭＳ Ｐゴシック" charset="0"/>
              </a:rPr>
              <a:t>Images :</a:t>
            </a:r>
            <a:endParaRPr lang="en-CA" sz="1200" kern="1200" dirty="0" smtClean="0">
              <a:solidFill>
                <a:schemeClr val="tx1"/>
              </a:solidFill>
              <a:effectLst/>
              <a:latin typeface="Arial"/>
              <a:ea typeface="ＭＳ Ｐゴシック" charset="0"/>
              <a:cs typeface="ＭＳ Ｐゴシック" charset="0"/>
            </a:endParaRPr>
          </a:p>
          <a:p>
            <a:r>
              <a:rPr lang="fr-CA" sz="1200" kern="1200" dirty="0" smtClean="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ＭＳ Ｐゴシック" charset="0"/>
              </a:rPr>
              <a:t>En haut à gauche – Équipement portatif</a:t>
            </a:r>
            <a:endParaRPr lang="en-CA" sz="1200" kern="1200" dirty="0" smtClean="0">
              <a:solidFill>
                <a:schemeClr val="tx1"/>
              </a:solidFill>
              <a:effectLst/>
              <a:latin typeface="Arial"/>
              <a:ea typeface="ＭＳ Ｐゴシック" charset="0"/>
              <a:cs typeface="ＭＳ Ｐゴシック" charset="0"/>
            </a:endParaRPr>
          </a:p>
          <a:p>
            <a:r>
              <a:rPr lang="fr-CA" sz="1200" kern="1200" dirty="0" smtClean="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ＭＳ Ｐゴシック" charset="0"/>
              </a:rPr>
              <a:t>En bas à gauche – Charriots</a:t>
            </a:r>
            <a:endParaRPr lang="en-CA" sz="1200" kern="1200" dirty="0" smtClean="0">
              <a:solidFill>
                <a:schemeClr val="tx1"/>
              </a:solidFill>
              <a:effectLst/>
              <a:latin typeface="Arial"/>
              <a:ea typeface="ＭＳ Ｐゴシック" charset="0"/>
              <a:cs typeface="ＭＳ Ｐゴシック" charset="0"/>
            </a:endParaRPr>
          </a:p>
          <a:p>
            <a:r>
              <a:rPr lang="fr-CA" sz="1200" kern="1200" dirty="0" smtClean="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ＭＳ Ｐゴシック" charset="0"/>
              </a:rPr>
              <a:t>En bas à droite – Système de cartographie géophysique</a:t>
            </a:r>
            <a:endParaRPr lang="en-CA" sz="1200" kern="1200" dirty="0">
              <a:solidFill>
                <a:schemeClr val="tx1"/>
              </a:solidFill>
              <a:effectLst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EEDA6-8DF8-46B2-8E99-E7D385540C99}" type="slidenum">
              <a:rPr lang="en-CA" altLang="en-US" smtClean="0"/>
              <a:pPr>
                <a:defRPr/>
              </a:pPr>
              <a:t>13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2083367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EEDA6-8DF8-46B2-8E99-E7D385540C99}" type="slidenum">
              <a:rPr lang="en-CA" altLang="en-US" smtClean="0"/>
              <a:pPr>
                <a:defRPr/>
              </a:pPr>
              <a:t>14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1258979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200" kern="1200" dirty="0" smtClean="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ＭＳ Ｐゴシック" charset="0"/>
              </a:rPr>
              <a:t>Images :</a:t>
            </a:r>
            <a:endParaRPr lang="en-CA" sz="1200" kern="1200" dirty="0" smtClean="0">
              <a:solidFill>
                <a:schemeClr val="tx1"/>
              </a:solidFill>
              <a:effectLst/>
              <a:latin typeface="Arial"/>
              <a:ea typeface="ＭＳ Ｐゴシック" charset="0"/>
              <a:cs typeface="ＭＳ Ｐゴシック" charset="0"/>
            </a:endParaRPr>
          </a:p>
          <a:p>
            <a:r>
              <a:rPr lang="fr-CA" sz="1200" kern="1200" dirty="0" smtClean="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ＭＳ Ｐゴシック" charset="0"/>
              </a:rPr>
              <a:t>En haut à gauche – C4 ajouté à l’objet</a:t>
            </a:r>
            <a:endParaRPr lang="en-CA" sz="1200" kern="1200" dirty="0" smtClean="0">
              <a:solidFill>
                <a:schemeClr val="tx1"/>
              </a:solidFill>
              <a:effectLst/>
              <a:latin typeface="Arial"/>
              <a:ea typeface="ＭＳ Ｐゴシック" charset="0"/>
              <a:cs typeface="ＭＳ Ｐゴシック" charset="0"/>
            </a:endParaRPr>
          </a:p>
          <a:p>
            <a:r>
              <a:rPr lang="fr-CA" sz="1200" kern="1200" dirty="0" smtClean="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ＭＳ Ｐゴシック" charset="0"/>
              </a:rPr>
              <a:t>En bas à gauche – On ajoute des sacs de sable</a:t>
            </a:r>
            <a:endParaRPr lang="en-CA" sz="1200" kern="1200" dirty="0" smtClean="0">
              <a:solidFill>
                <a:schemeClr val="tx1"/>
              </a:solidFill>
              <a:effectLst/>
              <a:latin typeface="Arial"/>
              <a:ea typeface="ＭＳ Ｐゴシック" charset="0"/>
              <a:cs typeface="ＭＳ Ｐゴシック" charset="0"/>
            </a:endParaRPr>
          </a:p>
          <a:p>
            <a:r>
              <a:rPr lang="fr-CA" sz="1200" kern="1200" dirty="0" smtClean="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ＭＳ Ｐゴシック" charset="0"/>
              </a:rPr>
              <a:t>En bas à droite – Après la détonation </a:t>
            </a:r>
            <a:endParaRPr lang="en-CA" sz="1200" kern="1200" dirty="0" smtClean="0">
              <a:solidFill>
                <a:schemeClr val="tx1"/>
              </a:solidFill>
              <a:effectLst/>
              <a:latin typeface="Arial"/>
              <a:ea typeface="ＭＳ Ｐゴシック" charset="0"/>
              <a:cs typeface="ＭＳ Ｐゴシック" charset="0"/>
            </a:endParaRPr>
          </a:p>
          <a:p>
            <a:r>
              <a:rPr lang="en-CA" baseline="0" dirty="0" smtClean="0"/>
              <a:t/>
            </a:r>
            <a:br>
              <a:rPr lang="en-CA" baseline="0" dirty="0" smtClean="0"/>
            </a:br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EEDA6-8DF8-46B2-8E99-E7D385540C99}" type="slidenum">
              <a:rPr lang="en-CA" altLang="en-US" smtClean="0"/>
              <a:pPr>
                <a:defRPr/>
              </a:pPr>
              <a:t>15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3351262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200" kern="1200" dirty="0" smtClean="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ＭＳ Ｐゴシック" charset="0"/>
              </a:rPr>
              <a:t>Lorsque vous voyez ce panneau, vous devriez repasser dans votre tête les étapes de sécurité au cas où vous verriez quelque chose de suspect. </a:t>
            </a:r>
            <a:endParaRPr lang="en-CA" sz="1200" kern="1200" dirty="0">
              <a:solidFill>
                <a:schemeClr val="tx1"/>
              </a:solidFill>
              <a:effectLst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EEDA6-8DF8-46B2-8E99-E7D385540C99}" type="slidenum">
              <a:rPr lang="en-CA" alt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CA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9986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200" kern="1200" dirty="0" smtClean="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ＭＳ Ｐゴシック" charset="0"/>
              </a:rPr>
              <a:t>Ces panneaux indiquent les étapes à suivre pour rester en sécurité pendant que vous vous trouvez dans cette zone :</a:t>
            </a:r>
            <a:endParaRPr lang="en-CA" sz="1200" kern="1200" dirty="0" smtClean="0">
              <a:solidFill>
                <a:schemeClr val="tx1"/>
              </a:solidFill>
              <a:effectLst/>
              <a:latin typeface="Arial"/>
              <a:ea typeface="ＭＳ Ｐゴシック" charset="0"/>
              <a:cs typeface="ＭＳ Ｐゴシック" charset="0"/>
            </a:endParaRPr>
          </a:p>
          <a:p>
            <a:pPr lvl="0"/>
            <a:endParaRPr lang="fr-CA" sz="1200" kern="1200" dirty="0" smtClean="0">
              <a:solidFill>
                <a:schemeClr val="tx1"/>
              </a:solidFill>
              <a:effectLst/>
              <a:latin typeface="Arial"/>
              <a:ea typeface="ＭＳ Ｐゴシック" charset="0"/>
              <a:cs typeface="ＭＳ Ｐゴシック" charset="0"/>
            </a:endParaRPr>
          </a:p>
          <a:p>
            <a:pPr marL="171450" lvl="0" indent="-171450">
              <a:buFontTx/>
              <a:buChar char="-"/>
            </a:pPr>
            <a:r>
              <a:rPr lang="fr-CA" sz="1200" kern="1200" dirty="0" smtClean="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ＭＳ Ｐゴシック" charset="0"/>
              </a:rPr>
              <a:t>Restez sur les chemins marqués – Des travaux ont été menés sur ces chemins et ces zones ouvertes afin qu’ils soient sécuritaires.</a:t>
            </a:r>
            <a:endParaRPr lang="en-CA" sz="1200" kern="1200" dirty="0" smtClean="0">
              <a:solidFill>
                <a:schemeClr val="tx1"/>
              </a:solidFill>
              <a:effectLst/>
              <a:latin typeface="Arial"/>
              <a:ea typeface="ＭＳ Ｐゴシック" charset="0"/>
              <a:cs typeface="ＭＳ Ｐゴシック" charset="0"/>
            </a:endParaRPr>
          </a:p>
          <a:p>
            <a:pPr marL="171450" lvl="0" indent="-171450">
              <a:buFontTx/>
              <a:buChar char="-"/>
            </a:pPr>
            <a:r>
              <a:rPr lang="fr-CA" sz="1200" kern="1200" dirty="0" smtClean="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ＭＳ Ｐゴシック" charset="0"/>
              </a:rPr>
              <a:t>Ne creusez pas dans cette zone – Les munitions explosives non explosées se trouvent ensevelies.</a:t>
            </a:r>
            <a:endParaRPr lang="en-CA" sz="1200" kern="1200" dirty="0" smtClean="0">
              <a:solidFill>
                <a:schemeClr val="tx1"/>
              </a:solidFill>
              <a:effectLst/>
              <a:latin typeface="Arial"/>
              <a:ea typeface="ＭＳ Ｐゴシック" charset="0"/>
              <a:cs typeface="ＭＳ Ｐゴシック" charset="0"/>
            </a:endParaRPr>
          </a:p>
          <a:p>
            <a:pPr marL="171450" lvl="0" indent="-171450">
              <a:buFontTx/>
              <a:buChar char="-"/>
            </a:pPr>
            <a:r>
              <a:rPr lang="fr-CA" sz="1200" kern="1200" dirty="0" smtClean="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ＭＳ Ｐゴシック" charset="0"/>
              </a:rPr>
              <a:t>Ne faites pas de feux de camp – Un feu de camp peut chauffer le sol et causer l’explosion d’une munition explosive non explosée.</a:t>
            </a:r>
            <a:endParaRPr lang="en-CA" sz="1200" kern="1200" dirty="0" smtClean="0">
              <a:solidFill>
                <a:schemeClr val="tx1"/>
              </a:solidFill>
              <a:effectLst/>
              <a:latin typeface="Arial"/>
              <a:ea typeface="ＭＳ Ｐゴシック" charset="0"/>
              <a:cs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EEDA6-8DF8-46B2-8E99-E7D385540C99}" type="slidenum">
              <a:rPr lang="en-CA" alt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CA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5126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EEDA6-8DF8-46B2-8E99-E7D385540C99}" type="slidenum">
              <a:rPr lang="en-CA" altLang="en-US" smtClean="0"/>
              <a:pPr>
                <a:defRPr/>
              </a:pPr>
              <a:t>18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26815355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EEDA6-8DF8-46B2-8E99-E7D385540C99}" type="slidenum">
              <a:rPr lang="en-CA" altLang="en-US" smtClean="0"/>
              <a:pPr>
                <a:defRPr/>
              </a:pPr>
              <a:t>19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503282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200" kern="1200" dirty="0" smtClean="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ＭＳ Ｐゴシック" charset="0"/>
              </a:rPr>
              <a:t>Cliquez pour jouer.</a:t>
            </a:r>
          </a:p>
          <a:p>
            <a:endParaRPr lang="fr-CA" sz="1200" kern="1200" dirty="0" smtClean="0">
              <a:solidFill>
                <a:schemeClr val="tx1"/>
              </a:solidFill>
              <a:effectLst/>
              <a:latin typeface="Arial"/>
              <a:ea typeface="ＭＳ Ｐゴシック" charset="0"/>
              <a:cs typeface="ＭＳ Ｐゴシック" charset="0"/>
            </a:endParaRPr>
          </a:p>
          <a:p>
            <a:r>
              <a:rPr lang="fr-CA" sz="1200" kern="1200" dirty="0" smtClean="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ＭＳ Ｐゴシック" charset="0"/>
              </a:rPr>
              <a:t>Remarque :  Ce sont les anciens panneaux signalant les munitions explosives non explosées qui figurent dans la vidéo. Les nouveaux panneaux qui sont installés à l’ancien champ de tir Blair Rifle sont utilisés dans les diapositives suivantes.</a:t>
            </a:r>
            <a:endParaRPr lang="en-CA" sz="1200" kern="1200" dirty="0">
              <a:solidFill>
                <a:schemeClr val="tx1"/>
              </a:solidFill>
              <a:effectLst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EEDA6-8DF8-46B2-8E99-E7D385540C99}" type="slidenum">
              <a:rPr lang="en-CA" altLang="en-US" smtClean="0"/>
              <a:pPr>
                <a:defRPr/>
              </a:pPr>
              <a:t>2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37014959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EEDA6-8DF8-46B2-8E99-E7D385540C99}" type="slidenum">
              <a:rPr lang="en-CA" altLang="en-US" smtClean="0"/>
              <a:pPr>
                <a:defRPr/>
              </a:pPr>
              <a:t>20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42355551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EEDA6-8DF8-46B2-8E99-E7D385540C99}" type="slidenum">
              <a:rPr lang="en-CA" altLang="en-US" smtClean="0"/>
              <a:pPr>
                <a:defRPr/>
              </a:pPr>
              <a:t>21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42355551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EEDA6-8DF8-46B2-8E99-E7D385540C99}" type="slidenum">
              <a:rPr lang="en-CA" altLang="en-US" smtClean="0"/>
              <a:pPr>
                <a:defRPr/>
              </a:pPr>
              <a:t>22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4235555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EEDA6-8DF8-46B2-8E99-E7D385540C99}" type="slidenum">
              <a:rPr lang="en-CA" altLang="en-US" smtClean="0"/>
              <a:pPr>
                <a:defRPr/>
              </a:pPr>
              <a:t>3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1651207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EEDA6-8DF8-46B2-8E99-E7D385540C99}" type="slidenum">
              <a:rPr lang="en-CA" altLang="en-US" smtClean="0"/>
              <a:pPr>
                <a:defRPr/>
              </a:pPr>
              <a:t>4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490364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EEDA6-8DF8-46B2-8E99-E7D385540C99}" type="slidenum">
              <a:rPr lang="en-CA" altLang="en-US" smtClean="0"/>
              <a:pPr>
                <a:defRPr/>
              </a:pPr>
              <a:t>5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1151952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EEDA6-8DF8-46B2-8E99-E7D385540C99}" type="slidenum">
              <a:rPr lang="en-CA" altLang="en-US" smtClean="0"/>
              <a:pPr>
                <a:defRPr/>
              </a:pPr>
              <a:t>6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1123296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EEDA6-8DF8-46B2-8E99-E7D385540C99}" type="slidenum">
              <a:rPr lang="en-CA" altLang="en-US" smtClean="0"/>
              <a:pPr>
                <a:defRPr/>
              </a:pPr>
              <a:t>7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3260903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EEDA6-8DF8-46B2-8E99-E7D385540C99}" type="slidenum">
              <a:rPr lang="en-CA" altLang="en-US" smtClean="0"/>
              <a:pPr>
                <a:defRPr/>
              </a:pPr>
              <a:t>8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249892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EEDA6-8DF8-46B2-8E99-E7D385540C99}" type="slidenum">
              <a:rPr lang="en-CA" altLang="en-US" smtClean="0"/>
              <a:pPr>
                <a:defRPr/>
              </a:pPr>
              <a:t>9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3152517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>
            <a:spLocks noGrp="1"/>
          </p:cNvSpPr>
          <p:nvPr>
            <p:ph type="ctrTitle"/>
          </p:nvPr>
        </p:nvSpPr>
        <p:spPr>
          <a:xfrm>
            <a:off x="1082203" y="1772816"/>
            <a:ext cx="6984776" cy="187220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3600">
                <a:solidFill>
                  <a:srgbClr val="20558A"/>
                </a:solidFill>
                <a:latin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0" name="Subtitle 4"/>
          <p:cNvSpPr>
            <a:spLocks noGrp="1"/>
          </p:cNvSpPr>
          <p:nvPr>
            <p:ph type="subTitle" idx="1"/>
          </p:nvPr>
        </p:nvSpPr>
        <p:spPr>
          <a:xfrm>
            <a:off x="1082409" y="4077072"/>
            <a:ext cx="6988787" cy="10081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20558A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11E7C-9670-4303-9E04-B3D27E000AB0}" type="datetime1">
              <a:rPr lang="en-CA" altLang="en-US"/>
              <a:pPr>
                <a:defRPr/>
              </a:pPr>
              <a:t>27/06/2018</a:t>
            </a:fld>
            <a:endParaRPr lang="en-CA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76385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412776"/>
            <a:ext cx="822960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CA" altLang="en-US" dirty="0" smtClean="0"/>
          </a:p>
        </p:txBody>
      </p:sp>
      <p:sp>
        <p:nvSpPr>
          <p:cNvPr id="9" name="Content Placeholder 2"/>
          <p:cNvSpPr>
            <a:spLocks noGrp="1"/>
          </p:cNvSpPr>
          <p:nvPr>
            <p:ph idx="4294967295"/>
          </p:nvPr>
        </p:nvSpPr>
        <p:spPr>
          <a:xfrm>
            <a:off x="457200" y="2420888"/>
            <a:ext cx="8229600" cy="388843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 alt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D16F1-EB48-40E0-96BF-BCDB2E76A53C}" type="datetime1">
              <a:rPr lang="en-CA" altLang="en-US"/>
              <a:pPr>
                <a:defRPr/>
              </a:pPr>
              <a:t>27/06/2018</a:t>
            </a:fld>
            <a:endParaRPr lang="en-CA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95677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860648"/>
            <a:ext cx="8229600" cy="912168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20558A"/>
                </a:solidFill>
              </a:defRPr>
            </a:lvl1pPr>
          </a:lstStyle>
          <a:p>
            <a:endParaRPr lang="en-US" altLang="en-US" dirty="0" smtClean="0"/>
          </a:p>
        </p:txBody>
      </p:sp>
      <p:sp>
        <p:nvSpPr>
          <p:cNvPr id="14" name="Content Placeholder 2"/>
          <p:cNvSpPr>
            <a:spLocks noGrp="1"/>
          </p:cNvSpPr>
          <p:nvPr>
            <p:ph idx="4294967295"/>
          </p:nvPr>
        </p:nvSpPr>
        <p:spPr>
          <a:xfrm>
            <a:off x="457200" y="1772816"/>
            <a:ext cx="8229600" cy="475252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C00A2-479E-428A-89AC-DC5C903B9B3B}" type="slidenum">
              <a:rPr lang="en-CA" altLang="en-US"/>
              <a:pPr>
                <a:defRPr/>
              </a:pPr>
              <a:t>‹#›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662090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0A32AD7B-D060-47BC-B6B8-93653CD40026}" type="datetime1">
              <a:rPr lang="en-CA" altLang="en-US"/>
              <a:pPr>
                <a:defRPr/>
              </a:pPr>
              <a:t>27/06/2018</a:t>
            </a:fld>
            <a:endParaRPr lang="en-CA" alt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C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rgbClr val="20558A"/>
          </a:solidFill>
          <a:latin typeface="Arial"/>
          <a:ea typeface="ＭＳ Ｐゴシック" charset="0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0558A"/>
          </a:solidFill>
          <a:latin typeface="Arial" charset="0"/>
          <a:ea typeface="ＭＳ Ｐゴシック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0558A"/>
          </a:solidFill>
          <a:latin typeface="Arial" charset="0"/>
          <a:ea typeface="ＭＳ Ｐゴシック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0558A"/>
          </a:solidFill>
          <a:latin typeface="Arial" charset="0"/>
          <a:ea typeface="ＭＳ Ｐゴシック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0558A"/>
          </a:solidFill>
          <a:latin typeface="Arial" charset="0"/>
          <a:ea typeface="ＭＳ Ｐゴシック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20558A"/>
          </a:solidFill>
          <a:latin typeface="Arial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20558A"/>
          </a:solidFill>
          <a:latin typeface="Arial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20558A"/>
          </a:solidFill>
          <a:latin typeface="Arial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20558A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000000"/>
          </a:solidFill>
          <a:latin typeface="Arial"/>
          <a:ea typeface="ＭＳ Ｐゴシック" charset="0"/>
          <a:cs typeface="Arial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000000"/>
          </a:solidFill>
          <a:latin typeface="Arial"/>
          <a:ea typeface="ＭＳ Ｐゴシック" charset="0"/>
          <a:cs typeface="Arial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00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000000"/>
          </a:solidFill>
          <a:latin typeface="Arial"/>
          <a:ea typeface="ＭＳ Ｐゴシック" charset="0"/>
          <a:cs typeface="Arial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000000"/>
          </a:solidFill>
          <a:latin typeface="Arial"/>
          <a:ea typeface="ＭＳ Ｐゴシック" charset="0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8172450" y="6356350"/>
            <a:ext cx="5143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eaLnBrk="1" hangingPunct="1">
              <a:defRPr sz="1000">
                <a:solidFill>
                  <a:srgbClr val="6F90B8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B407D3C2-0722-401E-9FDB-1AF0BBF67169}" type="slidenum">
              <a:rPr lang="en-CA" altLang="en-US"/>
              <a:pPr>
                <a:defRPr/>
              </a:pPr>
              <a:t>‹#›</a:t>
            </a:fld>
            <a:endParaRPr lang="en-CA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openxmlformats.org/officeDocument/2006/relationships/tags" Target="../tags/tag39.xml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21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image" Target="../media/image20.jpeg"/><Relationship Id="rId5" Type="http://schemas.openxmlformats.org/officeDocument/2006/relationships/tags" Target="../tags/tag41.xml"/><Relationship Id="rId10" Type="http://schemas.openxmlformats.org/officeDocument/2006/relationships/image" Target="../media/image19.png"/><Relationship Id="rId4" Type="http://schemas.openxmlformats.org/officeDocument/2006/relationships/tags" Target="../tags/tag40.xml"/><Relationship Id="rId9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48.xml"/><Relationship Id="rId7" Type="http://schemas.openxmlformats.org/officeDocument/2006/relationships/notesSlide" Target="../notesSlides/notesSlide1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3" Type="http://schemas.openxmlformats.org/officeDocument/2006/relationships/tags" Target="../tags/tag53.xml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27.jpe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image" Target="../media/image26.jpeg"/><Relationship Id="rId5" Type="http://schemas.openxmlformats.org/officeDocument/2006/relationships/tags" Target="../tags/tag55.xml"/><Relationship Id="rId10" Type="http://schemas.openxmlformats.org/officeDocument/2006/relationships/image" Target="../media/image25.jpeg"/><Relationship Id="rId4" Type="http://schemas.openxmlformats.org/officeDocument/2006/relationships/tags" Target="../tags/tag54.xml"/><Relationship Id="rId9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59.xml"/><Relationship Id="rId7" Type="http://schemas.openxmlformats.org/officeDocument/2006/relationships/notesSlide" Target="../notesSlides/notesSlide14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3" Type="http://schemas.openxmlformats.org/officeDocument/2006/relationships/tags" Target="../tags/tag64.xml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31.jpe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image" Target="../media/image30.jpeg"/><Relationship Id="rId5" Type="http://schemas.openxmlformats.org/officeDocument/2006/relationships/tags" Target="../tags/tag66.xml"/><Relationship Id="rId10" Type="http://schemas.openxmlformats.org/officeDocument/2006/relationships/image" Target="../media/image29.jpeg"/><Relationship Id="rId4" Type="http://schemas.openxmlformats.org/officeDocument/2006/relationships/tags" Target="../tags/tag65.xml"/><Relationship Id="rId9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73.xml"/><Relationship Id="rId7" Type="http://schemas.openxmlformats.org/officeDocument/2006/relationships/notesSlide" Target="../notesSlides/notesSlide17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75.xml"/><Relationship Id="rId10" Type="http://schemas.openxmlformats.org/officeDocument/2006/relationships/image" Target="../media/image35.png"/><Relationship Id="rId4" Type="http://schemas.openxmlformats.org/officeDocument/2006/relationships/tags" Target="../tags/tag74.xml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tags" Target="../tags/tag78.xml"/><Relationship Id="rId7" Type="http://schemas.openxmlformats.org/officeDocument/2006/relationships/image" Target="../media/image36.png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7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38.jpe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4.jpeg"/><Relationship Id="rId5" Type="http://schemas.openxmlformats.org/officeDocument/2006/relationships/hyperlink" Target="https://canada-preview.adobecqms.net/content/dam/themes/defence/caf/uxo/reduced-UXO_Fr_2016_2.mp4" TargetMode="Externa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39.jpe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image" Target="../media/image40.jpe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13" Type="http://schemas.openxmlformats.org/officeDocument/2006/relationships/image" Target="../media/image43.jpeg"/><Relationship Id="rId3" Type="http://schemas.openxmlformats.org/officeDocument/2006/relationships/tags" Target="../tags/tag91.xml"/><Relationship Id="rId7" Type="http://schemas.openxmlformats.org/officeDocument/2006/relationships/tags" Target="../tags/tag95.xml"/><Relationship Id="rId12" Type="http://schemas.openxmlformats.org/officeDocument/2006/relationships/image" Target="../media/image42.jpe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11" Type="http://schemas.openxmlformats.org/officeDocument/2006/relationships/image" Target="../media/image41.jpeg"/><Relationship Id="rId5" Type="http://schemas.openxmlformats.org/officeDocument/2006/relationships/tags" Target="../tags/tag93.xml"/><Relationship Id="rId10" Type="http://schemas.openxmlformats.org/officeDocument/2006/relationships/image" Target="../media/image6.jpeg"/><Relationship Id="rId4" Type="http://schemas.openxmlformats.org/officeDocument/2006/relationships/tags" Target="../tags/tag92.xml"/><Relationship Id="rId9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10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7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ags" Target="../tags/tag18.xml"/><Relationship Id="rId7" Type="http://schemas.openxmlformats.org/officeDocument/2006/relationships/image" Target="../media/image8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10.jp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openxmlformats.org/officeDocument/2006/relationships/tags" Target="../tags/tag27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image" Target="../media/image14.PNG"/><Relationship Id="rId5" Type="http://schemas.openxmlformats.org/officeDocument/2006/relationships/tags" Target="../tags/tag29.xml"/><Relationship Id="rId10" Type="http://schemas.openxmlformats.org/officeDocument/2006/relationships/image" Target="../media/image13.png"/><Relationship Id="rId4" Type="http://schemas.openxmlformats.org/officeDocument/2006/relationships/tags" Target="../tags/tag28.xml"/><Relationship Id="rId9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openxmlformats.org/officeDocument/2006/relationships/tags" Target="../tags/tag33.xml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7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image" Target="../media/image16.png"/><Relationship Id="rId5" Type="http://schemas.openxmlformats.org/officeDocument/2006/relationships/tags" Target="../tags/tag35.xml"/><Relationship Id="rId10" Type="http://schemas.openxmlformats.org/officeDocument/2006/relationships/image" Target="../media/image15.png"/><Relationship Id="rId4" Type="http://schemas.openxmlformats.org/officeDocument/2006/relationships/tags" Target="../tags/tag34.xml"/><Relationship Id="rId9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 bwMode="auto">
          <a:xfrm>
            <a:off x="251520" y="1927236"/>
            <a:ext cx="8856984" cy="10046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R="610235">
              <a:lnSpc>
                <a:spcPts val="3170"/>
              </a:lnSpc>
            </a:pPr>
            <a:r>
              <a:rPr lang="fr-CA" sz="3400" dirty="0" smtClean="0"/>
              <a:t>  La </a:t>
            </a:r>
            <a:r>
              <a:rPr lang="fr-CA" sz="3400" dirty="0"/>
              <a:t>sécurité UXO pour les </a:t>
            </a:r>
            <a:r>
              <a:rPr lang="fr-CA" sz="3400" dirty="0" smtClean="0"/>
              <a:t>adolescents</a:t>
            </a:r>
            <a:endParaRPr lang="fr-FR" sz="3400" dirty="0"/>
          </a:p>
        </p:txBody>
      </p:sp>
      <p:sp>
        <p:nvSpPr>
          <p:cNvPr id="3076" name="Text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01725" y="1069975"/>
            <a:ext cx="432117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CA" altLang="en-US" sz="700" b="1" dirty="0" smtClean="0">
                <a:solidFill>
                  <a:srgbClr val="20558A"/>
                </a:solidFill>
              </a:rPr>
              <a:t>ASSISTANT DEPUTY MINISTER (INFRASTRUCTURE AND ENVIRONMENT)</a:t>
            </a:r>
            <a:endParaRPr lang="en-CA" altLang="en-US" sz="700" b="1" dirty="0">
              <a:solidFill>
                <a:srgbClr val="20558A"/>
              </a:solidFill>
            </a:endParaRPr>
          </a:p>
        </p:txBody>
      </p:sp>
      <p:sp>
        <p:nvSpPr>
          <p:cNvPr id="3077" name="Text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01725" y="839788"/>
            <a:ext cx="432117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CA" altLang="en-US" sz="700" b="1" dirty="0">
                <a:solidFill>
                  <a:schemeClr val="bg1"/>
                </a:solidFill>
              </a:rPr>
              <a:t>OFFICE OF THE DEPUTY MINISTER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195736" y="4586421"/>
            <a:ext cx="4170759" cy="1168264"/>
          </a:xfrm>
          <a:prstGeom prst="rect">
            <a:avLst/>
          </a:prstGeom>
        </p:spPr>
      </p:pic>
      <p:sp>
        <p:nvSpPr>
          <p:cNvPr id="3" name="TextBox 2"/>
          <p:cNvSpPr txBox="1"/>
          <p:nvPr>
            <p:custDataLst>
              <p:tags r:id="rId5"/>
            </p:custDataLst>
          </p:nvPr>
        </p:nvSpPr>
        <p:spPr>
          <a:xfrm>
            <a:off x="1115616" y="3145258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715"/>
              </a:spcBef>
            </a:pPr>
            <a:r>
              <a:rPr lang="fr-FR" sz="2400" dirty="0">
                <a:latin typeface="Arial"/>
                <a:cs typeface="Arial"/>
              </a:rPr>
              <a:t>Ancien </a:t>
            </a:r>
            <a:r>
              <a:rPr lang="fr-FR" sz="2400" spc="5" dirty="0">
                <a:latin typeface="Arial"/>
                <a:cs typeface="Arial"/>
              </a:rPr>
              <a:t>champ </a:t>
            </a:r>
            <a:r>
              <a:rPr lang="fr-FR" sz="2400" spc="10" dirty="0">
                <a:latin typeface="Arial"/>
                <a:cs typeface="Arial"/>
              </a:rPr>
              <a:t>de </a:t>
            </a:r>
            <a:r>
              <a:rPr lang="fr-FR" sz="2400" spc="-5" dirty="0">
                <a:latin typeface="Arial"/>
                <a:cs typeface="Arial"/>
              </a:rPr>
              <a:t>tir Blair Rifle, </a:t>
            </a:r>
            <a:r>
              <a:rPr lang="fr-FR" sz="2400" dirty="0">
                <a:latin typeface="Arial"/>
                <a:cs typeface="Arial"/>
              </a:rPr>
              <a:t>North</a:t>
            </a:r>
            <a:r>
              <a:rPr lang="fr-FR" sz="2400" spc="-225" dirty="0">
                <a:latin typeface="Arial"/>
                <a:cs typeface="Arial"/>
              </a:rPr>
              <a:t> </a:t>
            </a:r>
            <a:r>
              <a:rPr lang="fr-FR" sz="2400" dirty="0">
                <a:latin typeface="Arial"/>
                <a:cs typeface="Arial"/>
              </a:rPr>
              <a:t>Vancouver</a:t>
            </a:r>
          </a:p>
        </p:txBody>
      </p:sp>
    </p:spTree>
    <p:extLst>
      <p:ext uri="{BB962C8B-B14F-4D97-AF65-F5344CB8AC3E}">
        <p14:creationId xmlns:p14="http://schemas.microsoft.com/office/powerpoint/2010/main" val="55669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spc="15" dirty="0">
                <a:solidFill>
                  <a:srgbClr val="1E5287"/>
                </a:solidFill>
              </a:rPr>
              <a:t>À </a:t>
            </a:r>
            <a:r>
              <a:rPr lang="fr-FR" spc="-5" dirty="0">
                <a:solidFill>
                  <a:srgbClr val="1E5287"/>
                </a:solidFill>
              </a:rPr>
              <a:t>quoi ressemblent </a:t>
            </a:r>
            <a:r>
              <a:rPr lang="fr-FR" dirty="0">
                <a:solidFill>
                  <a:srgbClr val="1E5287"/>
                </a:solidFill>
              </a:rPr>
              <a:t>les</a:t>
            </a:r>
            <a:r>
              <a:rPr lang="fr-FR" spc="-70" dirty="0">
                <a:solidFill>
                  <a:srgbClr val="1E5287"/>
                </a:solidFill>
              </a:rPr>
              <a:t> </a:t>
            </a:r>
            <a:r>
              <a:rPr lang="fr-FR" spc="5" dirty="0">
                <a:solidFill>
                  <a:srgbClr val="1E5287"/>
                </a:solidFill>
              </a:rPr>
              <a:t>UXO?</a:t>
            </a:r>
            <a:endParaRPr lang="en-CA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09" y="1696466"/>
            <a:ext cx="3905759" cy="2174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78209" y="4149080"/>
            <a:ext cx="3895235" cy="23175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545" y="4149080"/>
            <a:ext cx="3937007" cy="23369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565621" y="1696466"/>
            <a:ext cx="3972931" cy="2213039"/>
          </a:xfrm>
          <a:prstGeom prst="rect">
            <a:avLst/>
          </a:prstGeom>
        </p:spPr>
      </p:pic>
      <p:sp>
        <p:nvSpPr>
          <p:cNvPr id="8" name="TextBox 7"/>
          <p:cNvSpPr txBox="1"/>
          <p:nvPr>
            <p:custDataLst>
              <p:tags r:id="rId6"/>
            </p:custDataLst>
          </p:nvPr>
        </p:nvSpPr>
        <p:spPr>
          <a:xfrm>
            <a:off x="2629869" y="3284984"/>
            <a:ext cx="3742331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2700" marR="5080" algn="ctr"/>
            <a:r>
              <a:rPr lang="fr-FR" sz="2000" spc="-5" dirty="0">
                <a:solidFill>
                  <a:srgbClr val="050404"/>
                </a:solidFill>
                <a:latin typeface="Arial"/>
                <a:cs typeface="Arial"/>
              </a:rPr>
              <a:t>Les </a:t>
            </a:r>
            <a:r>
              <a:rPr lang="fr-FR" sz="2000" spc="-10" dirty="0">
                <a:solidFill>
                  <a:srgbClr val="050404"/>
                </a:solidFill>
                <a:latin typeface="Arial"/>
                <a:cs typeface="Arial"/>
              </a:rPr>
              <a:t>UXO peuvent ressembler </a:t>
            </a:r>
            <a:r>
              <a:rPr lang="fr-FR" sz="2000" spc="-5" dirty="0">
                <a:solidFill>
                  <a:srgbClr val="050404"/>
                </a:solidFill>
                <a:latin typeface="Arial"/>
                <a:cs typeface="Arial"/>
              </a:rPr>
              <a:t>à de </a:t>
            </a:r>
            <a:r>
              <a:rPr lang="fr-FR" sz="2000" spc="-5" dirty="0" smtClean="0">
                <a:solidFill>
                  <a:srgbClr val="050404"/>
                </a:solidFill>
                <a:latin typeface="Arial"/>
                <a:cs typeface="Arial"/>
              </a:rPr>
              <a:t>la </a:t>
            </a:r>
            <a:r>
              <a:rPr lang="fr-FR" sz="2000" spc="-5" dirty="0">
                <a:solidFill>
                  <a:srgbClr val="050404"/>
                </a:solidFill>
                <a:latin typeface="Arial"/>
                <a:cs typeface="Arial"/>
              </a:rPr>
              <a:t>ferraille, à </a:t>
            </a:r>
            <a:r>
              <a:rPr lang="fr-FR" sz="2000" spc="-10" dirty="0">
                <a:solidFill>
                  <a:srgbClr val="050404"/>
                </a:solidFill>
                <a:latin typeface="Arial"/>
                <a:cs typeface="Arial"/>
              </a:rPr>
              <a:t>des tuyaux </a:t>
            </a:r>
            <a:r>
              <a:rPr lang="fr-FR" sz="2000" spc="-5" dirty="0">
                <a:solidFill>
                  <a:srgbClr val="050404"/>
                </a:solidFill>
                <a:latin typeface="Arial"/>
                <a:cs typeface="Arial"/>
              </a:rPr>
              <a:t>rouillés</a:t>
            </a:r>
            <a:r>
              <a:rPr lang="fr-FR" sz="2000" spc="-65" dirty="0">
                <a:solidFill>
                  <a:srgbClr val="050404"/>
                </a:solidFill>
                <a:latin typeface="Arial"/>
                <a:cs typeface="Arial"/>
              </a:rPr>
              <a:t> </a:t>
            </a:r>
            <a:r>
              <a:rPr lang="fr-FR" sz="2000" spc="-5" dirty="0">
                <a:solidFill>
                  <a:srgbClr val="050404"/>
                </a:solidFill>
                <a:latin typeface="Arial"/>
                <a:cs typeface="Arial"/>
              </a:rPr>
              <a:t>ou  à des </a:t>
            </a:r>
            <a:r>
              <a:rPr lang="fr-FR" sz="2000" spc="-10" dirty="0">
                <a:solidFill>
                  <a:srgbClr val="050404"/>
                </a:solidFill>
                <a:latin typeface="Arial"/>
                <a:cs typeface="Arial"/>
              </a:rPr>
              <a:t>ordures. </a:t>
            </a:r>
            <a:r>
              <a:rPr lang="fr-FR" sz="2000" spc="-5" dirty="0">
                <a:solidFill>
                  <a:srgbClr val="050404"/>
                </a:solidFill>
                <a:latin typeface="Arial"/>
                <a:cs typeface="Arial"/>
              </a:rPr>
              <a:t>Elles ont différentes formes,</a:t>
            </a:r>
            <a:r>
              <a:rPr lang="fr-FR" sz="2000" spc="-85" dirty="0">
                <a:solidFill>
                  <a:srgbClr val="050404"/>
                </a:solidFill>
                <a:latin typeface="Arial"/>
                <a:cs typeface="Arial"/>
              </a:rPr>
              <a:t> </a:t>
            </a:r>
            <a:r>
              <a:rPr lang="fr-FR" sz="2000" spc="-10" dirty="0">
                <a:solidFill>
                  <a:srgbClr val="050404"/>
                </a:solidFill>
                <a:latin typeface="Arial"/>
                <a:cs typeface="Arial"/>
              </a:rPr>
              <a:t>couleurs</a:t>
            </a:r>
            <a:r>
              <a:rPr lang="fr-FR" sz="2000" dirty="0">
                <a:latin typeface="Arial"/>
                <a:cs typeface="Arial"/>
              </a:rPr>
              <a:t> </a:t>
            </a:r>
            <a:r>
              <a:rPr lang="fr-FR" sz="2000" dirty="0">
                <a:solidFill>
                  <a:srgbClr val="050404"/>
                </a:solidFill>
                <a:latin typeface="Arial"/>
                <a:cs typeface="Arial"/>
              </a:rPr>
              <a:t>et</a:t>
            </a:r>
            <a:r>
              <a:rPr lang="fr-FR" sz="2000" spc="-100" dirty="0">
                <a:solidFill>
                  <a:srgbClr val="050404"/>
                </a:solidFill>
                <a:latin typeface="Arial"/>
                <a:cs typeface="Arial"/>
              </a:rPr>
              <a:t> </a:t>
            </a:r>
            <a:r>
              <a:rPr lang="fr-FR" sz="2000" spc="-5" dirty="0">
                <a:solidFill>
                  <a:srgbClr val="050404"/>
                </a:solidFill>
                <a:latin typeface="Arial"/>
                <a:cs typeface="Arial"/>
              </a:rPr>
              <a:t>tailles.</a:t>
            </a:r>
            <a:endParaRPr lang="fr-FR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161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spc="5" dirty="0">
                <a:solidFill>
                  <a:srgbClr val="1E5287"/>
                </a:solidFill>
              </a:rPr>
              <a:t>Toutes </a:t>
            </a:r>
            <a:r>
              <a:rPr lang="fr-FR" dirty="0">
                <a:solidFill>
                  <a:srgbClr val="1E5287"/>
                </a:solidFill>
              </a:rPr>
              <a:t>les UXO sont très</a:t>
            </a:r>
            <a:r>
              <a:rPr lang="fr-FR" spc="-10" dirty="0">
                <a:solidFill>
                  <a:srgbClr val="1E5287"/>
                </a:solidFill>
              </a:rPr>
              <a:t> </a:t>
            </a:r>
            <a:r>
              <a:rPr lang="fr-FR" spc="5" dirty="0">
                <a:solidFill>
                  <a:srgbClr val="1E5287"/>
                </a:solidFill>
              </a:rPr>
              <a:t>dangereuses</a:t>
            </a:r>
            <a:endParaRPr lang="en-CA" dirty="0"/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457200" y="1916832"/>
            <a:ext cx="44028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Il est arrivé que des personnes </a:t>
            </a:r>
            <a:r>
              <a:rPr lang="fr-FR" sz="2400" dirty="0" smtClean="0"/>
              <a:t>trouvent </a:t>
            </a:r>
            <a:r>
              <a:rPr lang="fr-FR" sz="2400" dirty="0"/>
              <a:t>et touchent </a:t>
            </a:r>
            <a:r>
              <a:rPr lang="fr-FR" sz="2400" dirty="0" smtClean="0"/>
              <a:t>des UXO </a:t>
            </a:r>
            <a:r>
              <a:rPr lang="fr-FR" sz="2400" dirty="0"/>
              <a:t>et </a:t>
            </a:r>
            <a:r>
              <a:rPr lang="fr-FR" sz="2400" dirty="0" smtClean="0"/>
              <a:t>soient </a:t>
            </a:r>
            <a:r>
              <a:rPr lang="fr-FR" sz="2400" dirty="0"/>
              <a:t>gravement blessées.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Les UXO peuvent paraître vieilles </a:t>
            </a:r>
            <a:r>
              <a:rPr lang="fr-FR" sz="2400" dirty="0" smtClean="0"/>
              <a:t>et inoffensives</a:t>
            </a:r>
            <a:r>
              <a:rPr lang="fr-FR" sz="2400" dirty="0"/>
              <a:t>, mais elles peuvent être encore très dangereuses.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148064" y="1916832"/>
            <a:ext cx="336232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spc="-5" dirty="0"/>
              <a:t>Trouver et enlever les</a:t>
            </a:r>
            <a:r>
              <a:rPr lang="fr-FR" spc="-50" dirty="0"/>
              <a:t> </a:t>
            </a:r>
            <a:r>
              <a:rPr lang="fr-FR" dirty="0"/>
              <a:t>UXO</a:t>
            </a: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" y="-1"/>
            <a:ext cx="45719" cy="45719"/>
          </a:xfrm>
        </p:spPr>
      </p:pic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4716016" y="1844824"/>
            <a:ext cx="41044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Trouver une UXO est parfois  comme trouver une aiguille dans </a:t>
            </a:r>
            <a:r>
              <a:rPr lang="fr-FR" sz="2400" dirty="0" smtClean="0"/>
              <a:t>une </a:t>
            </a:r>
            <a:r>
              <a:rPr lang="fr-FR" sz="2400" dirty="0"/>
              <a:t>botte de foin.</a:t>
            </a:r>
          </a:p>
          <a:p>
            <a:endParaRPr lang="en-CA" sz="2400" dirty="0" smtClean="0"/>
          </a:p>
          <a:p>
            <a:r>
              <a:rPr lang="fr-FR" sz="2400" dirty="0"/>
              <a:t>Les UXO sont trouvées et retirées </a:t>
            </a:r>
            <a:r>
              <a:rPr lang="fr-FR" sz="2400" dirty="0" smtClean="0"/>
              <a:t>par </a:t>
            </a:r>
            <a:r>
              <a:rPr lang="fr-FR" sz="2400" dirty="0"/>
              <a:t>des </a:t>
            </a:r>
            <a:r>
              <a:rPr lang="fr-FR" sz="2400" dirty="0" smtClean="0"/>
              <a:t>techniciens militaires qualifiés </a:t>
            </a:r>
            <a:r>
              <a:rPr lang="fr-FR" sz="2400" dirty="0"/>
              <a:t>et </a:t>
            </a:r>
            <a:r>
              <a:rPr lang="fr-FR" sz="2400" dirty="0" smtClean="0"/>
              <a:t>spécialistes en UXO, </a:t>
            </a:r>
            <a:r>
              <a:rPr lang="fr-FR" sz="2400" dirty="0"/>
              <a:t>en suivant c</a:t>
            </a:r>
            <a:r>
              <a:rPr lang="fr-FR" sz="2400" dirty="0" smtClean="0"/>
              <a:t>es étapes.</a:t>
            </a:r>
            <a:endParaRPr lang="fr-FR" sz="2400" dirty="0"/>
          </a:p>
        </p:txBody>
      </p:sp>
      <p:sp>
        <p:nvSpPr>
          <p:cNvPr id="5" name="TextBox 4"/>
          <p:cNvSpPr txBox="1"/>
          <p:nvPr>
            <p:custDataLst>
              <p:tags r:id="rId4"/>
            </p:custDataLst>
          </p:nvPr>
        </p:nvSpPr>
        <p:spPr>
          <a:xfrm>
            <a:off x="755576" y="2996952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James, please find images to add here!! Thanks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16832"/>
            <a:ext cx="3744416" cy="334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3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1E5287"/>
                </a:solidFill>
              </a:rPr>
              <a:t>Enquête </a:t>
            </a:r>
            <a:r>
              <a:rPr lang="fr-FR" spc="-5" dirty="0">
                <a:solidFill>
                  <a:srgbClr val="1E5287"/>
                </a:solidFill>
              </a:rPr>
              <a:t>et retrait des</a:t>
            </a:r>
            <a:r>
              <a:rPr lang="fr-FR" spc="-55" dirty="0">
                <a:solidFill>
                  <a:srgbClr val="1E5287"/>
                </a:solidFill>
              </a:rPr>
              <a:t> </a:t>
            </a:r>
            <a:r>
              <a:rPr lang="fr-FR" dirty="0">
                <a:solidFill>
                  <a:srgbClr val="1E5287"/>
                </a:solidFill>
              </a:rPr>
              <a:t>UXO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" y="-1"/>
            <a:ext cx="45719" cy="45719"/>
          </a:xfrm>
        </p:spPr>
      </p:pic>
      <p:pic>
        <p:nvPicPr>
          <p:cNvPr id="5122" name="Picture 2" descr="C:\Users\Pereira.J2\Desktop\UXO PowerPoint Jamie Edit\Pics for Kids' Presentation\Grade 9 Pres Images\Slide 14-1 UXO - Geophysical Survey June 07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540" y="4232685"/>
            <a:ext cx="4114635" cy="231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Pereira.J2\Desktop\UXO PowerPoint Jamie Edit\Pics for Kids' Presentation\Grade 9 Pres Images\Slide 14-3 UXO - CFB Border 03-08 042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56" y="4149080"/>
            <a:ext cx="4217610" cy="236828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Pereira.J2\Desktop\UXO PowerPoint Jamie Edit\Pics for Kids' Presentation\Grade 9 Pres Images\Slide 14-4 UXO - CFB Border 03-08 161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76" y="1628800"/>
            <a:ext cx="4231690" cy="237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>
            <p:custDataLst>
              <p:tags r:id="rId6"/>
            </p:custDataLst>
          </p:nvPr>
        </p:nvSpPr>
        <p:spPr>
          <a:xfrm>
            <a:off x="4776116" y="1847400"/>
            <a:ext cx="4224034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>
              <a:lnSpc>
                <a:spcPct val="96000"/>
              </a:lnSpc>
            </a:pPr>
            <a:r>
              <a:rPr lang="fr-FR" sz="2400" dirty="0">
                <a:solidFill>
                  <a:srgbClr val="040404"/>
                </a:solidFill>
                <a:latin typeface="Arial"/>
                <a:cs typeface="Arial"/>
              </a:rPr>
              <a:t>ÉTAPE </a:t>
            </a:r>
            <a:r>
              <a:rPr lang="fr-FR" sz="2400" spc="-15" dirty="0" smtClean="0">
                <a:solidFill>
                  <a:srgbClr val="040404"/>
                </a:solidFill>
                <a:latin typeface="Arial"/>
                <a:cs typeface="Arial"/>
              </a:rPr>
              <a:t>1</a:t>
            </a:r>
            <a:r>
              <a:rPr lang="fr-FR" sz="2400" dirty="0" smtClean="0">
                <a:solidFill>
                  <a:srgbClr val="040404"/>
                </a:solidFill>
                <a:latin typeface="Arial"/>
                <a:cs typeface="Arial"/>
              </a:rPr>
              <a:t>: </a:t>
            </a:r>
            <a:r>
              <a:rPr lang="fr-FR" sz="2400" dirty="0">
                <a:solidFill>
                  <a:srgbClr val="040404"/>
                </a:solidFill>
                <a:latin typeface="Arial"/>
                <a:cs typeface="Arial"/>
              </a:rPr>
              <a:t>Les </a:t>
            </a:r>
            <a:r>
              <a:rPr lang="fr-FR" sz="2400" spc="-5" dirty="0">
                <a:solidFill>
                  <a:srgbClr val="040404"/>
                </a:solidFill>
                <a:latin typeface="Arial"/>
                <a:cs typeface="Arial"/>
              </a:rPr>
              <a:t>experts </a:t>
            </a:r>
            <a:r>
              <a:rPr lang="fr-FR" sz="2400" spc="-10" dirty="0">
                <a:solidFill>
                  <a:srgbClr val="040404"/>
                </a:solidFill>
                <a:latin typeface="Arial"/>
                <a:cs typeface="Arial"/>
              </a:rPr>
              <a:t>en </a:t>
            </a:r>
            <a:r>
              <a:rPr lang="fr-FR" sz="2400" spc="-5" dirty="0">
                <a:solidFill>
                  <a:srgbClr val="040404"/>
                </a:solidFill>
                <a:latin typeface="Arial"/>
                <a:cs typeface="Arial"/>
              </a:rPr>
              <a:t>UXO </a:t>
            </a:r>
            <a:r>
              <a:rPr lang="fr-FR" sz="2400" spc="-5" dirty="0" smtClean="0">
                <a:solidFill>
                  <a:srgbClr val="040404"/>
                </a:solidFill>
                <a:latin typeface="Arial"/>
                <a:cs typeface="Arial"/>
              </a:rPr>
              <a:t>utilisent </a:t>
            </a:r>
            <a:r>
              <a:rPr lang="fr-FR" sz="2400" dirty="0">
                <a:solidFill>
                  <a:srgbClr val="040404"/>
                </a:solidFill>
                <a:latin typeface="Arial"/>
                <a:cs typeface="Arial"/>
              </a:rPr>
              <a:t>un </a:t>
            </a:r>
            <a:r>
              <a:rPr lang="fr-FR" sz="2400" spc="-5" dirty="0">
                <a:solidFill>
                  <a:srgbClr val="040404"/>
                </a:solidFill>
                <a:latin typeface="Arial"/>
                <a:cs typeface="Arial"/>
              </a:rPr>
              <a:t>équipement </a:t>
            </a:r>
            <a:r>
              <a:rPr lang="fr-FR" sz="2400" spc="-5" dirty="0" smtClean="0">
                <a:solidFill>
                  <a:srgbClr val="040404"/>
                </a:solidFill>
                <a:latin typeface="Arial"/>
                <a:cs typeface="Arial"/>
              </a:rPr>
              <a:t>spécialisé pour fouiller </a:t>
            </a:r>
            <a:r>
              <a:rPr lang="fr-FR" sz="2400" dirty="0">
                <a:solidFill>
                  <a:srgbClr val="040404"/>
                </a:solidFill>
                <a:latin typeface="Arial"/>
                <a:cs typeface="Arial"/>
              </a:rPr>
              <a:t>le </a:t>
            </a:r>
            <a:r>
              <a:rPr lang="fr-FR" sz="2400" spc="-5" dirty="0" smtClean="0">
                <a:solidFill>
                  <a:srgbClr val="040404"/>
                </a:solidFill>
                <a:latin typeface="Arial"/>
                <a:cs typeface="Arial"/>
              </a:rPr>
              <a:t>terrain et déterminer </a:t>
            </a:r>
            <a:r>
              <a:rPr lang="fr-FR" sz="2400" dirty="0">
                <a:solidFill>
                  <a:srgbClr val="040404"/>
                </a:solidFill>
                <a:latin typeface="Arial"/>
                <a:cs typeface="Arial"/>
              </a:rPr>
              <a:t>les </a:t>
            </a:r>
            <a:r>
              <a:rPr lang="fr-FR" sz="2400" spc="-5" dirty="0">
                <a:solidFill>
                  <a:srgbClr val="040404"/>
                </a:solidFill>
                <a:latin typeface="Arial"/>
                <a:cs typeface="Arial"/>
              </a:rPr>
              <a:t>zones dans </a:t>
            </a:r>
            <a:r>
              <a:rPr lang="fr-FR" sz="2400" dirty="0">
                <a:solidFill>
                  <a:srgbClr val="040404"/>
                </a:solidFill>
                <a:latin typeface="Arial"/>
                <a:cs typeface="Arial"/>
              </a:rPr>
              <a:t>le</a:t>
            </a:r>
            <a:r>
              <a:rPr lang="fr-FR" sz="2400" spc="-80" dirty="0">
                <a:solidFill>
                  <a:srgbClr val="040404"/>
                </a:solidFill>
                <a:latin typeface="Arial"/>
                <a:cs typeface="Arial"/>
              </a:rPr>
              <a:t> </a:t>
            </a:r>
            <a:r>
              <a:rPr lang="fr-FR" sz="2400" dirty="0">
                <a:solidFill>
                  <a:srgbClr val="040404"/>
                </a:solidFill>
                <a:latin typeface="Arial"/>
                <a:cs typeface="Arial"/>
              </a:rPr>
              <a:t>sol </a:t>
            </a:r>
            <a:r>
              <a:rPr lang="fr-FR" sz="2400" dirty="0" smtClean="0">
                <a:solidFill>
                  <a:srgbClr val="040404"/>
                </a:solidFill>
                <a:latin typeface="Arial"/>
                <a:cs typeface="Arial"/>
              </a:rPr>
              <a:t>où </a:t>
            </a:r>
            <a:r>
              <a:rPr lang="fr-FR" sz="2400" spc="-5" dirty="0">
                <a:solidFill>
                  <a:srgbClr val="040404"/>
                </a:solidFill>
                <a:latin typeface="Arial"/>
                <a:cs typeface="Arial"/>
              </a:rPr>
              <a:t>les </a:t>
            </a:r>
            <a:r>
              <a:rPr lang="fr-FR" sz="2400" dirty="0">
                <a:solidFill>
                  <a:srgbClr val="040404"/>
                </a:solidFill>
                <a:latin typeface="Arial"/>
                <a:cs typeface="Arial"/>
              </a:rPr>
              <a:t>UXO </a:t>
            </a:r>
            <a:r>
              <a:rPr lang="fr-FR" sz="2400" spc="-5" dirty="0">
                <a:solidFill>
                  <a:srgbClr val="040404"/>
                </a:solidFill>
                <a:latin typeface="Arial"/>
                <a:cs typeface="Arial"/>
              </a:rPr>
              <a:t>peuvent être </a:t>
            </a:r>
            <a:r>
              <a:rPr lang="fr-FR" sz="2400" spc="-5" dirty="0" smtClean="0">
                <a:solidFill>
                  <a:srgbClr val="040404"/>
                </a:solidFill>
                <a:latin typeface="Arial"/>
                <a:cs typeface="Arial"/>
              </a:rPr>
              <a:t>localisées</a:t>
            </a:r>
            <a:r>
              <a:rPr lang="fr-FR" sz="2400" spc="-5" dirty="0">
                <a:solidFill>
                  <a:srgbClr val="040404"/>
                </a:solidFill>
                <a:latin typeface="Arial"/>
                <a:cs typeface="Arial"/>
              </a:rPr>
              <a:t>.</a:t>
            </a:r>
            <a:endParaRPr lang="fr-FR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086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1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1E5287"/>
                </a:solidFill>
              </a:rPr>
              <a:t>Enquête </a:t>
            </a:r>
            <a:r>
              <a:rPr lang="fr-FR" spc="-5" dirty="0">
                <a:solidFill>
                  <a:srgbClr val="1E5287"/>
                </a:solidFill>
              </a:rPr>
              <a:t>et retrait des UXO,</a:t>
            </a:r>
            <a:r>
              <a:rPr lang="fr-FR" spc="-20" dirty="0">
                <a:solidFill>
                  <a:srgbClr val="1E5287"/>
                </a:solidFill>
              </a:rPr>
              <a:t> </a:t>
            </a:r>
            <a:r>
              <a:rPr lang="fr-FR" spc="-5" dirty="0">
                <a:solidFill>
                  <a:srgbClr val="1E5287"/>
                </a:solidFill>
              </a:rPr>
              <a:t>suite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" y="-1"/>
            <a:ext cx="45719" cy="45719"/>
          </a:xfrm>
        </p:spPr>
      </p:pic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117726" y="1746173"/>
            <a:ext cx="459829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spc="-5" dirty="0">
                <a:latin typeface="Arial" panose="020B0604020202020204" pitchFamily="34" charset="0"/>
                <a:cs typeface="Arial" panose="020B0604020202020204" pitchFamily="34" charset="0"/>
              </a:rPr>
              <a:t>ÉTAPE </a:t>
            </a:r>
            <a:r>
              <a:rPr lang="fr-FR" sz="2200" spc="-1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2200" spc="-10" dirty="0">
                <a:latin typeface="Arial" panose="020B0604020202020204" pitchFamily="34" charset="0"/>
                <a:cs typeface="Arial" panose="020B0604020202020204" pitchFamily="34" charset="0"/>
              </a:rPr>
              <a:t>Les équipes</a:t>
            </a:r>
            <a:r>
              <a:rPr lang="fr-FR" sz="22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spc="-10" dirty="0">
                <a:latin typeface="Arial" panose="020B0604020202020204" pitchFamily="34" charset="0"/>
                <a:cs typeface="Arial" panose="020B0604020202020204" pitchFamily="34" charset="0"/>
              </a:rPr>
              <a:t>creusent  autour 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2200" spc="-5" dirty="0">
                <a:latin typeface="Arial" panose="020B0604020202020204" pitchFamily="34" charset="0"/>
                <a:cs typeface="Arial" panose="020B0604020202020204" pitchFamily="34" charset="0"/>
              </a:rPr>
              <a:t>ces </a:t>
            </a:r>
            <a:r>
              <a:rPr lang="fr-FR" sz="2200" spc="-10" dirty="0">
                <a:latin typeface="Arial" panose="020B0604020202020204" pitchFamily="34" charset="0"/>
                <a:cs typeface="Arial" panose="020B0604020202020204" pitchFamily="34" charset="0"/>
              </a:rPr>
              <a:t>zones pour voir </a:t>
            </a:r>
            <a:r>
              <a:rPr lang="fr-FR" sz="2200" spc="-5" dirty="0">
                <a:latin typeface="Arial" panose="020B0604020202020204" pitchFamily="34" charset="0"/>
                <a:cs typeface="Arial" panose="020B0604020202020204" pitchFamily="34" charset="0"/>
              </a:rPr>
              <a:t>si  </a:t>
            </a:r>
            <a:r>
              <a:rPr lang="fr-FR" sz="2200" spc="-10" dirty="0">
                <a:latin typeface="Arial" panose="020B0604020202020204" pitchFamily="34" charset="0"/>
                <a:cs typeface="Arial" panose="020B0604020202020204" pitchFamily="34" charset="0"/>
              </a:rPr>
              <a:t>des UXO </a:t>
            </a:r>
            <a:r>
              <a:rPr lang="fr-FR" sz="2200" spc="-5" dirty="0">
                <a:latin typeface="Arial" panose="020B0604020202020204" pitchFamily="34" charset="0"/>
                <a:cs typeface="Arial" panose="020B0604020202020204" pitchFamily="34" charset="0"/>
              </a:rPr>
              <a:t>sont </a:t>
            </a:r>
            <a:r>
              <a:rPr lang="fr-FR" sz="2200" spc="-10" dirty="0">
                <a:latin typeface="Arial" panose="020B0604020202020204" pitchFamily="34" charset="0"/>
                <a:cs typeface="Arial" panose="020B0604020202020204" pitchFamily="34" charset="0"/>
              </a:rPr>
              <a:t>enterrées à cet endroit</a:t>
            </a:r>
            <a:endParaRPr lang="en-CA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0" spc="-10" dirty="0">
                <a:latin typeface="Arial" panose="020B0604020202020204" pitchFamily="34" charset="0"/>
                <a:cs typeface="Arial" panose="020B0604020202020204" pitchFamily="34" charset="0"/>
              </a:rPr>
              <a:t>Habituellement, ce sont seulement </a:t>
            </a:r>
            <a:r>
              <a:rPr lang="fr-FR" sz="22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sz="2200" spc="-10" dirty="0">
                <a:latin typeface="Arial" panose="020B0604020202020204" pitchFamily="34" charset="0"/>
                <a:cs typeface="Arial" panose="020B0604020202020204" pitchFamily="34" charset="0"/>
              </a:rPr>
              <a:t>morceaux </a:t>
            </a:r>
            <a:r>
              <a:rPr lang="fr-FR" sz="2200" spc="-5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2200" spc="-10" dirty="0">
                <a:latin typeface="Arial" panose="020B0604020202020204" pitchFamily="34" charset="0"/>
                <a:cs typeface="Arial" panose="020B0604020202020204" pitchFamily="34" charset="0"/>
              </a:rPr>
              <a:t>munitions </a:t>
            </a:r>
            <a:r>
              <a:rPr lang="fr-FR" sz="2200" spc="-5" dirty="0">
                <a:latin typeface="Arial" panose="020B0604020202020204" pitchFamily="34" charset="0"/>
                <a:cs typeface="Arial" panose="020B0604020202020204" pitchFamily="34" charset="0"/>
              </a:rPr>
              <a:t>ou de </a:t>
            </a:r>
            <a:r>
              <a:rPr lang="fr-FR" sz="22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métal </a:t>
            </a:r>
            <a:r>
              <a:rPr lang="fr-FR" sz="2200" spc="-5" dirty="0">
                <a:latin typeface="Arial" panose="020B0604020202020204" pitchFamily="34" charset="0"/>
                <a:cs typeface="Arial" panose="020B0604020202020204" pitchFamily="34" charset="0"/>
              </a:rPr>
              <a:t>qui </a:t>
            </a:r>
            <a:r>
              <a:rPr lang="fr-FR" sz="2200" spc="-10" dirty="0">
                <a:latin typeface="Arial" panose="020B0604020202020204" pitchFamily="34" charset="0"/>
                <a:cs typeface="Arial" panose="020B0604020202020204" pitchFamily="34" charset="0"/>
              </a:rPr>
              <a:t>sont</a:t>
            </a:r>
            <a:r>
              <a:rPr lang="fr-FR" sz="22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spc="-10" dirty="0">
                <a:latin typeface="Arial" panose="020B0604020202020204" pitchFamily="34" charset="0"/>
                <a:cs typeface="Arial" panose="020B0604020202020204" pitchFamily="34" charset="0"/>
              </a:rPr>
              <a:t>trouvés.</a:t>
            </a:r>
          </a:p>
          <a:p>
            <a:pPr>
              <a:lnSpc>
                <a:spcPct val="100000"/>
              </a:lnSpc>
            </a:pPr>
            <a:endParaRPr lang="fr-F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716016" y="1484784"/>
            <a:ext cx="3549417" cy="322414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sp>
        <p:nvSpPr>
          <p:cNvPr id="5" name="Rectangle 4"/>
          <p:cNvSpPr/>
          <p:nvPr>
            <p:custDataLst>
              <p:tags r:id="rId5"/>
            </p:custDataLst>
          </p:nvPr>
        </p:nvSpPr>
        <p:spPr>
          <a:xfrm>
            <a:off x="560577" y="5333069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spcBef>
                <a:spcPct val="30000"/>
              </a:spcBef>
              <a:defRPr/>
            </a:pPr>
            <a:r>
              <a:rPr lang="fr-FR" sz="2400" dirty="0">
                <a:latin typeface="Arial"/>
                <a:cs typeface="Arial"/>
              </a:rPr>
              <a:t>Les </a:t>
            </a:r>
            <a:r>
              <a:rPr lang="fr-FR" sz="2400" spc="-5" dirty="0">
                <a:latin typeface="Arial"/>
                <a:cs typeface="Arial"/>
              </a:rPr>
              <a:t>broussailles </a:t>
            </a:r>
            <a:r>
              <a:rPr lang="fr-FR" sz="2400" dirty="0">
                <a:latin typeface="Arial"/>
                <a:cs typeface="Arial"/>
              </a:rPr>
              <a:t>épaisses et les </a:t>
            </a:r>
            <a:r>
              <a:rPr lang="fr-FR" sz="2400" spc="-5" dirty="0">
                <a:latin typeface="Arial"/>
                <a:cs typeface="Arial"/>
              </a:rPr>
              <a:t>zones </a:t>
            </a:r>
            <a:r>
              <a:rPr lang="fr-FR" sz="2400" dirty="0">
                <a:latin typeface="Arial"/>
                <a:cs typeface="Arial"/>
              </a:rPr>
              <a:t>boisées rendent  généralement ce processus </a:t>
            </a:r>
            <a:r>
              <a:rPr lang="fr-FR" sz="2400" spc="-5" dirty="0">
                <a:latin typeface="Arial"/>
                <a:cs typeface="Arial"/>
              </a:rPr>
              <a:t>plus</a:t>
            </a:r>
            <a:r>
              <a:rPr lang="fr-FR" sz="2400" spc="-60" dirty="0">
                <a:latin typeface="Arial"/>
                <a:cs typeface="Arial"/>
              </a:rPr>
              <a:t> </a:t>
            </a:r>
            <a:r>
              <a:rPr lang="fr-FR" sz="2400" dirty="0">
                <a:latin typeface="Arial"/>
                <a:cs typeface="Arial"/>
              </a:rPr>
              <a:t>difficile.</a:t>
            </a:r>
          </a:p>
          <a:p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39986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716632"/>
            <a:ext cx="8229600" cy="912168"/>
          </a:xfrm>
        </p:spPr>
        <p:txBody>
          <a:bodyPr/>
          <a:lstStyle/>
          <a:p>
            <a:r>
              <a:rPr lang="fr-FR" dirty="0" smtClean="0">
                <a:solidFill>
                  <a:srgbClr val="1E5287"/>
                </a:solidFill>
              </a:rPr>
              <a:t>Enquête </a:t>
            </a:r>
            <a:r>
              <a:rPr lang="fr-FR" spc="-5" dirty="0">
                <a:solidFill>
                  <a:srgbClr val="1E5287"/>
                </a:solidFill>
              </a:rPr>
              <a:t>et </a:t>
            </a:r>
            <a:r>
              <a:rPr lang="fr-FR" spc="-10" dirty="0">
                <a:solidFill>
                  <a:srgbClr val="1E5287"/>
                </a:solidFill>
              </a:rPr>
              <a:t>retrait </a:t>
            </a:r>
            <a:r>
              <a:rPr lang="fr-FR" spc="-5" dirty="0">
                <a:solidFill>
                  <a:srgbClr val="1E5287"/>
                </a:solidFill>
              </a:rPr>
              <a:t>des </a:t>
            </a:r>
            <a:r>
              <a:rPr lang="fr-FR" dirty="0">
                <a:solidFill>
                  <a:srgbClr val="1E5287"/>
                </a:solidFill>
              </a:rPr>
              <a:t>UXO,</a:t>
            </a:r>
            <a:r>
              <a:rPr lang="fr-FR" spc="-225" dirty="0">
                <a:solidFill>
                  <a:srgbClr val="1E5287"/>
                </a:solidFill>
              </a:rPr>
              <a:t> </a:t>
            </a:r>
            <a:r>
              <a:rPr lang="fr-FR" spc="-5" dirty="0">
                <a:solidFill>
                  <a:srgbClr val="1E5287"/>
                </a:solidFill>
              </a:rPr>
              <a:t>suite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" y="-1"/>
            <a:ext cx="45719" cy="45719"/>
          </a:xfrm>
        </p:spPr>
      </p:pic>
      <p:pic>
        <p:nvPicPr>
          <p:cNvPr id="5127" name="Picture 7" descr="C:\Users\Pereira.J2\Desktop\UXO PowerPoint Jamie Edit\Pics for Kids' Presentation\Grade 9 Pres Images\Slide 14-6 Demo No. 1 Charges Placed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79" y="1552738"/>
            <a:ext cx="3841112" cy="215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79" y="3933056"/>
            <a:ext cx="3847106" cy="2160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28996"/>
            <a:ext cx="3852922" cy="21635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>
            <p:custDataLst>
              <p:tags r:id="rId6"/>
            </p:custDataLst>
          </p:nvPr>
        </p:nvSpPr>
        <p:spPr>
          <a:xfrm>
            <a:off x="4537174" y="1329442"/>
            <a:ext cx="460682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200" spc="15" dirty="0">
                <a:latin typeface="Arial"/>
                <a:cs typeface="Arial"/>
              </a:rPr>
              <a:t>ÉTAPE</a:t>
            </a:r>
            <a:r>
              <a:rPr lang="en-CA" sz="2200" spc="-10" dirty="0">
                <a:latin typeface="Arial"/>
                <a:cs typeface="Arial"/>
              </a:rPr>
              <a:t> </a:t>
            </a:r>
            <a:r>
              <a:rPr lang="en-CA" sz="2200" spc="10" dirty="0">
                <a:latin typeface="Arial"/>
                <a:cs typeface="Arial"/>
              </a:rPr>
              <a:t>3 </a:t>
            </a:r>
            <a:r>
              <a:rPr lang="en-CA" sz="2200" spc="5" dirty="0">
                <a:latin typeface="Arial"/>
                <a:cs typeface="Arial"/>
              </a:rPr>
              <a:t>: </a:t>
            </a:r>
            <a:r>
              <a:rPr lang="en-CA" sz="2200" spc="10" dirty="0">
                <a:latin typeface="Arial"/>
                <a:cs typeface="Arial"/>
              </a:rPr>
              <a:t>Dans </a:t>
            </a:r>
            <a:r>
              <a:rPr lang="en-CA" sz="2200" spc="5" dirty="0">
                <a:latin typeface="Arial"/>
                <a:cs typeface="Arial"/>
              </a:rPr>
              <a:t>certains cas, la </a:t>
            </a:r>
            <a:r>
              <a:rPr lang="fr-FR" sz="2200" spc="10" dirty="0">
                <a:latin typeface="Arial"/>
                <a:cs typeface="Arial"/>
              </a:rPr>
              <a:t>détonation sur place est le moyen le </a:t>
            </a:r>
            <a:r>
              <a:rPr lang="fr-FR" sz="2200" spc="10" dirty="0" smtClean="0">
                <a:latin typeface="Arial"/>
                <a:cs typeface="Arial"/>
              </a:rPr>
              <a:t>plus sécuritaire pour </a:t>
            </a:r>
            <a:r>
              <a:rPr lang="fr-FR" sz="2200" spc="5" dirty="0" smtClean="0">
                <a:latin typeface="Arial"/>
                <a:cs typeface="Arial"/>
              </a:rPr>
              <a:t>éliminer </a:t>
            </a:r>
            <a:r>
              <a:rPr lang="fr-FR" sz="2200" spc="10" dirty="0">
                <a:latin typeface="Arial"/>
                <a:cs typeface="Arial"/>
              </a:rPr>
              <a:t>les </a:t>
            </a:r>
            <a:r>
              <a:rPr lang="fr-FR" sz="2200" spc="15" dirty="0">
                <a:latin typeface="Arial"/>
                <a:cs typeface="Arial"/>
              </a:rPr>
              <a:t>UXO. </a:t>
            </a:r>
            <a:r>
              <a:rPr lang="fr-FR" sz="2200" spc="10" dirty="0">
                <a:latin typeface="Arial"/>
                <a:cs typeface="Arial"/>
              </a:rPr>
              <a:t>Cela </a:t>
            </a:r>
            <a:r>
              <a:rPr lang="fr-FR" sz="2200" spc="10" dirty="0" smtClean="0">
                <a:latin typeface="Arial"/>
                <a:cs typeface="Arial"/>
              </a:rPr>
              <a:t>implique l’ajout d’</a:t>
            </a:r>
            <a:r>
              <a:rPr lang="fr-FR" sz="2200" spc="5" dirty="0" smtClean="0">
                <a:latin typeface="Arial"/>
                <a:cs typeface="Arial"/>
              </a:rPr>
              <a:t>explosifs </a:t>
            </a:r>
            <a:r>
              <a:rPr lang="fr-FR" sz="2200" spc="10" dirty="0">
                <a:latin typeface="Arial"/>
                <a:cs typeface="Arial"/>
              </a:rPr>
              <a:t>à </a:t>
            </a:r>
            <a:r>
              <a:rPr lang="fr-FR" sz="2200" spc="5" dirty="0" smtClean="0">
                <a:latin typeface="Arial"/>
                <a:cs typeface="Arial"/>
              </a:rPr>
              <a:t>l’UXO découvert </a:t>
            </a:r>
            <a:r>
              <a:rPr lang="fr-FR" sz="2200" spc="10" dirty="0" smtClean="0">
                <a:latin typeface="Arial"/>
                <a:cs typeface="Arial"/>
              </a:rPr>
              <a:t>et </a:t>
            </a:r>
            <a:r>
              <a:rPr lang="fr-FR" sz="2200" spc="10" dirty="0">
                <a:latin typeface="Arial"/>
                <a:cs typeface="Arial"/>
              </a:rPr>
              <a:t>de le </a:t>
            </a:r>
            <a:r>
              <a:rPr lang="fr-FR" sz="2200" spc="5" dirty="0">
                <a:latin typeface="Arial"/>
                <a:cs typeface="Arial"/>
              </a:rPr>
              <a:t>recouvrir </a:t>
            </a:r>
            <a:r>
              <a:rPr lang="fr-FR" sz="2200" spc="10" dirty="0">
                <a:latin typeface="Arial"/>
                <a:cs typeface="Arial"/>
              </a:rPr>
              <a:t>de sacs de sable pour réduire le bruit de </a:t>
            </a:r>
            <a:r>
              <a:rPr lang="fr-FR" sz="2200" spc="5" dirty="0">
                <a:latin typeface="Arial"/>
                <a:cs typeface="Arial"/>
              </a:rPr>
              <a:t>l’explosion.</a:t>
            </a:r>
            <a:endParaRPr lang="fr-FR" sz="2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920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7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37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82473" y="1259369"/>
            <a:ext cx="5594311" cy="5554007"/>
          </a:xfrm>
          <a:prstGeom prst="rect">
            <a:avLst/>
          </a:prstGeom>
        </p:spPr>
      </p:pic>
      <p:sp>
        <p:nvSpPr>
          <p:cNvPr id="6" name="TextBox 5"/>
          <p:cNvSpPr txBox="1"/>
          <p:nvPr>
            <p:custDataLst>
              <p:tags r:id="rId2"/>
            </p:custDataLst>
          </p:nvPr>
        </p:nvSpPr>
        <p:spPr>
          <a:xfrm>
            <a:off x="467544" y="695713"/>
            <a:ext cx="7844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CA" sz="3200" b="1" dirty="0" smtClean="0">
                <a:solidFill>
                  <a:schemeClr val="tx2"/>
                </a:solidFill>
                <a:latin typeface="Calibri"/>
              </a:rPr>
              <a:t>Panneaux d’avertissement des UXO</a:t>
            </a:r>
            <a:endParaRPr lang="en-CA" sz="3200" b="1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>
            <p:custDataLst>
              <p:tags r:id="rId3"/>
            </p:custDataLst>
          </p:nvPr>
        </p:nvSpPr>
        <p:spPr>
          <a:xfrm>
            <a:off x="5909174" y="1387797"/>
            <a:ext cx="312732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Ce panneau indique que vous entrez dans un ancien secteur </a:t>
            </a:r>
            <a:r>
              <a:rPr lang="fr-FR" sz="2400" spc="-5" dirty="0" smtClean="0">
                <a:latin typeface="Arial"/>
                <a:cs typeface="Arial"/>
              </a:rPr>
              <a:t>d’entraînement</a:t>
            </a:r>
            <a:r>
              <a:rPr lang="fr-FR" sz="2400" spc="-55" dirty="0" smtClean="0">
                <a:latin typeface="Arial"/>
                <a:cs typeface="Arial"/>
              </a:rPr>
              <a:t> </a:t>
            </a:r>
            <a:r>
              <a:rPr lang="fr-FR" sz="2400" spc="-5" dirty="0">
                <a:latin typeface="Arial"/>
                <a:cs typeface="Arial"/>
              </a:rPr>
              <a:t>militaire </a:t>
            </a:r>
            <a:r>
              <a:rPr lang="fr-FR" sz="2400" dirty="0" smtClean="0">
                <a:latin typeface="Arial"/>
                <a:cs typeface="Arial"/>
              </a:rPr>
              <a:t>et </a:t>
            </a:r>
            <a:r>
              <a:rPr lang="fr-FR" sz="2400" spc="-5" dirty="0">
                <a:latin typeface="Arial"/>
                <a:cs typeface="Arial"/>
              </a:rPr>
              <a:t>qu’il est possible </a:t>
            </a:r>
            <a:r>
              <a:rPr lang="fr-FR" sz="2400" spc="-5" dirty="0" smtClean="0">
                <a:latin typeface="Arial"/>
                <a:cs typeface="Arial"/>
              </a:rPr>
              <a:t>d’y trouver </a:t>
            </a:r>
            <a:r>
              <a:rPr lang="fr-FR" sz="2400" dirty="0" smtClean="0">
                <a:latin typeface="Arial"/>
                <a:cs typeface="Arial"/>
              </a:rPr>
              <a:t>des </a:t>
            </a:r>
            <a:r>
              <a:rPr lang="fr-FR" sz="2400" spc="-5" dirty="0">
                <a:latin typeface="Arial"/>
                <a:cs typeface="Arial"/>
              </a:rPr>
              <a:t>UXO.  </a:t>
            </a:r>
            <a:endParaRPr lang="fr-FR" sz="2400" dirty="0">
              <a:latin typeface="Arial"/>
              <a:cs typeface="Arial"/>
            </a:endParaRPr>
          </a:p>
          <a:p>
            <a:endParaRPr lang="en-CA" sz="2400" dirty="0"/>
          </a:p>
          <a:p>
            <a:r>
              <a:rPr lang="fr-FR" sz="2400" dirty="0"/>
              <a:t>Faites toujours preuve </a:t>
            </a:r>
            <a:r>
              <a:rPr lang="fr-FR" sz="2400" dirty="0" smtClean="0"/>
              <a:t>de </a:t>
            </a:r>
            <a:r>
              <a:rPr lang="fr-FR" sz="2400" dirty="0"/>
              <a:t>jugement et de </a:t>
            </a:r>
            <a:r>
              <a:rPr lang="fr-FR" sz="2400" dirty="0" smtClean="0"/>
              <a:t>prudence </a:t>
            </a:r>
            <a:r>
              <a:rPr lang="fr-FR" sz="2400" dirty="0"/>
              <a:t>dans les </a:t>
            </a:r>
            <a:r>
              <a:rPr lang="fr-FR" sz="2400" dirty="0" smtClean="0"/>
              <a:t>zones </a:t>
            </a:r>
            <a:r>
              <a:rPr lang="fr-FR" sz="2400" dirty="0"/>
              <a:t>où vous voyez </a:t>
            </a:r>
            <a:r>
              <a:rPr lang="fr-FR" sz="2400" dirty="0" smtClean="0"/>
              <a:t>ce </a:t>
            </a:r>
            <a:r>
              <a:rPr lang="fr-FR" sz="2400" dirty="0"/>
              <a:t>panneau.</a:t>
            </a:r>
          </a:p>
          <a:p>
            <a:endParaRPr lang="en-CA" sz="2400" dirty="0">
              <a:solidFill>
                <a:srgbClr val="00B050"/>
              </a:solidFill>
            </a:endParaRPr>
          </a:p>
          <a:p>
            <a:endParaRPr lang="en-CA" sz="2400" dirty="0">
              <a:solidFill>
                <a:srgbClr val="00B050"/>
              </a:solidFill>
            </a:endParaRPr>
          </a:p>
          <a:p>
            <a:endParaRPr lang="en-CA" sz="2400" strike="sngStrike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11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>
            <p:custDataLst>
              <p:tags r:id="rId1"/>
            </p:custDataLst>
          </p:nvPr>
        </p:nvSpPr>
        <p:spPr>
          <a:xfrm>
            <a:off x="1574099" y="1052736"/>
            <a:ext cx="7844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CA" sz="3200" b="1" dirty="0" smtClean="0">
                <a:latin typeface="Calibri"/>
              </a:rPr>
              <a:t>Panneaux d’avertissement des UXO</a:t>
            </a:r>
            <a:endParaRPr lang="en-CA" sz="3200" b="1" dirty="0">
              <a:latin typeface="Calibri"/>
            </a:endParaRPr>
          </a:p>
        </p:txBody>
      </p:sp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1124035" y="5320750"/>
            <a:ext cx="71203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800" dirty="0" smtClean="0"/>
              <a:t>Ces panneaux indiquent des mesures pour </a:t>
            </a:r>
            <a:r>
              <a:rPr lang="en-CA" sz="2800" dirty="0" err="1" smtClean="0"/>
              <a:t>rester</a:t>
            </a:r>
            <a:r>
              <a:rPr lang="en-CA" sz="2800" dirty="0" smtClean="0"/>
              <a:t> </a:t>
            </a:r>
            <a:r>
              <a:rPr lang="en-CA" sz="2800" dirty="0" err="1" smtClean="0"/>
              <a:t>en</a:t>
            </a:r>
            <a:r>
              <a:rPr lang="en-CA" sz="2800" dirty="0" smtClean="0"/>
              <a:t> sécurité. </a:t>
            </a:r>
            <a:endParaRPr lang="en-CA" sz="2800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05396" y="2394450"/>
            <a:ext cx="2537407" cy="24889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084168" y="2403962"/>
            <a:ext cx="2570893" cy="24573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216806" y="2394450"/>
            <a:ext cx="2493358" cy="246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4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spc="5" dirty="0">
                <a:solidFill>
                  <a:srgbClr val="1E5287"/>
                </a:solidFill>
              </a:rPr>
              <a:t>Que </a:t>
            </a:r>
            <a:r>
              <a:rPr lang="fr-FR" dirty="0">
                <a:solidFill>
                  <a:srgbClr val="1E5287"/>
                </a:solidFill>
              </a:rPr>
              <a:t>faire </a:t>
            </a:r>
            <a:r>
              <a:rPr lang="fr-FR" spc="5" dirty="0">
                <a:solidFill>
                  <a:srgbClr val="1E5287"/>
                </a:solidFill>
              </a:rPr>
              <a:t>si vous </a:t>
            </a:r>
            <a:r>
              <a:rPr lang="fr-FR" dirty="0">
                <a:solidFill>
                  <a:srgbClr val="1E5287"/>
                </a:solidFill>
              </a:rPr>
              <a:t>trouvez </a:t>
            </a:r>
            <a:r>
              <a:rPr lang="fr-FR" spc="5" dirty="0">
                <a:solidFill>
                  <a:srgbClr val="1E5287"/>
                </a:solidFill>
              </a:rPr>
              <a:t>des</a:t>
            </a:r>
            <a:r>
              <a:rPr lang="fr-FR" spc="25" dirty="0">
                <a:solidFill>
                  <a:srgbClr val="1E5287"/>
                </a:solidFill>
              </a:rPr>
              <a:t> </a:t>
            </a:r>
            <a:r>
              <a:rPr lang="fr-FR" dirty="0">
                <a:solidFill>
                  <a:srgbClr val="1E5287"/>
                </a:solidFill>
              </a:rPr>
              <a:t>UXO?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  <p:pic>
        <p:nvPicPr>
          <p:cNvPr id="10242" name="Picture 2" descr="C:\Users\Pereira.J2\Desktop\UXO PowerPoint Jamie Edit\Pics for Kids' Presentation\Screen Shots\Slide 3 - uxo in leaves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877" y="1700808"/>
            <a:ext cx="4410245" cy="252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>
            <a:off x="143000" y="4509120"/>
            <a:ext cx="900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spc="10" dirty="0">
                <a:solidFill>
                  <a:srgbClr val="040303"/>
                </a:solidFill>
                <a:latin typeface="Arial"/>
                <a:cs typeface="Arial"/>
              </a:rPr>
              <a:t>Si </a:t>
            </a:r>
            <a:r>
              <a:rPr lang="fr-FR" sz="2000" spc="15" dirty="0">
                <a:solidFill>
                  <a:srgbClr val="040303"/>
                </a:solidFill>
                <a:latin typeface="Arial"/>
                <a:cs typeface="Arial"/>
              </a:rPr>
              <a:t>vous </a:t>
            </a:r>
            <a:r>
              <a:rPr lang="fr-FR" sz="2000" spc="10" dirty="0">
                <a:solidFill>
                  <a:srgbClr val="040303"/>
                </a:solidFill>
                <a:latin typeface="Arial"/>
                <a:cs typeface="Arial"/>
              </a:rPr>
              <a:t>voyez quelque </a:t>
            </a:r>
            <a:r>
              <a:rPr lang="fr-FR" sz="2000" spc="15" dirty="0">
                <a:solidFill>
                  <a:srgbClr val="040303"/>
                </a:solidFill>
                <a:latin typeface="Arial"/>
                <a:cs typeface="Arial"/>
              </a:rPr>
              <a:t>chose </a:t>
            </a:r>
            <a:r>
              <a:rPr lang="fr-FR" sz="2000" spc="10" dirty="0">
                <a:solidFill>
                  <a:srgbClr val="040303"/>
                </a:solidFill>
                <a:latin typeface="Arial"/>
                <a:cs typeface="Arial"/>
              </a:rPr>
              <a:t>qui </a:t>
            </a:r>
            <a:r>
              <a:rPr lang="fr-FR" sz="2000" spc="15" dirty="0">
                <a:solidFill>
                  <a:srgbClr val="040303"/>
                </a:solidFill>
                <a:latin typeface="Arial"/>
                <a:cs typeface="Arial"/>
              </a:rPr>
              <a:t>ressemble à </a:t>
            </a:r>
            <a:r>
              <a:rPr lang="fr-FR" sz="2000" spc="10" dirty="0">
                <a:solidFill>
                  <a:srgbClr val="040303"/>
                </a:solidFill>
                <a:latin typeface="Arial"/>
                <a:cs typeface="Arial"/>
              </a:rPr>
              <a:t>cela, </a:t>
            </a:r>
            <a:r>
              <a:rPr lang="fr-FR" sz="2000" dirty="0">
                <a:solidFill>
                  <a:srgbClr val="040303"/>
                </a:solidFill>
                <a:latin typeface="Arial"/>
                <a:cs typeface="Arial"/>
              </a:rPr>
              <a:t>il </a:t>
            </a:r>
            <a:r>
              <a:rPr lang="fr-FR" sz="2000" spc="15" dirty="0" smtClean="0">
                <a:solidFill>
                  <a:srgbClr val="040303"/>
                </a:solidFill>
                <a:latin typeface="Arial"/>
                <a:cs typeface="Arial"/>
              </a:rPr>
              <a:t>pourrait </a:t>
            </a:r>
            <a:r>
              <a:rPr lang="fr-FR" sz="2000" spc="10" dirty="0" smtClean="0">
                <a:solidFill>
                  <a:srgbClr val="040303"/>
                </a:solidFill>
                <a:latin typeface="Arial"/>
                <a:cs typeface="Arial"/>
              </a:rPr>
              <a:t>s’agir </a:t>
            </a:r>
            <a:r>
              <a:rPr lang="fr-FR" sz="2000" spc="10" dirty="0">
                <a:solidFill>
                  <a:srgbClr val="040303"/>
                </a:solidFill>
                <a:latin typeface="Arial"/>
                <a:cs typeface="Arial"/>
              </a:rPr>
              <a:t>d’une </a:t>
            </a:r>
            <a:r>
              <a:rPr lang="fr-FR" sz="2000" spc="20" dirty="0">
                <a:solidFill>
                  <a:srgbClr val="040303"/>
                </a:solidFill>
                <a:latin typeface="Arial"/>
                <a:cs typeface="Arial"/>
              </a:rPr>
              <a:t>UXO</a:t>
            </a:r>
            <a:r>
              <a:rPr lang="fr-FR" sz="2000" spc="30" dirty="0">
                <a:solidFill>
                  <a:srgbClr val="040303"/>
                </a:solidFill>
                <a:latin typeface="Arial"/>
                <a:cs typeface="Arial"/>
              </a:rPr>
              <a:t> </a:t>
            </a:r>
            <a:r>
              <a:rPr lang="fr-FR" sz="2000" spc="5" dirty="0" smtClean="0">
                <a:solidFill>
                  <a:srgbClr val="040303"/>
                </a:solidFill>
                <a:latin typeface="Arial"/>
                <a:cs typeface="Arial"/>
              </a:rPr>
              <a:t>:</a:t>
            </a:r>
            <a:endParaRPr lang="en-CA" sz="2000" dirty="0" smtClean="0"/>
          </a:p>
          <a:p>
            <a:pPr marL="914400" lvl="1" indent="-457200">
              <a:buAutoNum type="arabicPeriod"/>
            </a:pPr>
            <a:r>
              <a:rPr lang="en-CA" sz="2000" dirty="0" smtClean="0"/>
              <a:t>Ne la </a:t>
            </a:r>
            <a:r>
              <a:rPr lang="en-CA" sz="2000" dirty="0" err="1" smtClean="0"/>
              <a:t>touchez</a:t>
            </a:r>
            <a:r>
              <a:rPr lang="en-CA" sz="2000" dirty="0" smtClean="0"/>
              <a:t> pas.</a:t>
            </a:r>
          </a:p>
          <a:p>
            <a:pPr marL="914400" lvl="1" indent="-457200">
              <a:buAutoNum type="arabicPeriod"/>
            </a:pPr>
            <a:r>
              <a:rPr lang="fr-FR" sz="2000" dirty="0" smtClean="0"/>
              <a:t>Rappelez-vous de l’endroit </a:t>
            </a:r>
            <a:r>
              <a:rPr lang="fr-FR" sz="2000" dirty="0"/>
              <a:t>où vous l’avez trouvée et quittez les lieux </a:t>
            </a:r>
            <a:r>
              <a:rPr lang="fr-FR" sz="2000" dirty="0" smtClean="0"/>
              <a:t>en </a:t>
            </a:r>
            <a:r>
              <a:rPr lang="fr-FR" sz="2000" dirty="0"/>
              <a:t>empruntant le même chemin </a:t>
            </a:r>
            <a:r>
              <a:rPr lang="fr-FR" sz="2000" dirty="0" smtClean="0"/>
              <a:t>par </a:t>
            </a:r>
            <a:r>
              <a:rPr lang="fr-FR" sz="2000" dirty="0"/>
              <a:t>lequel vous êtes arrivé.</a:t>
            </a:r>
          </a:p>
          <a:p>
            <a:pPr marL="914400" lvl="1" indent="-457200">
              <a:buAutoNum type="arabicPeriod"/>
            </a:pPr>
            <a:r>
              <a:rPr lang="fr-FR" sz="2000" dirty="0"/>
              <a:t>Appelez le 911 ou la police </a:t>
            </a:r>
            <a:r>
              <a:rPr lang="fr-FR" sz="2000" dirty="0" smtClean="0"/>
              <a:t>locale.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27181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CA" sz="4000" dirty="0" smtClean="0">
                <a:solidFill>
                  <a:schemeClr val="tx1"/>
                </a:solidFill>
              </a:rPr>
              <a:t>1. </a:t>
            </a:r>
            <a:r>
              <a:rPr lang="en-CA" sz="4000" dirty="0">
                <a:solidFill>
                  <a:schemeClr val="tx1"/>
                </a:solidFill>
              </a:rPr>
              <a:t>Ne la touchez pas!</a:t>
            </a:r>
          </a:p>
        </p:txBody>
      </p:sp>
      <p:pic>
        <p:nvPicPr>
          <p:cNvPr id="7171" name="Picture 3" descr="C:\Users\Pereira.J2\Desktop\UXO PowerPoint Jamie Edit\Pics for Kids' Presentation\Grade 9 Pres Images\Slide 18 No touch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27" y="1812936"/>
            <a:ext cx="8263947" cy="46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755576" y="5517232"/>
            <a:ext cx="777686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La chose la plus importante à retenir est que nous ne  devrions pas toucher ou déranger ces objets.</a:t>
            </a:r>
          </a:p>
        </p:txBody>
      </p:sp>
    </p:spTree>
    <p:extLst>
      <p:ext uri="{BB962C8B-B14F-4D97-AF65-F5344CB8AC3E}">
        <p14:creationId xmlns:p14="http://schemas.microsoft.com/office/powerpoint/2010/main" val="130723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138418" y="900009"/>
            <a:ext cx="825000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fr-FR" sz="2450" b="1" spc="-20" dirty="0">
                <a:solidFill>
                  <a:schemeClr val="tx2"/>
                </a:solidFill>
              </a:rPr>
              <a:t>Vidéo </a:t>
            </a:r>
            <a:r>
              <a:rPr lang="fr-FR" sz="2450" b="1" spc="-15" dirty="0">
                <a:solidFill>
                  <a:schemeClr val="tx2"/>
                </a:solidFill>
              </a:rPr>
              <a:t>sur </a:t>
            </a:r>
            <a:r>
              <a:rPr lang="fr-FR" sz="2450" b="1" spc="-10" dirty="0">
                <a:solidFill>
                  <a:schemeClr val="tx2"/>
                </a:solidFill>
              </a:rPr>
              <a:t>la </a:t>
            </a:r>
            <a:r>
              <a:rPr lang="fr-FR" sz="2450" b="1" spc="-25" dirty="0">
                <a:solidFill>
                  <a:schemeClr val="tx2"/>
                </a:solidFill>
              </a:rPr>
              <a:t>sécurité </a:t>
            </a:r>
            <a:r>
              <a:rPr lang="fr-FR" sz="2450" b="1" spc="-25" dirty="0" smtClean="0">
                <a:solidFill>
                  <a:schemeClr val="tx2"/>
                </a:solidFill>
              </a:rPr>
              <a:t>face à un </a:t>
            </a:r>
            <a:r>
              <a:rPr lang="fr-FR" sz="2450" b="1" spc="-10" dirty="0" smtClean="0">
                <a:solidFill>
                  <a:schemeClr val="tx2"/>
                </a:solidFill>
              </a:rPr>
              <a:t>UXO</a:t>
            </a:r>
            <a:endParaRPr lang="en-CA" sz="245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C:\Users\Pereira.J2\Desktop\UXO PowerPoint Jamie Edit\Pics for Kids' Presentation\Screen Shots\Slide 2 - Danger Sign Play BTN.jpg">
            <a:hlinkClick r:id="rId5"/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69" y="1628800"/>
            <a:ext cx="8703878" cy="494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0459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sz="2800" dirty="0">
                <a:solidFill>
                  <a:schemeClr val="tx1"/>
                </a:solidFill>
              </a:rPr>
              <a:t>2. Rappelez-vous l’endroit où vous l’avez trouvée et quittez les lieux </a:t>
            </a:r>
            <a:r>
              <a:rPr lang="fr-FR" sz="2800" dirty="0" smtClean="0">
                <a:solidFill>
                  <a:schemeClr val="tx1"/>
                </a:solidFill>
              </a:rPr>
              <a:t>en </a:t>
            </a:r>
            <a:r>
              <a:rPr lang="fr-FR" sz="2800" dirty="0">
                <a:solidFill>
                  <a:schemeClr val="tx1"/>
                </a:solidFill>
              </a:rPr>
              <a:t>empruntant le même chemin </a:t>
            </a:r>
            <a:r>
              <a:rPr lang="fr-FR" sz="2800" dirty="0" smtClean="0">
                <a:solidFill>
                  <a:schemeClr val="tx1"/>
                </a:solidFill>
              </a:rPr>
              <a:t>par </a:t>
            </a:r>
            <a:r>
              <a:rPr lang="fr-FR" sz="2800" dirty="0">
                <a:solidFill>
                  <a:schemeClr val="tx1"/>
                </a:solidFill>
              </a:rPr>
              <a:t>lequel vous êtes arrivé.</a:t>
            </a:r>
          </a:p>
        </p:txBody>
      </p:sp>
      <p:pic>
        <p:nvPicPr>
          <p:cNvPr id="8194" name="Picture 2" descr="C:\Users\Pereira.J2\Desktop\UXO PowerPoint Jamie Edit\Pics for Kids' Presentation\Grade 9 Pres Images\Slide 19-1 Ribbon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87" y="2435736"/>
            <a:ext cx="7251626" cy="407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1043608" y="2763555"/>
            <a:ext cx="2808312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spc="5" dirty="0" smtClean="0">
                <a:latin typeface="Arial"/>
                <a:cs typeface="Arial"/>
              </a:rPr>
              <a:t>Faço</a:t>
            </a:r>
            <a:r>
              <a:rPr lang="fr-FR" sz="2000" spc="-5" dirty="0" smtClean="0">
                <a:latin typeface="Arial"/>
                <a:cs typeface="Arial"/>
              </a:rPr>
              <a:t>n</a:t>
            </a:r>
            <a:r>
              <a:rPr lang="fr-FR" sz="2000" spc="5" dirty="0" smtClean="0">
                <a:latin typeface="Arial"/>
                <a:cs typeface="Arial"/>
              </a:rPr>
              <a:t>s</a:t>
            </a:r>
            <a:r>
              <a:rPr lang="fr-FR" sz="2000" dirty="0" smtClean="0">
                <a:latin typeface="Arial"/>
                <a:cs typeface="Arial"/>
              </a:rPr>
              <a:t> </a:t>
            </a:r>
            <a:r>
              <a:rPr lang="fr-FR" sz="2000" spc="5" dirty="0" smtClean="0">
                <a:latin typeface="Arial"/>
                <a:cs typeface="Arial"/>
              </a:rPr>
              <a:t>de</a:t>
            </a:r>
            <a:r>
              <a:rPr lang="fr-FR" sz="2000" dirty="0" smtClean="0">
                <a:latin typeface="Arial"/>
                <a:cs typeface="Arial"/>
              </a:rPr>
              <a:t> </a:t>
            </a:r>
            <a:r>
              <a:rPr lang="fr-FR" sz="2000" spc="5" dirty="0" smtClean="0">
                <a:latin typeface="Arial"/>
                <a:cs typeface="Arial"/>
              </a:rPr>
              <a:t>m</a:t>
            </a:r>
            <a:r>
              <a:rPr lang="fr-FR" sz="2000" dirty="0" smtClean="0">
                <a:latin typeface="Arial"/>
                <a:cs typeface="Arial"/>
              </a:rPr>
              <a:t>ar</a:t>
            </a:r>
            <a:r>
              <a:rPr lang="fr-FR" sz="2000" spc="-10" dirty="0" smtClean="0">
                <a:latin typeface="Arial"/>
                <a:cs typeface="Arial"/>
              </a:rPr>
              <a:t>q</a:t>
            </a:r>
            <a:r>
              <a:rPr lang="fr-FR" sz="2000" dirty="0" smtClean="0">
                <a:latin typeface="Arial"/>
                <a:cs typeface="Arial"/>
              </a:rPr>
              <a:t>uer la zone</a:t>
            </a:r>
            <a:r>
              <a:rPr lang="fr-FR" sz="2000" spc="-80" dirty="0" smtClean="0">
                <a:latin typeface="Arial"/>
                <a:cs typeface="Arial"/>
              </a:rPr>
              <a:t> </a:t>
            </a:r>
            <a:r>
              <a:rPr lang="fr-FR" sz="2000" dirty="0" smtClean="0">
                <a:latin typeface="Arial"/>
                <a:cs typeface="Arial"/>
              </a:rPr>
              <a:t>:</a:t>
            </a:r>
            <a:endParaRPr lang="en-CA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Liez quelque chose à un  arbre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 smtClean="0"/>
              <a:t>Utilisez une épingle GPS sur votre téléphone</a:t>
            </a:r>
            <a:endParaRPr lang="en-CA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/>
              <a:t>Faites </a:t>
            </a:r>
            <a:r>
              <a:rPr lang="fr-FR" sz="2000" dirty="0"/>
              <a:t>une note sur </a:t>
            </a:r>
            <a:r>
              <a:rPr lang="fr-FR" sz="2000" dirty="0" smtClean="0"/>
              <a:t>un </a:t>
            </a:r>
            <a:r>
              <a:rPr lang="fr-FR" sz="2000" dirty="0"/>
              <a:t>morceau de papier</a:t>
            </a:r>
          </a:p>
        </p:txBody>
      </p:sp>
    </p:spTree>
    <p:extLst>
      <p:ext uri="{BB962C8B-B14F-4D97-AF65-F5344CB8AC3E}">
        <p14:creationId xmlns:p14="http://schemas.microsoft.com/office/powerpoint/2010/main" val="123124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CA" sz="4000" dirty="0" smtClean="0">
                <a:solidFill>
                  <a:schemeClr val="tx1"/>
                </a:solidFill>
              </a:rPr>
              <a:t>3. Call 911 or local police</a:t>
            </a:r>
            <a:endParaRPr lang="en-CA" sz="4000" dirty="0">
              <a:solidFill>
                <a:schemeClr val="tx1"/>
              </a:solidFill>
            </a:endParaRPr>
          </a:p>
        </p:txBody>
      </p:sp>
      <p:pic>
        <p:nvPicPr>
          <p:cNvPr id="9218" name="Picture 2" descr="C:\Users\Pereira.J2\Desktop\UXO PowerPoint Jamie Edit\Pics for Kids' Presentation\Grade 9 Pres Images\Slide 20 911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26" y="1772816"/>
            <a:ext cx="8263948" cy="46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683568" y="2852936"/>
            <a:ext cx="1872208" cy="19517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2700" marR="5080">
              <a:lnSpc>
                <a:spcPct val="102099"/>
              </a:lnSpc>
            </a:pPr>
            <a:r>
              <a:rPr lang="fr-FR" sz="2400" spc="25" dirty="0">
                <a:solidFill>
                  <a:srgbClr val="040405"/>
                </a:solidFill>
                <a:latin typeface="Arial"/>
                <a:cs typeface="Arial"/>
              </a:rPr>
              <a:t>Appelez </a:t>
            </a:r>
            <a:r>
              <a:rPr lang="fr-FR" sz="2400" spc="30" dirty="0">
                <a:solidFill>
                  <a:srgbClr val="040405"/>
                </a:solidFill>
                <a:latin typeface="Arial"/>
                <a:cs typeface="Arial"/>
              </a:rPr>
              <a:t>les  </a:t>
            </a:r>
            <a:r>
              <a:rPr lang="fr-FR" sz="2400" spc="15" dirty="0">
                <a:solidFill>
                  <a:srgbClr val="040405"/>
                </a:solidFill>
                <a:latin typeface="Arial"/>
                <a:cs typeface="Arial"/>
              </a:rPr>
              <a:t>autorités  locales</a:t>
            </a:r>
            <a:r>
              <a:rPr lang="fr-FR" sz="2400" spc="-125" dirty="0">
                <a:solidFill>
                  <a:srgbClr val="040405"/>
                </a:solidFill>
                <a:latin typeface="Arial"/>
                <a:cs typeface="Arial"/>
              </a:rPr>
              <a:t> </a:t>
            </a:r>
            <a:r>
              <a:rPr lang="fr-FR" sz="2400" spc="65" dirty="0">
                <a:solidFill>
                  <a:srgbClr val="040405"/>
                </a:solidFill>
                <a:latin typeface="Arial"/>
                <a:cs typeface="Arial"/>
              </a:rPr>
              <a:t>–</a:t>
            </a:r>
            <a:endParaRPr lang="fr-FR" sz="2400" dirty="0">
              <a:latin typeface="Arial"/>
              <a:cs typeface="Arial"/>
            </a:endParaRPr>
          </a:p>
          <a:p>
            <a:pPr marL="12700" marR="5715">
              <a:lnSpc>
                <a:spcPct val="101800"/>
              </a:lnSpc>
              <a:spcBef>
                <a:spcPts val="5"/>
              </a:spcBef>
            </a:pPr>
            <a:r>
              <a:rPr lang="fr-FR" sz="2400" spc="20" dirty="0">
                <a:solidFill>
                  <a:srgbClr val="040405"/>
                </a:solidFill>
                <a:latin typeface="Arial"/>
                <a:cs typeface="Arial"/>
              </a:rPr>
              <a:t>le </a:t>
            </a:r>
            <a:r>
              <a:rPr lang="fr-FR" sz="2400" spc="40" dirty="0">
                <a:solidFill>
                  <a:srgbClr val="040405"/>
                </a:solidFill>
                <a:latin typeface="Arial"/>
                <a:cs typeface="Arial"/>
              </a:rPr>
              <a:t>911 </a:t>
            </a:r>
            <a:r>
              <a:rPr lang="fr-FR" sz="2400" spc="45" dirty="0">
                <a:solidFill>
                  <a:srgbClr val="040405"/>
                </a:solidFill>
                <a:latin typeface="Arial"/>
                <a:cs typeface="Arial"/>
              </a:rPr>
              <a:t>ou </a:t>
            </a:r>
            <a:r>
              <a:rPr lang="fr-FR" sz="2400" spc="25" dirty="0">
                <a:solidFill>
                  <a:srgbClr val="040405"/>
                </a:solidFill>
                <a:latin typeface="Arial"/>
                <a:cs typeface="Arial"/>
              </a:rPr>
              <a:t>la  </a:t>
            </a:r>
            <a:r>
              <a:rPr lang="fr-FR" sz="2400" spc="15" dirty="0">
                <a:solidFill>
                  <a:srgbClr val="040405"/>
                </a:solidFill>
                <a:latin typeface="Arial"/>
                <a:cs typeface="Arial"/>
              </a:rPr>
              <a:t>police.</a:t>
            </a:r>
            <a:endParaRPr lang="fr-FR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163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sz="2800" spc="-5" dirty="0">
                <a:solidFill>
                  <a:srgbClr val="1E5387"/>
                </a:solidFill>
              </a:rPr>
              <a:t>N’oubliez </a:t>
            </a:r>
            <a:r>
              <a:rPr lang="fr-FR" sz="2800" dirty="0" smtClean="0">
                <a:solidFill>
                  <a:srgbClr val="1E5387"/>
                </a:solidFill>
              </a:rPr>
              <a:t>pas: </a:t>
            </a:r>
            <a:r>
              <a:rPr lang="fr-FR" sz="2800" dirty="0">
                <a:solidFill>
                  <a:srgbClr val="1E5387"/>
                </a:solidFill>
              </a:rPr>
              <a:t>toutes les UXO sont très</a:t>
            </a:r>
            <a:r>
              <a:rPr lang="fr-FR" sz="2800" spc="25" dirty="0">
                <a:solidFill>
                  <a:srgbClr val="1E5387"/>
                </a:solidFill>
              </a:rPr>
              <a:t> </a:t>
            </a:r>
            <a:r>
              <a:rPr lang="fr-FR" sz="2800" dirty="0">
                <a:solidFill>
                  <a:srgbClr val="1E5387"/>
                </a:solidFill>
              </a:rPr>
              <a:t>dangereuses</a:t>
            </a:r>
            <a:endParaRPr lang="en-CA" sz="2800" dirty="0"/>
          </a:p>
        </p:txBody>
      </p:sp>
      <p:sp>
        <p:nvSpPr>
          <p:cNvPr id="24" name="TextBox 23"/>
          <p:cNvSpPr txBox="1"/>
          <p:nvPr>
            <p:custDataLst>
              <p:tags r:id="rId2"/>
            </p:custDataLst>
          </p:nvPr>
        </p:nvSpPr>
        <p:spPr>
          <a:xfrm>
            <a:off x="2456771" y="1756033"/>
            <a:ext cx="626873" cy="935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b="1" dirty="0" smtClean="0">
                <a:solidFill>
                  <a:schemeClr val="bg1"/>
                </a:solidFill>
              </a:rPr>
              <a:t>1</a:t>
            </a:r>
            <a:endParaRPr lang="en-CA" sz="5400" b="1" dirty="0">
              <a:solidFill>
                <a:schemeClr val="bg1"/>
              </a:solidFill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3872" y="1628800"/>
            <a:ext cx="2623968" cy="1464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2" name="Picture 4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450" y="3329982"/>
            <a:ext cx="2631099" cy="1464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450" y="1628800"/>
            <a:ext cx="2631099" cy="1464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" name="Picture 4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329982"/>
            <a:ext cx="2631362" cy="1464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bject 3"/>
          <p:cNvSpPr txBox="1"/>
          <p:nvPr>
            <p:custDataLst>
              <p:tags r:id="rId7"/>
            </p:custDataLst>
          </p:nvPr>
        </p:nvSpPr>
        <p:spPr>
          <a:xfrm>
            <a:off x="1663510" y="5229200"/>
            <a:ext cx="5816980" cy="854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b="1" spc="-15" dirty="0">
                <a:solidFill>
                  <a:srgbClr val="030407"/>
                </a:solidFill>
                <a:latin typeface="Arial"/>
                <a:cs typeface="Arial"/>
              </a:rPr>
              <a:t>Pour </a:t>
            </a:r>
            <a:r>
              <a:rPr sz="2400" b="1" spc="-10" dirty="0">
                <a:solidFill>
                  <a:srgbClr val="030407"/>
                </a:solidFill>
                <a:latin typeface="Arial"/>
                <a:cs typeface="Arial"/>
              </a:rPr>
              <a:t>plus </a:t>
            </a:r>
            <a:r>
              <a:rPr sz="2400" b="1" spc="-5" dirty="0">
                <a:solidFill>
                  <a:srgbClr val="030407"/>
                </a:solidFill>
                <a:latin typeface="Arial"/>
                <a:cs typeface="Arial"/>
              </a:rPr>
              <a:t>de </a:t>
            </a:r>
            <a:r>
              <a:rPr sz="2400" b="1" spc="-15" dirty="0">
                <a:solidFill>
                  <a:srgbClr val="030407"/>
                </a:solidFill>
                <a:latin typeface="Arial"/>
                <a:cs typeface="Arial"/>
              </a:rPr>
              <a:t>renseignements, </a:t>
            </a:r>
            <a:r>
              <a:rPr sz="2400" b="1" spc="-10" dirty="0">
                <a:solidFill>
                  <a:srgbClr val="030407"/>
                </a:solidFill>
                <a:latin typeface="Arial"/>
                <a:cs typeface="Arial"/>
              </a:rPr>
              <a:t>visitez</a:t>
            </a:r>
            <a:r>
              <a:rPr sz="2400" b="1" spc="-50" dirty="0">
                <a:solidFill>
                  <a:srgbClr val="030407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30407"/>
                </a:solidFill>
                <a:latin typeface="Arial"/>
                <a:cs typeface="Arial"/>
              </a:rPr>
              <a:t>:</a:t>
            </a:r>
            <a:endParaRPr sz="2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3150" b="1" u="heavy" dirty="0" smtClean="0">
                <a:solidFill>
                  <a:srgbClr val="0000FF"/>
                </a:solidFill>
                <a:latin typeface="Calibri"/>
                <a:cs typeface="Calibri"/>
              </a:rPr>
              <a:t>www.Canada.ca/</a:t>
            </a:r>
            <a:r>
              <a:rPr lang="en-CA" sz="3150" b="1" u="heavy" dirty="0" err="1" smtClean="0">
                <a:solidFill>
                  <a:srgbClr val="0000FF"/>
                </a:solidFill>
                <a:latin typeface="Calibri"/>
                <a:cs typeface="Calibri"/>
              </a:rPr>
              <a:t>securite-uxo-blair</a:t>
            </a:r>
            <a:endParaRPr sz="315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25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 bwMode="auto">
          <a:xfrm>
            <a:off x="457200" y="860425"/>
            <a:ext cx="8229600" cy="912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CA" dirty="0">
                <a:solidFill>
                  <a:srgbClr val="1E5287"/>
                </a:solidFill>
              </a:rPr>
              <a:t>Qu’est-ce </a:t>
            </a:r>
            <a:r>
              <a:rPr lang="en-CA" spc="-5" dirty="0">
                <a:solidFill>
                  <a:srgbClr val="1E5287"/>
                </a:solidFill>
              </a:rPr>
              <a:t>qu’une</a:t>
            </a:r>
            <a:r>
              <a:rPr lang="en-CA" spc="-80" dirty="0">
                <a:solidFill>
                  <a:srgbClr val="1E5287"/>
                </a:solidFill>
              </a:rPr>
              <a:t> </a:t>
            </a:r>
            <a:r>
              <a:rPr lang="en-CA" dirty="0">
                <a:solidFill>
                  <a:srgbClr val="1E5287"/>
                </a:solidFill>
              </a:rPr>
              <a:t>UXO?</a:t>
            </a:r>
            <a:endParaRPr lang="en-US" altLang="en-US" dirty="0" smtClean="0"/>
          </a:p>
        </p:txBody>
      </p:sp>
      <p:sp>
        <p:nvSpPr>
          <p:cNvPr id="4099" name="Content Placeholder 2"/>
          <p:cNvSpPr>
            <a:spLocks noGrp="1"/>
          </p:cNvSpPr>
          <p:nvPr>
            <p:ph idx="4294967295"/>
            <p:custDataLst>
              <p:tags r:id="rId2"/>
            </p:custDataLst>
          </p:nvPr>
        </p:nvSpPr>
        <p:spPr bwMode="auto">
          <a:xfrm>
            <a:off x="0" y="1513629"/>
            <a:ext cx="9143999" cy="51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>
              <a:buNone/>
            </a:pPr>
            <a:r>
              <a:rPr lang="en-US" altLang="en-US" sz="2200" dirty="0" smtClean="0"/>
              <a:t>UXO = </a:t>
            </a:r>
            <a:r>
              <a:rPr lang="en-US" altLang="en-US" sz="2200" b="1" dirty="0" smtClean="0">
                <a:solidFill>
                  <a:srgbClr val="FF0000"/>
                </a:solidFill>
              </a:rPr>
              <a:t>U</a:t>
            </a:r>
            <a:r>
              <a:rPr lang="en-US" altLang="en-US" sz="2200" dirty="0" smtClean="0"/>
              <a:t>nexploded e</a:t>
            </a:r>
            <a:r>
              <a:rPr lang="en-US" altLang="en-US" sz="2200" b="1" dirty="0" smtClean="0">
                <a:solidFill>
                  <a:srgbClr val="FF0000"/>
                </a:solidFill>
              </a:rPr>
              <a:t>X</a:t>
            </a:r>
            <a:r>
              <a:rPr lang="en-US" altLang="en-US" sz="2200" dirty="0" smtClean="0"/>
              <a:t>plosive </a:t>
            </a:r>
            <a:r>
              <a:rPr lang="en-US" altLang="en-US" sz="2200" b="1" dirty="0" smtClean="0">
                <a:solidFill>
                  <a:srgbClr val="FF0000"/>
                </a:solidFill>
              </a:rPr>
              <a:t>O</a:t>
            </a:r>
            <a:r>
              <a:rPr lang="en-US" altLang="en-US" sz="2200" dirty="0" smtClean="0"/>
              <a:t>rdnance </a:t>
            </a:r>
            <a:r>
              <a:rPr lang="en-CA" sz="2200" dirty="0">
                <a:cs typeface="Calibri"/>
              </a:rPr>
              <a:t>(munition explosive non</a:t>
            </a:r>
            <a:r>
              <a:rPr lang="en-CA" sz="2200" spc="145" dirty="0">
                <a:cs typeface="Calibri"/>
              </a:rPr>
              <a:t> </a:t>
            </a:r>
            <a:r>
              <a:rPr lang="en-CA" sz="2200" dirty="0">
                <a:cs typeface="Calibri"/>
              </a:rPr>
              <a:t>explosée)</a:t>
            </a:r>
          </a:p>
          <a:p>
            <a:pPr marL="0" indent="0" algn="ctr">
              <a:buNone/>
            </a:pPr>
            <a:r>
              <a:rPr lang="en-US" altLang="en-US" sz="2200" dirty="0" smtClean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994" y="2208053"/>
            <a:ext cx="3816424" cy="2139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064" y="3494798"/>
            <a:ext cx="3776927" cy="2108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>
            <p:custDataLst>
              <p:tags r:id="rId5"/>
            </p:custDataLst>
          </p:nvPr>
        </p:nvSpPr>
        <p:spPr>
          <a:xfrm>
            <a:off x="700236" y="4578101"/>
            <a:ext cx="425348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/>
            <a:r>
              <a:rPr lang="fr-FR" sz="2400" dirty="0">
                <a:latin typeface="Arial"/>
                <a:cs typeface="Arial"/>
              </a:rPr>
              <a:t>Une UXO est une </a:t>
            </a:r>
            <a:r>
              <a:rPr lang="fr-FR" sz="2400" spc="-5" dirty="0">
                <a:latin typeface="Arial"/>
                <a:cs typeface="Arial"/>
              </a:rPr>
              <a:t>vieille bombe </a:t>
            </a:r>
            <a:r>
              <a:rPr lang="fr-FR" sz="2400" dirty="0">
                <a:latin typeface="Arial"/>
                <a:cs typeface="Arial"/>
              </a:rPr>
              <a:t>qui n’a </a:t>
            </a:r>
            <a:r>
              <a:rPr lang="fr-FR" sz="2400" dirty="0" smtClean="0">
                <a:latin typeface="Arial"/>
                <a:cs typeface="Arial"/>
              </a:rPr>
              <a:t>pas </a:t>
            </a:r>
            <a:r>
              <a:rPr lang="fr-FR" sz="2400" spc="-5" dirty="0">
                <a:latin typeface="Arial"/>
                <a:cs typeface="Arial"/>
              </a:rPr>
              <a:t>explosé </a:t>
            </a:r>
            <a:r>
              <a:rPr lang="fr-FR" sz="2400" spc="-5" dirty="0" smtClean="0">
                <a:latin typeface="Arial"/>
                <a:cs typeface="Arial"/>
              </a:rPr>
              <a:t>lorsqu’elle a été utilisée.  </a:t>
            </a:r>
            <a:r>
              <a:rPr lang="fr-FR" sz="2400" dirty="0" smtClean="0">
                <a:latin typeface="Arial"/>
                <a:cs typeface="Arial"/>
              </a:rPr>
              <a:t>Encore aujourd’hui, elle est dangereuse</a:t>
            </a:r>
            <a:r>
              <a:rPr lang="fr-FR" sz="2400" dirty="0">
                <a:latin typeface="Arial"/>
                <a:cs typeface="Arial"/>
              </a:rPr>
              <a:t>.</a:t>
            </a:r>
          </a:p>
          <a:p>
            <a:endParaRPr lang="en-C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67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95" y="1645680"/>
            <a:ext cx="7754810" cy="4519623"/>
          </a:xfrm>
          <a:prstGeom prst="rect">
            <a:avLst/>
          </a:prstGeom>
        </p:spPr>
      </p:pic>
      <p:sp>
        <p:nvSpPr>
          <p:cNvPr id="4098" name="Title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860425"/>
            <a:ext cx="8229600" cy="912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pc="-5" dirty="0">
                <a:solidFill>
                  <a:srgbClr val="1E5287"/>
                </a:solidFill>
              </a:rPr>
              <a:t>Pourquoi </a:t>
            </a:r>
            <a:r>
              <a:rPr lang="fr-FR" dirty="0">
                <a:solidFill>
                  <a:srgbClr val="1E5287"/>
                </a:solidFill>
              </a:rPr>
              <a:t>une </a:t>
            </a:r>
            <a:r>
              <a:rPr lang="fr-FR" spc="5" dirty="0">
                <a:solidFill>
                  <a:srgbClr val="1E5287"/>
                </a:solidFill>
              </a:rPr>
              <a:t>UXO </a:t>
            </a:r>
            <a:r>
              <a:rPr lang="fr-FR" spc="-5" dirty="0">
                <a:solidFill>
                  <a:srgbClr val="1E5287"/>
                </a:solidFill>
              </a:rPr>
              <a:t>est-elle</a:t>
            </a:r>
            <a:r>
              <a:rPr lang="fr-FR" spc="-125" dirty="0">
                <a:solidFill>
                  <a:srgbClr val="1E5287"/>
                </a:solidFill>
              </a:rPr>
              <a:t> </a:t>
            </a:r>
            <a:r>
              <a:rPr lang="fr-FR" spc="-5" dirty="0">
                <a:solidFill>
                  <a:srgbClr val="1E5287"/>
                </a:solidFill>
              </a:rPr>
              <a:t>dangereuse?</a:t>
            </a:r>
            <a:endParaRPr lang="en-US" altLang="en-US" dirty="0" smtClean="0"/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827584" y="1812269"/>
            <a:ext cx="54006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2400" dirty="0"/>
              <a:t>1- Les UXO contiennent </a:t>
            </a:r>
            <a:r>
              <a:rPr lang="fr-CA" sz="2400" dirty="0" smtClean="0"/>
              <a:t>un matériau </a:t>
            </a:r>
            <a:r>
              <a:rPr lang="fr-CA" sz="2400" dirty="0"/>
              <a:t>explosif ou/énergétique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247457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 bwMode="auto">
          <a:xfrm>
            <a:off x="457200" y="860425"/>
            <a:ext cx="8229600" cy="912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pc="-60" dirty="0">
                <a:solidFill>
                  <a:srgbClr val="1F5388"/>
                </a:solidFill>
                <a:latin typeface="Arial"/>
                <a:cs typeface="Arial"/>
              </a:rPr>
              <a:t>Pourquoi </a:t>
            </a:r>
            <a:r>
              <a:rPr lang="fr-FR" spc="-80" dirty="0">
                <a:solidFill>
                  <a:srgbClr val="1F5388"/>
                </a:solidFill>
                <a:latin typeface="Arial"/>
                <a:cs typeface="Arial"/>
              </a:rPr>
              <a:t>une </a:t>
            </a:r>
            <a:r>
              <a:rPr lang="fr-FR" spc="-100" dirty="0">
                <a:solidFill>
                  <a:srgbClr val="1F5388"/>
                </a:solidFill>
                <a:latin typeface="Arial"/>
                <a:cs typeface="Arial"/>
              </a:rPr>
              <a:t>UXO </a:t>
            </a:r>
            <a:r>
              <a:rPr lang="fr-FR" spc="-35" dirty="0" smtClean="0">
                <a:solidFill>
                  <a:srgbClr val="1F5388"/>
                </a:solidFill>
                <a:latin typeface="Arial"/>
                <a:cs typeface="Arial"/>
              </a:rPr>
              <a:t>est-elle</a:t>
            </a:r>
            <a:r>
              <a:rPr lang="fr-FR" spc="465" dirty="0">
                <a:solidFill>
                  <a:srgbClr val="1F5388"/>
                </a:solidFill>
                <a:latin typeface="Arial"/>
                <a:cs typeface="Arial"/>
              </a:rPr>
              <a:t> </a:t>
            </a:r>
            <a:r>
              <a:rPr lang="fr-FR" spc="-60" dirty="0" smtClean="0">
                <a:solidFill>
                  <a:srgbClr val="1F5388"/>
                </a:solidFill>
                <a:latin typeface="Arial"/>
                <a:cs typeface="Arial"/>
              </a:rPr>
              <a:t>dangereuse</a:t>
            </a:r>
            <a:r>
              <a:rPr lang="fr-FR" spc="-60" dirty="0">
                <a:solidFill>
                  <a:srgbClr val="1F5388"/>
                </a:solidFill>
                <a:latin typeface="Arial"/>
                <a:cs typeface="Arial"/>
              </a:rPr>
              <a:t>?</a:t>
            </a:r>
            <a:endParaRPr lang="en-US" altLang="en-US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201" y="1636488"/>
            <a:ext cx="7754810" cy="438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 descr="C:\Users\Pereira.J2\Desktop\UXO PowerPoint Jamie Edit\Pics for Kids' Presentation\Grade 9 Pres Images\Slide 4 - Fuse.jpg"/>
          <p:cNvPicPr>
            <a:picLocks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06" y="1636488"/>
            <a:ext cx="7754400" cy="43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>
            <p:custDataLst>
              <p:tags r:id="rId4"/>
            </p:custDataLst>
          </p:nvPr>
        </p:nvSpPr>
        <p:spPr>
          <a:xfrm>
            <a:off x="1367644" y="4581128"/>
            <a:ext cx="640871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2- </a:t>
            </a:r>
            <a:r>
              <a:rPr lang="fr-FR" sz="2400" spc="-65" dirty="0">
                <a:latin typeface="Arial"/>
                <a:cs typeface="Arial"/>
              </a:rPr>
              <a:t>Les </a:t>
            </a:r>
            <a:r>
              <a:rPr lang="fr-FR" sz="2400" spc="-50" dirty="0">
                <a:latin typeface="Arial"/>
                <a:cs typeface="Arial"/>
              </a:rPr>
              <a:t>fusées </a:t>
            </a:r>
            <a:r>
              <a:rPr lang="fr-FR" sz="2400" spc="-55" dirty="0">
                <a:latin typeface="Arial"/>
                <a:cs typeface="Arial"/>
              </a:rPr>
              <a:t>peuvent </a:t>
            </a:r>
            <a:r>
              <a:rPr lang="fr-FR" sz="2400" spc="-75" dirty="0">
                <a:latin typeface="Arial"/>
                <a:cs typeface="Arial"/>
              </a:rPr>
              <a:t>ne </a:t>
            </a:r>
            <a:r>
              <a:rPr lang="fr-FR" sz="2400" spc="-50" dirty="0">
                <a:latin typeface="Arial"/>
                <a:cs typeface="Arial"/>
              </a:rPr>
              <a:t>pas avoir </a:t>
            </a:r>
            <a:r>
              <a:rPr lang="fr-FR" sz="2400" spc="-45" dirty="0" smtClean="0">
                <a:latin typeface="Arial"/>
                <a:cs typeface="Arial"/>
              </a:rPr>
              <a:t>fonctionné</a:t>
            </a:r>
            <a:r>
              <a:rPr lang="fr-FR" sz="2400" strike="sngStrike" spc="-45" dirty="0" smtClean="0">
                <a:solidFill>
                  <a:srgbClr val="B5082D"/>
                </a:solidFill>
                <a:latin typeface="Arial"/>
                <a:cs typeface="Arial"/>
              </a:rPr>
              <a:t> </a:t>
            </a:r>
            <a:r>
              <a:rPr lang="fr-FR" sz="2400" spc="-50" dirty="0">
                <a:latin typeface="Arial"/>
                <a:cs typeface="Arial"/>
              </a:rPr>
              <a:t>correctement </a:t>
            </a:r>
            <a:r>
              <a:rPr lang="en-CA" sz="2400" spc="-40" dirty="0" err="1">
                <a:latin typeface="Arial"/>
                <a:cs typeface="Arial"/>
              </a:rPr>
              <a:t>lorsqu’elles</a:t>
            </a:r>
            <a:r>
              <a:rPr lang="en-CA" sz="2400" spc="-40" dirty="0">
                <a:latin typeface="Arial"/>
                <a:cs typeface="Arial"/>
              </a:rPr>
              <a:t> </a:t>
            </a:r>
            <a:r>
              <a:rPr lang="en-CA" sz="2400" spc="-40" dirty="0" err="1" smtClean="0">
                <a:latin typeface="Arial"/>
                <a:cs typeface="Arial"/>
              </a:rPr>
              <a:t>ont</a:t>
            </a:r>
            <a:r>
              <a:rPr lang="en-CA" sz="2400" spc="-40" dirty="0" smtClean="0">
                <a:latin typeface="Arial"/>
                <a:cs typeface="Arial"/>
              </a:rPr>
              <a:t> </a:t>
            </a:r>
            <a:r>
              <a:rPr lang="en-CA" sz="2400" spc="-40" dirty="0" err="1" smtClean="0">
                <a:latin typeface="Arial"/>
                <a:cs typeface="Arial"/>
              </a:rPr>
              <a:t>été</a:t>
            </a:r>
            <a:r>
              <a:rPr lang="en-CA" sz="2400" spc="-40" dirty="0" smtClean="0">
                <a:latin typeface="Arial"/>
                <a:cs typeface="Arial"/>
              </a:rPr>
              <a:t> </a:t>
            </a:r>
            <a:r>
              <a:rPr lang="fr-FR" sz="2400" spc="-40" dirty="0" smtClean="0">
                <a:latin typeface="Arial"/>
                <a:cs typeface="Arial"/>
              </a:rPr>
              <a:t>utilisées </a:t>
            </a:r>
            <a:r>
              <a:rPr lang="fr-FR" sz="2400" spc="-55" dirty="0">
                <a:latin typeface="Arial"/>
                <a:cs typeface="Arial"/>
              </a:rPr>
              <a:t>et </a:t>
            </a:r>
            <a:r>
              <a:rPr lang="fr-FR" sz="2400" spc="-45" dirty="0" smtClean="0">
                <a:latin typeface="Arial"/>
                <a:cs typeface="Arial"/>
              </a:rPr>
              <a:t>restent </a:t>
            </a:r>
            <a:r>
              <a:rPr lang="fr-FR" sz="2400" spc="-45" dirty="0">
                <a:latin typeface="Arial"/>
                <a:cs typeface="Arial"/>
              </a:rPr>
              <a:t>très sensibles </a:t>
            </a:r>
            <a:r>
              <a:rPr lang="fr-FR" sz="2400" spc="-65" dirty="0">
                <a:latin typeface="Arial"/>
                <a:cs typeface="Arial"/>
              </a:rPr>
              <a:t>des </a:t>
            </a:r>
            <a:r>
              <a:rPr lang="fr-FR" sz="2400" spc="-60" dirty="0">
                <a:latin typeface="Arial"/>
                <a:cs typeface="Arial"/>
              </a:rPr>
              <a:t>années </a:t>
            </a:r>
            <a:r>
              <a:rPr lang="fr-FR" sz="2400" spc="-55" dirty="0" smtClean="0">
                <a:latin typeface="Arial"/>
                <a:cs typeface="Arial"/>
              </a:rPr>
              <a:t>plus</a:t>
            </a:r>
            <a:r>
              <a:rPr lang="fr-FR" sz="2400" spc="-60" dirty="0" smtClean="0">
                <a:latin typeface="Arial"/>
                <a:cs typeface="Arial"/>
              </a:rPr>
              <a:t> </a:t>
            </a:r>
            <a:r>
              <a:rPr lang="fr-FR" sz="2400" spc="-45" dirty="0">
                <a:latin typeface="Arial"/>
                <a:cs typeface="Arial"/>
              </a:rPr>
              <a:t>tard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326674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 bwMode="auto">
          <a:xfrm>
            <a:off x="457200" y="860425"/>
            <a:ext cx="8229600" cy="912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pc="-5" dirty="0">
                <a:solidFill>
                  <a:srgbClr val="1E5287"/>
                </a:solidFill>
              </a:rPr>
              <a:t>Pourquoi </a:t>
            </a:r>
            <a:r>
              <a:rPr lang="fr-FR" dirty="0">
                <a:solidFill>
                  <a:srgbClr val="1E5287"/>
                </a:solidFill>
              </a:rPr>
              <a:t>une </a:t>
            </a:r>
            <a:r>
              <a:rPr lang="fr-FR" spc="5" dirty="0">
                <a:solidFill>
                  <a:srgbClr val="1E5287"/>
                </a:solidFill>
              </a:rPr>
              <a:t>UXO </a:t>
            </a:r>
            <a:r>
              <a:rPr lang="fr-FR" spc="-5" dirty="0">
                <a:solidFill>
                  <a:srgbClr val="1E5287"/>
                </a:solidFill>
              </a:rPr>
              <a:t>est-elle</a:t>
            </a:r>
            <a:r>
              <a:rPr lang="fr-FR" spc="-120" dirty="0">
                <a:solidFill>
                  <a:srgbClr val="1E5287"/>
                </a:solidFill>
              </a:rPr>
              <a:t> </a:t>
            </a:r>
            <a:r>
              <a:rPr lang="fr-FR" spc="-5" dirty="0">
                <a:solidFill>
                  <a:srgbClr val="1E5287"/>
                </a:solidFill>
              </a:rPr>
              <a:t>dangereuse?</a:t>
            </a:r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28800"/>
            <a:ext cx="7753239" cy="437381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1127711" y="5013176"/>
            <a:ext cx="657692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2700" marR="5080"/>
            <a:r>
              <a:rPr lang="en-CA" dirty="0"/>
              <a:t>3- </a:t>
            </a:r>
            <a:r>
              <a:rPr lang="fr-FR" spc="-5" dirty="0">
                <a:solidFill>
                  <a:srgbClr val="030303"/>
                </a:solidFill>
                <a:latin typeface="Arial"/>
                <a:cs typeface="Arial"/>
              </a:rPr>
              <a:t>Les </a:t>
            </a:r>
            <a:r>
              <a:rPr lang="fr-FR" spc="-10" dirty="0">
                <a:solidFill>
                  <a:srgbClr val="030303"/>
                </a:solidFill>
                <a:latin typeface="Arial"/>
                <a:cs typeface="Arial"/>
              </a:rPr>
              <a:t>articles peuvent être </a:t>
            </a:r>
            <a:r>
              <a:rPr lang="fr-FR" spc="-15" dirty="0">
                <a:solidFill>
                  <a:srgbClr val="030303"/>
                </a:solidFill>
                <a:latin typeface="Arial"/>
                <a:cs typeface="Arial"/>
              </a:rPr>
              <a:t>rouillés, </a:t>
            </a:r>
            <a:r>
              <a:rPr lang="fr-FR" spc="-5" dirty="0">
                <a:solidFill>
                  <a:srgbClr val="030303"/>
                </a:solidFill>
                <a:latin typeface="Arial"/>
                <a:cs typeface="Arial"/>
              </a:rPr>
              <a:t>et </a:t>
            </a:r>
            <a:r>
              <a:rPr lang="fr-FR" spc="-10" dirty="0">
                <a:solidFill>
                  <a:srgbClr val="030303"/>
                </a:solidFill>
                <a:latin typeface="Arial"/>
                <a:cs typeface="Arial"/>
              </a:rPr>
              <a:t>trouvés </a:t>
            </a:r>
            <a:r>
              <a:rPr lang="fr-FR" dirty="0">
                <a:solidFill>
                  <a:srgbClr val="030303"/>
                </a:solidFill>
                <a:latin typeface="Arial"/>
                <a:cs typeface="Arial"/>
              </a:rPr>
              <a:t>en</a:t>
            </a:r>
            <a:r>
              <a:rPr lang="fr-FR" spc="-160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lang="fr-FR" spc="-10" dirty="0">
                <a:solidFill>
                  <a:srgbClr val="030303"/>
                </a:solidFill>
                <a:latin typeface="Arial"/>
                <a:cs typeface="Arial"/>
              </a:rPr>
              <a:t>plusieurs  morceaux, </a:t>
            </a:r>
            <a:r>
              <a:rPr lang="fr-FR" dirty="0">
                <a:solidFill>
                  <a:srgbClr val="030303"/>
                </a:solidFill>
                <a:latin typeface="Arial"/>
                <a:cs typeface="Arial"/>
              </a:rPr>
              <a:t>ou </a:t>
            </a:r>
            <a:r>
              <a:rPr lang="fr-FR" spc="-10" dirty="0">
                <a:solidFill>
                  <a:srgbClr val="030303"/>
                </a:solidFill>
                <a:latin typeface="Arial"/>
                <a:cs typeface="Arial"/>
              </a:rPr>
              <a:t>ils peuvent ressembler </a:t>
            </a:r>
            <a:r>
              <a:rPr lang="fr-FR" spc="5" dirty="0">
                <a:solidFill>
                  <a:srgbClr val="030303"/>
                </a:solidFill>
                <a:latin typeface="Arial"/>
                <a:cs typeface="Arial"/>
              </a:rPr>
              <a:t>à </a:t>
            </a:r>
            <a:r>
              <a:rPr lang="fr-FR" dirty="0">
                <a:solidFill>
                  <a:srgbClr val="030303"/>
                </a:solidFill>
                <a:latin typeface="Arial"/>
                <a:cs typeface="Arial"/>
              </a:rPr>
              <a:t>de </a:t>
            </a:r>
            <a:r>
              <a:rPr lang="fr-FR" spc="-5" dirty="0">
                <a:solidFill>
                  <a:srgbClr val="030303"/>
                </a:solidFill>
                <a:latin typeface="Arial"/>
                <a:cs typeface="Arial"/>
              </a:rPr>
              <a:t>vieux</a:t>
            </a:r>
            <a:r>
              <a:rPr lang="fr-FR" spc="-220" dirty="0">
                <a:solidFill>
                  <a:srgbClr val="030303"/>
                </a:solidFill>
                <a:latin typeface="Arial"/>
                <a:cs typeface="Arial"/>
              </a:rPr>
              <a:t> </a:t>
            </a:r>
            <a:r>
              <a:rPr lang="fr-FR" spc="-10" dirty="0">
                <a:solidFill>
                  <a:srgbClr val="030303"/>
                </a:solidFill>
                <a:latin typeface="Arial"/>
                <a:cs typeface="Arial"/>
              </a:rPr>
              <a:t>débris.</a:t>
            </a:r>
            <a:endParaRPr lang="fr-FR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374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06896" y="836712"/>
            <a:ext cx="8229600" cy="912168"/>
          </a:xfrm>
        </p:spPr>
        <p:txBody>
          <a:bodyPr/>
          <a:lstStyle/>
          <a:p>
            <a:r>
              <a:rPr lang="fr-FR" dirty="0">
                <a:solidFill>
                  <a:schemeClr val="tx2"/>
                </a:solidFill>
              </a:rPr>
              <a:t>L’ancien champ </a:t>
            </a:r>
            <a:r>
              <a:rPr lang="fr-FR" spc="-10" dirty="0">
                <a:solidFill>
                  <a:schemeClr val="tx2"/>
                </a:solidFill>
              </a:rPr>
              <a:t>de </a:t>
            </a:r>
            <a:r>
              <a:rPr lang="fr-FR" spc="-5" dirty="0">
                <a:solidFill>
                  <a:schemeClr val="tx2"/>
                </a:solidFill>
              </a:rPr>
              <a:t>tir </a:t>
            </a:r>
            <a:r>
              <a:rPr lang="fr-FR" dirty="0">
                <a:solidFill>
                  <a:schemeClr val="tx2"/>
                </a:solidFill>
              </a:rPr>
              <a:t>Blair</a:t>
            </a:r>
            <a:r>
              <a:rPr lang="fr-FR" spc="-55" dirty="0">
                <a:solidFill>
                  <a:schemeClr val="tx2"/>
                </a:solidFill>
              </a:rPr>
              <a:t> </a:t>
            </a:r>
            <a:r>
              <a:rPr lang="fr-FR" dirty="0">
                <a:solidFill>
                  <a:schemeClr val="tx2"/>
                </a:solidFill>
              </a:rPr>
              <a:t>Rifle</a:t>
            </a:r>
            <a:endParaRPr lang="en-CA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2860" y="-22860"/>
            <a:ext cx="45720" cy="45720"/>
          </a:xfrm>
        </p:spPr>
      </p:pic>
      <p:pic>
        <p:nvPicPr>
          <p:cNvPr id="6" name="Picture 5"/>
          <p:cNvPicPr/>
          <p:nvPr/>
        </p:nvPicPr>
        <p:blipFill>
          <a:blip r:embed="rId6"/>
          <a:stretch>
            <a:fillRect/>
          </a:stretch>
        </p:blipFill>
        <p:spPr>
          <a:xfrm>
            <a:off x="1164980" y="1506500"/>
            <a:ext cx="6814040" cy="516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5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dirty="0">
                <a:solidFill>
                  <a:srgbClr val="1E5287"/>
                </a:solidFill>
              </a:rPr>
              <a:t>L’ancien champ de tir Blair </a:t>
            </a:r>
            <a:r>
              <a:rPr lang="fr-FR" spc="5" dirty="0">
                <a:solidFill>
                  <a:srgbClr val="1E5287"/>
                </a:solidFill>
              </a:rPr>
              <a:t>Rifle </a:t>
            </a:r>
            <a:r>
              <a:rPr lang="fr-FR" dirty="0">
                <a:solidFill>
                  <a:srgbClr val="1E5287"/>
                </a:solidFill>
              </a:rPr>
              <a:t>– À</a:t>
            </a:r>
            <a:r>
              <a:rPr lang="fr-FR" spc="60" dirty="0">
                <a:solidFill>
                  <a:srgbClr val="1E5287"/>
                </a:solidFill>
              </a:rPr>
              <a:t> </a:t>
            </a:r>
            <a:r>
              <a:rPr lang="fr-FR" dirty="0">
                <a:solidFill>
                  <a:srgbClr val="1E5287"/>
                </a:solidFill>
              </a:rPr>
              <a:t>l’époque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2860" y="-22860"/>
            <a:ext cx="45720" cy="45720"/>
          </a:xfrm>
        </p:spPr>
      </p:pic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457201" y="1731873"/>
            <a:ext cx="346672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L’ancien champ de tir Blair  Rifle était un secteur  d’entraînement pour l’armée</a:t>
            </a:r>
          </a:p>
          <a:p>
            <a:r>
              <a:rPr lang="fr-FR" sz="2000" dirty="0"/>
              <a:t>canadienne de 1931 à la fin  des années 1960</a:t>
            </a:r>
            <a:r>
              <a:rPr lang="fr-FR" sz="2000" dirty="0" smtClean="0"/>
              <a:t>.</a:t>
            </a:r>
            <a:br>
              <a:rPr lang="fr-FR" sz="2000" dirty="0" smtClean="0"/>
            </a:br>
            <a:endParaRPr lang="fr-FR" sz="2000" dirty="0"/>
          </a:p>
          <a:p>
            <a:r>
              <a:rPr lang="fr-FR" sz="2000" dirty="0"/>
              <a:t>Les soldats s’entraînaient à  tirer des fusils, des pistolets,</a:t>
            </a:r>
          </a:p>
          <a:p>
            <a:r>
              <a:rPr lang="fr-FR" sz="2000" dirty="0"/>
              <a:t>des mortiers et </a:t>
            </a:r>
            <a:r>
              <a:rPr lang="fr-FR" sz="2000" dirty="0" smtClean="0"/>
              <a:t>des grenades </a:t>
            </a:r>
            <a:r>
              <a:rPr lang="fr-FR" sz="2000" dirty="0"/>
              <a:t>en préparation de la guerre.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222334" y="1808958"/>
            <a:ext cx="4149670" cy="2160240"/>
          </a:xfrm>
          <a:prstGeom prst="rect">
            <a:avLst/>
          </a:prstGeom>
          <a:ln w="9525">
            <a:solidFill>
              <a:srgbClr val="000000"/>
            </a:solidFill>
          </a:ln>
        </p:spPr>
      </p:pic>
      <p:sp>
        <p:nvSpPr>
          <p:cNvPr id="5" name="TextBox 4"/>
          <p:cNvSpPr txBox="1"/>
          <p:nvPr>
            <p:custDataLst>
              <p:tags r:id="rId5"/>
            </p:custDataLst>
          </p:nvPr>
        </p:nvSpPr>
        <p:spPr>
          <a:xfrm>
            <a:off x="4273688" y="4164942"/>
            <a:ext cx="1717818" cy="208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>
              <a:lnSpc>
                <a:spcPct val="103200"/>
              </a:lnSpc>
            </a:pPr>
            <a:r>
              <a:rPr lang="fr-FR" sz="1400" spc="-10" dirty="0">
                <a:latin typeface="Arial"/>
                <a:cs typeface="Arial"/>
              </a:rPr>
              <a:t>En</a:t>
            </a:r>
            <a:r>
              <a:rPr lang="fr-FR" sz="1400" spc="-85" dirty="0">
                <a:latin typeface="Arial"/>
                <a:cs typeface="Arial"/>
              </a:rPr>
              <a:t> </a:t>
            </a:r>
            <a:r>
              <a:rPr lang="fr-FR" sz="1400" spc="-20" dirty="0">
                <a:latin typeface="Arial"/>
                <a:cs typeface="Arial"/>
              </a:rPr>
              <a:t>haut</a:t>
            </a:r>
            <a:r>
              <a:rPr lang="fr-FR" sz="1400" spc="-80" dirty="0">
                <a:latin typeface="Arial"/>
                <a:cs typeface="Arial"/>
              </a:rPr>
              <a:t> </a:t>
            </a:r>
            <a:r>
              <a:rPr lang="fr-FR" sz="1400" dirty="0">
                <a:latin typeface="Arial"/>
                <a:cs typeface="Arial"/>
              </a:rPr>
              <a:t>:</a:t>
            </a:r>
            <a:r>
              <a:rPr lang="fr-FR" sz="1400" spc="-80" dirty="0">
                <a:latin typeface="Arial"/>
                <a:cs typeface="Arial"/>
              </a:rPr>
              <a:t> </a:t>
            </a:r>
            <a:r>
              <a:rPr lang="fr-FR" sz="1400" spc="-15" dirty="0">
                <a:latin typeface="Arial"/>
                <a:cs typeface="Arial"/>
              </a:rPr>
              <a:t>une</a:t>
            </a:r>
            <a:r>
              <a:rPr lang="fr-FR" sz="1400" spc="-85" dirty="0">
                <a:latin typeface="Arial"/>
                <a:cs typeface="Arial"/>
              </a:rPr>
              <a:t> </a:t>
            </a:r>
            <a:r>
              <a:rPr lang="fr-FR" sz="1400" spc="-20" dirty="0">
                <a:latin typeface="Arial"/>
                <a:cs typeface="Arial"/>
              </a:rPr>
              <a:t>photo  </a:t>
            </a:r>
            <a:r>
              <a:rPr lang="fr-FR" sz="1400" spc="-10" dirty="0">
                <a:latin typeface="Arial"/>
                <a:cs typeface="Arial"/>
              </a:rPr>
              <a:t>de </a:t>
            </a:r>
            <a:r>
              <a:rPr lang="fr-FR" sz="1400" spc="-25" dirty="0">
                <a:latin typeface="Arial"/>
                <a:cs typeface="Arial"/>
              </a:rPr>
              <a:t>l’ancien site  </a:t>
            </a:r>
            <a:r>
              <a:rPr lang="fr-FR" sz="1400" spc="-30" dirty="0" smtClean="0">
                <a:latin typeface="Arial"/>
                <a:cs typeface="Arial"/>
              </a:rPr>
              <a:t>d’entraînement </a:t>
            </a:r>
            <a:r>
              <a:rPr lang="en-CA" sz="1400" spc="-30" dirty="0">
                <a:latin typeface="Arial"/>
                <a:cs typeface="Arial"/>
              </a:rPr>
              <a:t>militaire.</a:t>
            </a:r>
            <a:endParaRPr lang="en-CA" sz="1400" dirty="0">
              <a:latin typeface="Arial"/>
              <a:cs typeface="Arial"/>
            </a:endParaRPr>
          </a:p>
          <a:p>
            <a:pPr marL="12700" marR="5080">
              <a:lnSpc>
                <a:spcPct val="103200"/>
              </a:lnSpc>
            </a:pPr>
            <a:endParaRPr lang="fr-FR" sz="1400" dirty="0">
              <a:latin typeface="Arial"/>
              <a:cs typeface="Arial"/>
            </a:endParaRPr>
          </a:p>
          <a:p>
            <a:pPr marL="13335" marR="5080">
              <a:lnSpc>
                <a:spcPct val="103499"/>
              </a:lnSpc>
              <a:spcBef>
                <a:spcPts val="5"/>
              </a:spcBef>
            </a:pPr>
            <a:r>
              <a:rPr lang="fr-FR" sz="1400" spc="-5" dirty="0" smtClean="0">
                <a:latin typeface="Arial"/>
                <a:cs typeface="Arial"/>
              </a:rPr>
              <a:t>En </a:t>
            </a:r>
            <a:r>
              <a:rPr lang="fr-FR" sz="1400" spc="-15" dirty="0">
                <a:latin typeface="Arial"/>
                <a:cs typeface="Arial"/>
              </a:rPr>
              <a:t>bas </a:t>
            </a:r>
            <a:r>
              <a:rPr lang="fr-FR" sz="1400" dirty="0">
                <a:latin typeface="Arial"/>
                <a:cs typeface="Arial"/>
              </a:rPr>
              <a:t>: </a:t>
            </a:r>
            <a:r>
              <a:rPr lang="fr-FR" sz="1400" spc="-15" dirty="0">
                <a:latin typeface="Arial"/>
                <a:cs typeface="Arial"/>
              </a:rPr>
              <a:t>des </a:t>
            </a:r>
            <a:r>
              <a:rPr lang="fr-FR" sz="1400" spc="-20" dirty="0" smtClean="0">
                <a:latin typeface="Arial"/>
                <a:cs typeface="Arial"/>
              </a:rPr>
              <a:t>soldats </a:t>
            </a:r>
            <a:r>
              <a:rPr lang="fr-FR" sz="1400" spc="-20" dirty="0">
                <a:latin typeface="Arial"/>
                <a:cs typeface="Arial"/>
              </a:rPr>
              <a:t>tirent </a:t>
            </a:r>
            <a:r>
              <a:rPr lang="fr-FR" sz="1400" spc="-15" dirty="0">
                <a:latin typeface="Arial"/>
                <a:cs typeface="Arial"/>
              </a:rPr>
              <a:t>des </a:t>
            </a:r>
            <a:r>
              <a:rPr lang="fr-FR" sz="1400" spc="-20" dirty="0" smtClean="0">
                <a:latin typeface="Arial"/>
                <a:cs typeface="Arial"/>
              </a:rPr>
              <a:t>mortiers</a:t>
            </a:r>
            <a:r>
              <a:rPr lang="fr-FR" sz="1400" spc="275" dirty="0" smtClean="0">
                <a:latin typeface="Arial"/>
                <a:cs typeface="Arial"/>
              </a:rPr>
              <a:t> </a:t>
            </a:r>
            <a:r>
              <a:rPr lang="fr-FR" sz="1400" spc="-15" dirty="0" smtClean="0">
                <a:latin typeface="Arial"/>
                <a:cs typeface="Arial"/>
              </a:rPr>
              <a:t>sur </a:t>
            </a:r>
            <a:r>
              <a:rPr lang="fr-FR" sz="1400" spc="-10" dirty="0">
                <a:latin typeface="Arial"/>
                <a:cs typeface="Arial"/>
              </a:rPr>
              <a:t>un </a:t>
            </a:r>
            <a:r>
              <a:rPr lang="fr-FR" sz="1400" spc="-20" dirty="0" smtClean="0">
                <a:latin typeface="Arial"/>
                <a:cs typeface="Arial"/>
              </a:rPr>
              <a:t>autre</a:t>
            </a:r>
            <a:r>
              <a:rPr lang="fr-FR" sz="1400" spc="-125" dirty="0" smtClean="0">
                <a:latin typeface="Arial"/>
                <a:cs typeface="Arial"/>
              </a:rPr>
              <a:t> </a:t>
            </a:r>
            <a:r>
              <a:rPr lang="fr-FR" sz="1400" spc="-20" dirty="0" smtClean="0">
                <a:latin typeface="Arial"/>
                <a:cs typeface="Arial"/>
              </a:rPr>
              <a:t>site</a:t>
            </a:r>
            <a:r>
              <a:rPr lang="en-CA" sz="1400" dirty="0" smtClean="0"/>
              <a:t>.</a:t>
            </a:r>
            <a:endParaRPr lang="en-CA" sz="1400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966" y="3575378"/>
            <a:ext cx="3008324" cy="291202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44554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fr-FR" spc="-20" dirty="0">
                <a:solidFill>
                  <a:srgbClr val="1E5287"/>
                </a:solidFill>
                <a:cs typeface="Calibri"/>
              </a:rPr>
              <a:t>L’ancien </a:t>
            </a:r>
            <a:r>
              <a:rPr lang="fr-FR" spc="-15" dirty="0">
                <a:solidFill>
                  <a:srgbClr val="1E5287"/>
                </a:solidFill>
                <a:cs typeface="Calibri"/>
              </a:rPr>
              <a:t>champ </a:t>
            </a:r>
            <a:r>
              <a:rPr lang="fr-FR" spc="-10" dirty="0">
                <a:solidFill>
                  <a:srgbClr val="1E5287"/>
                </a:solidFill>
                <a:cs typeface="Calibri"/>
              </a:rPr>
              <a:t>de </a:t>
            </a:r>
            <a:r>
              <a:rPr lang="fr-FR" spc="-20" dirty="0">
                <a:solidFill>
                  <a:srgbClr val="1E5287"/>
                </a:solidFill>
                <a:cs typeface="Calibri"/>
              </a:rPr>
              <a:t>tir Blair Rifle </a:t>
            </a:r>
            <a:r>
              <a:rPr lang="fr-FR" dirty="0">
                <a:solidFill>
                  <a:srgbClr val="1E5287"/>
                </a:solidFill>
                <a:cs typeface="Calibri"/>
              </a:rPr>
              <a:t>–</a:t>
            </a:r>
            <a:r>
              <a:rPr lang="fr-FR" spc="-229" dirty="0">
                <a:solidFill>
                  <a:srgbClr val="1E5287"/>
                </a:solidFill>
                <a:cs typeface="Calibri"/>
              </a:rPr>
              <a:t> </a:t>
            </a:r>
            <a:r>
              <a:rPr lang="fr-FR" spc="-25" dirty="0">
                <a:solidFill>
                  <a:schemeClr val="tx2"/>
                </a:solidFill>
                <a:cs typeface="Calibri"/>
              </a:rPr>
              <a:t>Aujourd’hui</a:t>
            </a:r>
            <a:endParaRPr lang="fr-FR" dirty="0">
              <a:solidFill>
                <a:schemeClr val="tx2"/>
              </a:solidFill>
              <a:cs typeface="Calibri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2860" y="-22860"/>
            <a:ext cx="45720" cy="45720"/>
          </a:xfr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12995" y="1623720"/>
            <a:ext cx="3008429" cy="48169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690155" y="4180131"/>
            <a:ext cx="3574554" cy="22973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182325" y="3265721"/>
            <a:ext cx="1799671" cy="31749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>
            <p:custDataLst>
              <p:tags r:id="rId6"/>
            </p:custDataLst>
          </p:nvPr>
        </p:nvSpPr>
        <p:spPr>
          <a:xfrm>
            <a:off x="3594538" y="1645057"/>
            <a:ext cx="51582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dirty="0"/>
              <a:t>Aujourd’hui, ce secteur est utilisé </a:t>
            </a:r>
            <a:r>
              <a:rPr lang="fr-FR" sz="2300" dirty="0" smtClean="0"/>
              <a:t>pour y faire de la randonnée pédestre </a:t>
            </a:r>
            <a:r>
              <a:rPr lang="fr-FR" sz="2300" dirty="0"/>
              <a:t>ou </a:t>
            </a:r>
            <a:r>
              <a:rPr lang="fr-FR" sz="2300" dirty="0" smtClean="0"/>
              <a:t>du </a:t>
            </a:r>
            <a:r>
              <a:rPr lang="fr-FR" sz="2300" dirty="0"/>
              <a:t>vélo, pour promener </a:t>
            </a:r>
            <a:r>
              <a:rPr lang="fr-FR" sz="2300" dirty="0" smtClean="0"/>
              <a:t>son </a:t>
            </a:r>
            <a:r>
              <a:rPr lang="fr-FR" sz="2300" dirty="0"/>
              <a:t>chien et organiser des rassemblements.</a:t>
            </a:r>
          </a:p>
          <a:p>
            <a:endParaRPr lang="en-CA" sz="2300" dirty="0" smtClean="0"/>
          </a:p>
          <a:p>
            <a:pPr marL="12700">
              <a:lnSpc>
                <a:spcPct val="100000"/>
              </a:lnSpc>
            </a:pPr>
            <a:r>
              <a:rPr lang="en-CA" sz="2300" spc="-20" dirty="0">
                <a:solidFill>
                  <a:srgbClr val="030403"/>
                </a:solidFill>
                <a:latin typeface="Arial"/>
                <a:cs typeface="Arial"/>
              </a:rPr>
              <a:t>Photos </a:t>
            </a:r>
            <a:r>
              <a:rPr lang="en-CA" sz="2300" spc="-10" dirty="0">
                <a:solidFill>
                  <a:srgbClr val="030403"/>
                </a:solidFill>
                <a:latin typeface="Arial"/>
                <a:cs typeface="Arial"/>
              </a:rPr>
              <a:t>du </a:t>
            </a:r>
            <a:r>
              <a:rPr lang="en-CA" sz="2300" spc="-20" dirty="0">
                <a:solidFill>
                  <a:srgbClr val="030403"/>
                </a:solidFill>
                <a:latin typeface="Arial"/>
                <a:cs typeface="Arial"/>
              </a:rPr>
              <a:t>site</a:t>
            </a:r>
            <a:r>
              <a:rPr lang="en-CA" sz="2300" spc="-165" dirty="0">
                <a:solidFill>
                  <a:srgbClr val="030403"/>
                </a:solidFill>
                <a:latin typeface="Arial"/>
                <a:cs typeface="Arial"/>
              </a:rPr>
              <a:t> </a:t>
            </a:r>
            <a:r>
              <a:rPr lang="en-CA" sz="2300" spc="-20" dirty="0">
                <a:solidFill>
                  <a:srgbClr val="030403"/>
                </a:solidFill>
                <a:latin typeface="Arial"/>
                <a:cs typeface="Arial"/>
              </a:rPr>
              <a:t>aujourd’hui.</a:t>
            </a:r>
            <a:endParaRPr lang="en-CA" sz="23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310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heme/theme1.xml><?xml version="1.0" encoding="utf-8"?>
<a:theme xmlns:a="http://schemas.openxmlformats.org/drawingml/2006/main" name="UXO Safety for Kids_Grade 3_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?mso-contentType ?>
<SharedContentType xmlns="Microsoft.SharePoint.Taxonomy.ContentTypeSync" SourceId="8c346edb-870d-4513-9c63-a893910a98ab" ContentTypeId="0x010100E6462F15D6120544BF30BB1862FE12090101" PreviousValue="false"/>
</file>

<file path=customXml/item2.xml><?xml version="1.0" encoding="utf-8"?>
<?mso-contentType ?>
<p:Policy xmlns:p="office.server.policy" id="" local="true">
  <p:Name>ADMPA Base</p:Name>
  <p:Description/>
  <p:Statement/>
  <p:PolicyItems>
    <p:PolicyItem featureId="Microsoft.Office.RecordsManagement.PolicyFeatures.Expiration" staticId="0x010100E6462F15D6120544BF30BB1862FE120901|1007247583" UniqueId="0ec94e2f-331b-4fc7-9c54-459e4648ae22">
      <p:Name>Retention</p:Name>
      <p:Description>Automatic scheduling of content for processing, and performing a retention action on content that has reached its due date.</p:Description>
      <p:CustomData>
        <Schedules nextStageId="2">
          <Schedule type="Default">
            <stages>
              <data stageId="1">
                <formula id="Microsoft.Office.RecordsManagement.PolicyFeatures.Expiration.Formula.BuiltIn">
                  <number>10</number>
                  <property>Created</property>
                  <propertyId>8c06beca-0777-48f7-91c7-6da68bc07b69</propertyId>
                  <period>days</period>
                </formula>
                <action type="workflow" id="9663fc46-8817-497b-b503-b243f5e216bb"/>
              </data>
            </stages>
          </Schedule>
        </Schedules>
      </p:CustomData>
    </p:PolicyItem>
  </p:PolicyItems>
</p:Policy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DMPA Admin" ma:contentTypeID="0x010100E6462F15D6120544BF30BB1862FE120901010027745CDB928850468E7C82C6E76138A2" ma:contentTypeVersion="7" ma:contentTypeDescription="" ma:contentTypeScope="" ma:versionID="9f8be660ed93d89d8ebd810e30d11622">
  <xsd:schema xmlns:xsd="http://www.w3.org/2001/XMLSchema" xmlns:xs="http://www.w3.org/2001/XMLSchema" xmlns:p="http://schemas.microsoft.com/office/2006/metadata/properties" xmlns:ns1="http://schemas.microsoft.com/sharepoint/v3" xmlns:ns3="f671534e-74e5-4236-8092-3129c56dc4ea" targetNamespace="http://schemas.microsoft.com/office/2006/metadata/properties" ma:root="true" ma:fieldsID="df211632aca2b93c727962331ff9deab" ns1:_="" ns3:_="">
    <xsd:import namespace="http://schemas.microsoft.com/sharepoint/v3"/>
    <xsd:import namespace="f671534e-74e5-4236-8092-3129c56dc4ea"/>
    <xsd:element name="properties">
      <xsd:complexType>
        <xsd:sequence>
          <xsd:element name="documentManagement">
            <xsd:complexType>
              <xsd:all>
                <xsd:element ref="ns1:RoutingRuleDescription" minOccurs="0"/>
                <xsd:element ref="ns3:Entered_x0020_By" minOccurs="0"/>
                <xsd:element ref="ns3:Record_x0020_Date"/>
                <xsd:element ref="ns3:b80c1f53a0524e008c4670662d077fa0" minOccurs="0"/>
                <xsd:element ref="ns3:ib3219b4107f4d698716b70502ed242a" minOccurs="0"/>
                <xsd:element ref="ns3:a4a735c5c3a14a3cab9401b6e84ec97f" minOccurs="0"/>
                <xsd:element ref="ns3:TaxCatchAllLabel" minOccurs="0"/>
                <xsd:element ref="ns1:_dlc_Exempt" minOccurs="0"/>
                <xsd:element ref="ns1:_dlc_ExpireDateSaved" minOccurs="0"/>
                <xsd:element ref="ns1:_dlc_ExpireDate" minOccurs="0"/>
                <xsd:element ref="ns3:o4767eceb1cf4e2bbb9ae1f77dd06c0d" minOccurs="0"/>
                <xsd:element ref="ns3:TaxCatchAll" minOccurs="0"/>
                <xsd:element ref="ns3:gd43b524f0564ef891a8c4936f0cbee5" minOccurs="0"/>
                <xsd:element ref="ns3:cabbea28976f4c16b9df89740fbcfaea" minOccurs="0"/>
                <xsd:element ref="ns3:jd4271acd6ca435fb448d35a34762777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outingRuleDescription" ma:index="3" nillable="true" ma:displayName="Description" ma:internalName="RoutingRuleDescription" ma:readOnly="false">
      <xsd:simpleType>
        <xsd:restriction base="dms:Text">
          <xsd:maxLength value="255"/>
        </xsd:restriction>
      </xsd:simpleType>
    </xsd:element>
    <xsd:element name="_dlc_Exempt" ma:index="20" nillable="true" ma:displayName="Exempt from Policy" ma:hidden="true" ma:internalName="_dlc_Exempt" ma:readOnly="true">
      <xsd:simpleType>
        <xsd:restriction base="dms:Unknown"/>
      </xsd:simpleType>
    </xsd:element>
    <xsd:element name="_dlc_ExpireDateSaved" ma:index="21" nillable="true" ma:displayName="Original Expiration Date" ma:hidden="true" ma:internalName="_dlc_ExpireDateSaved" ma:readOnly="true">
      <xsd:simpleType>
        <xsd:restriction base="dms:DateTime"/>
      </xsd:simpleType>
    </xsd:element>
    <xsd:element name="_dlc_ExpireDate" ma:index="22" nillable="true" ma:displayName="Expiration Date" ma:description="" ma:hidden="true" ma:indexed="true" ma:internalName="_dlc_Expire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71534e-74e5-4236-8092-3129c56dc4ea" elementFormDefault="qualified">
    <xsd:import namespace="http://schemas.microsoft.com/office/2006/documentManagement/types"/>
    <xsd:import namespace="http://schemas.microsoft.com/office/infopath/2007/PartnerControls"/>
    <xsd:element name="Entered_x0020_By" ma:index="5" nillable="true" ma:displayName="Entered By" ma:internalName="Entered_x0020_By" ma:readOnly="false">
      <xsd:simpleType>
        <xsd:restriction base="dms:Text">
          <xsd:maxLength value="255"/>
        </xsd:restriction>
      </xsd:simpleType>
    </xsd:element>
    <xsd:element name="Record_x0020_Date" ma:index="6" ma:displayName="Record Date" ma:default="[today]" ma:format="DateOnly" ma:internalName="Record_x0020_Date">
      <xsd:simpleType>
        <xsd:restriction base="dms:DateTime"/>
      </xsd:simpleType>
    </xsd:element>
    <xsd:element name="b80c1f53a0524e008c4670662d077fa0" ma:index="13" ma:taxonomy="true" ma:internalName="b80c1f53a0524e008c4670662d077fa0" ma:taxonomyFieldName="Sensitivity" ma:displayName="Sensitivity" ma:default="2;#NATO Unclassified|31174c30-8db1-46cf-b4aa-9af4ad77d14b" ma:fieldId="{b80c1f53-a052-4e00-8c46-70662d077fa0}" ma:sspId="8c346edb-870d-4513-9c63-a893910a98ab" ma:termSetId="1a9fbc36-3b23-496c-bc01-201831f64af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b3219b4107f4d698716b70502ed242a" ma:index="15" ma:taxonomy="true" ma:internalName="ib3219b4107f4d698716b70502ed242a" ma:taxonomyFieldName="DocLanguage" ma:displayName="DocLanguage" ma:readOnly="false" ma:default="1;#English|bd6d7ee1-50c0-484f-9d07-7d7f65e837f3" ma:fieldId="{2b3219b4-107f-4d69-8716-b70502ed242a}" ma:taxonomyMulti="true" ma:sspId="8c346edb-870d-4513-9c63-a893910a98ab" ma:termSetId="0420b77c-9afa-427d-a10d-2c64f866f7a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4a735c5c3a14a3cab9401b6e84ec97f" ma:index="18" nillable="true" ma:taxonomy="true" ma:internalName="a4a735c5c3a14a3cab9401b6e84ec97f" ma:taxonomyFieldName="Region" ma:displayName="Region" ma:default="5;#National - Ottawa|06559d8d-532d-428b-9e6b-77c5c181ccb3" ma:fieldId="{a4a735c5-c3a1-4a3c-ab94-01b6e84ec97f}" ma:sspId="8c346edb-870d-4513-9c63-a893910a98ab" ma:termSetId="660ffbdb-1ef5-4803-801a-4e3e657fa26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Label" ma:index="19" nillable="true" ma:displayName="Taxonomy Catch All Column1" ma:hidden="true" ma:list="{884dc368-9d49-4ae8-a624-e2b79571a6e2}" ma:internalName="TaxCatchAllLabel" ma:readOnly="true" ma:showField="CatchAllDataLabel" ma:web="5fa89a65-ee16-4ae6-8012-db71d4c1ae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4767eceb1cf4e2bbb9ae1f77dd06c0d" ma:index="23" ma:taxonomy="true" ma:internalName="o4767eceb1cf4e2bbb9ae1f77dd06c0d" ma:taxonomyFieldName="ADMPA_x0020_Subject" ma:displayName="ADMPA Subject" ma:default="6;#Admin|b6aac56e-b578-4638-b234-c551a8ef8c0f" ma:fieldId="{84767ece-b1cf-4e2b-bb9a-e1f77dd06c0d}" ma:taxonomyMulti="true" ma:sspId="8c346edb-870d-4513-9c63-a893910a98ab" ma:termSetId="a7c26415-b443-4186-8355-010c1c1c54b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24" nillable="true" ma:displayName="Taxonomy Catch All Column" ma:hidden="true" ma:list="{884dc368-9d49-4ae8-a624-e2b79571a6e2}" ma:internalName="TaxCatchAll" ma:showField="CatchAllData" ma:web="5fa89a65-ee16-4ae6-8012-db71d4c1ae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gd43b524f0564ef891a8c4936f0cbee5" ma:index="25" nillable="true" ma:taxonomy="true" ma:internalName="gd43b524f0564ef891a8c4936f0cbee5" ma:taxonomyFieldName="Fiscal_x0020_Year" ma:displayName="Fiscal Year" ma:readOnly="false" ma:default="68;#FY2015-2016|ef8ecf4f-4bf3-4825-8cd0-92de8c43dfbc" ma:fieldId="{0d43b524-f056-4ef8-91a8-c4936f0cbee5}" ma:sspId="8c346edb-870d-4513-9c63-a893910a98ab" ma:termSetId="90c6491d-c1ae-4564-ba16-d0dda62b598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abbea28976f4c16b9df89740fbcfaea" ma:index="27" nillable="true" ma:taxonomy="true" ma:internalName="cabbea28976f4c16b9df89740fbcfaea" ma:taxonomyFieldName="Releasable" ma:displayName="Releasable" ma:readOnly="false" ma:default="7;#CA|cf57ec48-c89d-4360-b439-915bb3b6707c" ma:fieldId="{cabbea28-976f-4c16-b9df-89740fbcfaea}" ma:sspId="8c346edb-870d-4513-9c63-a893910a98ab" ma:termSetId="6bd1f2be-c609-408b-a159-b39581c4eac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d4271acd6ca435fb448d35a34762777" ma:index="29" nillable="true" ma:taxonomy="true" ma:internalName="jd4271acd6ca435fb448d35a34762777" ma:taxonomyFieldName="Corporate_x0020_Name" ma:displayName="Corporate Name" ma:default="3;#National Defence|0fbf44f3-2f93-4fc5-8ee2-af669c0654de" ma:fieldId="{3d4271ac-d6ca-435f-b448-d35a34762777}" ma:sspId="8c346edb-870d-4513-9c63-a893910a98ab" ma:termSetId="7c9d31bb-0ad4-4943-a089-fe55428a6c03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1" ma:displayName="Author"/>
        <xsd:element ref="dcterms:created" minOccurs="0" maxOccurs="1"/>
        <xsd:element ref="dc:identifier" minOccurs="0" maxOccurs="1"/>
        <xsd:element name="contentType" minOccurs="0" maxOccurs="1" type="xsd:string" ma:index="8" ma:displayName="Content Type" ma:readOnly="tru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bbea28976f4c16b9df89740fbcfaea xmlns="f671534e-74e5-4236-8092-3129c56dc4ea">
      <Terms xmlns="http://schemas.microsoft.com/office/infopath/2007/PartnerControls">
        <TermInfo xmlns="http://schemas.microsoft.com/office/infopath/2007/PartnerControls">
          <TermName xmlns="http://schemas.microsoft.com/office/infopath/2007/PartnerControls">CA</TermName>
          <TermId xmlns="http://schemas.microsoft.com/office/infopath/2007/PartnerControls">cf57ec48-c89d-4360-b439-915bb3b6707c</TermId>
        </TermInfo>
      </Terms>
    </cabbea28976f4c16b9df89740fbcfaea>
    <jd4271acd6ca435fb448d35a34762777 xmlns="f671534e-74e5-4236-8092-3129c56dc4ea">
      <Terms xmlns="http://schemas.microsoft.com/office/infopath/2007/PartnerControls">
        <TermInfo xmlns="http://schemas.microsoft.com/office/infopath/2007/PartnerControls">
          <TermName xmlns="http://schemas.microsoft.com/office/infopath/2007/PartnerControls">National Defence</TermName>
          <TermId xmlns="http://schemas.microsoft.com/office/infopath/2007/PartnerControls">0fbf44f3-2f93-4fc5-8ee2-af669c0654de</TermId>
        </TermInfo>
      </Terms>
    </jd4271acd6ca435fb448d35a34762777>
    <b80c1f53a0524e008c4670662d077fa0 xmlns="f671534e-74e5-4236-8092-3129c56dc4ea">
      <Terms xmlns="http://schemas.microsoft.com/office/infopath/2007/PartnerControls">
        <TermInfo xmlns="http://schemas.microsoft.com/office/infopath/2007/PartnerControls">
          <TermName xmlns="http://schemas.microsoft.com/office/infopath/2007/PartnerControls">NATO Unclassified</TermName>
          <TermId xmlns="http://schemas.microsoft.com/office/infopath/2007/PartnerControls">31174c30-8db1-46cf-b4aa-9af4ad77d14b</TermId>
        </TermInfo>
      </Terms>
    </b80c1f53a0524e008c4670662d077fa0>
    <ib3219b4107f4d698716b70502ed242a xmlns="f671534e-74e5-4236-8092-3129c56dc4ea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English</TermName>
          <TermId xmlns="http://schemas.microsoft.com/office/infopath/2007/PartnerControls">bd6d7ee1-50c0-484f-9d07-7d7f65e837f3</TermId>
        </TermInfo>
      </Terms>
    </ib3219b4107f4d698716b70502ed242a>
    <a4a735c5c3a14a3cab9401b6e84ec97f xmlns="f671534e-74e5-4236-8092-3129c56dc4ea">
      <Terms xmlns="http://schemas.microsoft.com/office/infopath/2007/PartnerControls">
        <TermInfo xmlns="http://schemas.microsoft.com/office/infopath/2007/PartnerControls">
          <TermName xmlns="http://schemas.microsoft.com/office/infopath/2007/PartnerControls">National - Ottawa</TermName>
          <TermId xmlns="http://schemas.microsoft.com/office/infopath/2007/PartnerControls">06559d8d-532d-428b-9e6b-77c5c181ccb3</TermId>
        </TermInfo>
      </Terms>
    </a4a735c5c3a14a3cab9401b6e84ec97f>
    <gd43b524f0564ef891a8c4936f0cbee5 xmlns="f671534e-74e5-4236-8092-3129c56dc4ea">
      <Terms xmlns="http://schemas.microsoft.com/office/infopath/2007/PartnerControls">
        <TermInfo xmlns="http://schemas.microsoft.com/office/infopath/2007/PartnerControls">
          <TermName xmlns="http://schemas.microsoft.com/office/infopath/2007/PartnerControls">FY2015-2016</TermName>
          <TermId xmlns="http://schemas.microsoft.com/office/infopath/2007/PartnerControls">ef8ecf4f-4bf3-4825-8cd0-92de8c43dfbc</TermId>
        </TermInfo>
      </Terms>
    </gd43b524f0564ef891a8c4936f0cbee5>
    <o4767eceb1cf4e2bbb9ae1f77dd06c0d xmlns="f671534e-74e5-4236-8092-3129c56dc4ea">
      <Terms xmlns="http://schemas.microsoft.com/office/infopath/2007/PartnerControls">
        <TermInfo xmlns="http://schemas.microsoft.com/office/infopath/2007/PartnerControls">
          <TermName xmlns="http://schemas.microsoft.com/office/infopath/2007/PartnerControls">Admin</TermName>
          <TermId xmlns="http://schemas.microsoft.com/office/infopath/2007/PartnerControls">b6aac56e-b578-4638-b234-c551a8ef8c0f</TermId>
        </TermInfo>
      </Terms>
    </o4767eceb1cf4e2bbb9ae1f77dd06c0d>
    <TaxCatchAll xmlns="f671534e-74e5-4236-8092-3129c56dc4ea">
      <Value>68</Value>
      <Value>8</Value>
      <Value>7</Value>
      <Value>6</Value>
      <Value>5</Value>
      <Value>3</Value>
      <Value>2</Value>
      <Value>1</Value>
    </TaxCatchAll>
    <_dlc_ExpireDate xmlns="http://schemas.microsoft.com/sharepoint/v3">2018-07-05T18:23:15+00:00</_dlc_ExpireDate>
    <RoutingRuleDescription xmlns="http://schemas.microsoft.com/sharepoint/v3" xsi:nil="true"/>
    <Record_x0020_Date xmlns="f671534e-74e5-4236-8092-3129c56dc4ea">2018-06-25T18:23:18+00:00</Record_x0020_Date>
    <Entered_x0020_By xmlns="f671534e-74e5-4236-8092-3129c56dc4ea" xsi:nil="true"/>
  </documentManagement>
</p:propertie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.xml><?xml version="1.0" encoding="utf-8"?>
<?mso-contentType ?>
<spe:Receivers xmlns:spe="http://schemas.microsoft.com/sharepoint/events">
  <Receiver>
    <Name>Microsoft.Office.RecordsManagement.PolicyFeatures.ExpirationEventReceiver</Name>
    <Synchronization>Synchronous</Synchronization>
    <Type>10001</Type>
    <SequenceNumber>101</SequenceNumber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10002</Type>
    <SequenceNumber>102</SequenceNumber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10004</Type>
    <SequenceNumber>103</SequenceNumber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10006</Type>
    <SequenceNumber>104</SequenceNumber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10009</Type>
    <SequenceNumber>105</SequenceNumber>
    <Assembly>Microsoft.Office.Policy, Version=14.0.0.0, Culture=neutral, PublicKeyToken=71e9bce111e9429c</Assembly>
    <Class>Microsoft.Office.RecordsManagement.Internal.UpdateExpireDate</Class>
    <Data/>
    <Filter/>
  </Receiver>
</spe:Receivers>
</file>

<file path=customXml/itemProps1.xml><?xml version="1.0" encoding="utf-8"?>
<ds:datastoreItem xmlns:ds="http://schemas.openxmlformats.org/officeDocument/2006/customXml" ds:itemID="{D81504FA-1171-4AD1-A4B8-382B31CE4F23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0FFEAC56-D492-46CE-882F-3543F67E39D3}">
  <ds:schemaRefs>
    <ds:schemaRef ds:uri="office.server.policy"/>
  </ds:schemaRefs>
</ds:datastoreItem>
</file>

<file path=customXml/itemProps3.xml><?xml version="1.0" encoding="utf-8"?>
<ds:datastoreItem xmlns:ds="http://schemas.openxmlformats.org/officeDocument/2006/customXml" ds:itemID="{880C6CCC-7A83-4C98-B87C-0903817291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671534e-74e5-4236-8092-3129c56dc4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A0B0D51E-E2FB-4687-8BCD-C5A81880AEEA}">
  <ds:schemaRefs>
    <ds:schemaRef ds:uri="http://schemas.microsoft.com/office/2006/documentManagement/types"/>
    <ds:schemaRef ds:uri="http://purl.org/dc/dcmitype/"/>
    <ds:schemaRef ds:uri="http://www.w3.org/XML/1998/namespace"/>
    <ds:schemaRef ds:uri="http://purl.org/dc/elements/1.1/"/>
    <ds:schemaRef ds:uri="http://schemas.microsoft.com/office/2006/metadata/properties"/>
    <ds:schemaRef ds:uri="http://purl.org/dc/terms/"/>
    <ds:schemaRef ds:uri="f671534e-74e5-4236-8092-3129c56dc4ea"/>
    <ds:schemaRef ds:uri="http://schemas.microsoft.com/office/infopath/2007/PartnerControls"/>
    <ds:schemaRef ds:uri="http://schemas.openxmlformats.org/package/2006/metadata/core-properties"/>
    <ds:schemaRef ds:uri="http://schemas.microsoft.com/sharepoint/v3"/>
  </ds:schemaRefs>
</ds:datastoreItem>
</file>

<file path=customXml/itemProps5.xml><?xml version="1.0" encoding="utf-8"?>
<ds:datastoreItem xmlns:ds="http://schemas.openxmlformats.org/officeDocument/2006/customXml" ds:itemID="{F0D10D15-D709-42DB-886F-76B239FBD34E}">
  <ds:schemaRefs>
    <ds:schemaRef ds:uri="http://schemas.microsoft.com/sharepoint/v3/contenttype/forms"/>
  </ds:schemaRefs>
</ds:datastoreItem>
</file>

<file path=customXml/itemProps6.xml><?xml version="1.0" encoding="utf-8"?>
<ds:datastoreItem xmlns:ds="http://schemas.openxmlformats.org/officeDocument/2006/customXml" ds:itemID="{C1B703CC-C4AB-43C8-82C6-AADAAD0DEB3A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UXO Safety for Kids_Grade 3_e</Template>
  <TotalTime>4868</TotalTime>
  <Words>811</Words>
  <Application>Microsoft Office PowerPoint</Application>
  <PresentationFormat>On-screen Show (4:3)</PresentationFormat>
  <Paragraphs>114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ＭＳ Ｐゴシック</vt:lpstr>
      <vt:lpstr>Arial</vt:lpstr>
      <vt:lpstr>Calibri</vt:lpstr>
      <vt:lpstr>UXO Safety for Kids_Grade 3_e</vt:lpstr>
      <vt:lpstr>Custom Design</vt:lpstr>
      <vt:lpstr>  La sécurité UXO pour les adolescents</vt:lpstr>
      <vt:lpstr>PowerPoint Presentation</vt:lpstr>
      <vt:lpstr>Qu’est-ce qu’une UXO?</vt:lpstr>
      <vt:lpstr>Pourquoi une UXO est-elle dangereuse?</vt:lpstr>
      <vt:lpstr>Pourquoi une UXO est-elle dangereuse?</vt:lpstr>
      <vt:lpstr>Pourquoi une UXO est-elle dangereuse?</vt:lpstr>
      <vt:lpstr>L’ancien champ de tir Blair Rifle</vt:lpstr>
      <vt:lpstr>L’ancien champ de tir Blair Rifle – À l’époque</vt:lpstr>
      <vt:lpstr>L’ancien champ de tir Blair Rifle – Aujourd’hui</vt:lpstr>
      <vt:lpstr>À quoi ressemblent les UXO?</vt:lpstr>
      <vt:lpstr>Toutes les UXO sont très dangereuses</vt:lpstr>
      <vt:lpstr>Trouver et enlever les UXO</vt:lpstr>
      <vt:lpstr>Enquête et retrait des UXO</vt:lpstr>
      <vt:lpstr>Enquête et retrait des UXO, suite</vt:lpstr>
      <vt:lpstr>Enquête et retrait des UXO, suite</vt:lpstr>
      <vt:lpstr>PowerPoint Presentation</vt:lpstr>
      <vt:lpstr>PowerPoint Presentation</vt:lpstr>
      <vt:lpstr>Que faire si vous trouvez des UXO?</vt:lpstr>
      <vt:lpstr>1. Ne la touchez pas!</vt:lpstr>
      <vt:lpstr>2. Rappelez-vous l’endroit où vous l’avez trouvée et quittez les lieux en empruntant le même chemin par lequel vous êtes arrivé.</vt:lpstr>
      <vt:lpstr>3. Call 911 or local police</vt:lpstr>
      <vt:lpstr>N’oubliez pas: toutes les UXO sont très dangereuses</vt:lpstr>
    </vt:vector>
  </TitlesOfParts>
  <Company>Department of National Defence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sécurité UXO pour les adolescents</dc:title>
  <dc:creator>bray.k</dc:creator>
  <cp:lastModifiedBy>Mikhalchuk.V</cp:lastModifiedBy>
  <cp:revision>245</cp:revision>
  <dcterms:created xsi:type="dcterms:W3CDTF">2016-03-11T14:34:31Z</dcterms:created>
  <dcterms:modified xsi:type="dcterms:W3CDTF">2018-06-27T15:59:06Z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112182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D6.2.2</vt:lpwstr>
  </property>
  <property fmtid="{D5CDD505-2E9C-101B-9397-08002B2CF9AE}" pid="5" name="keceabc8348d470090846c19c38be7e9">
    <vt:lpwstr>News Release|1638ea37-71ef-41f2-9029-cbad597eb8d4</vt:lpwstr>
  </property>
  <property fmtid="{D5CDD505-2E9C-101B-9397-08002B2CF9AE}" pid="6" name="_dlc_policyId">
    <vt:lpwstr>0x010100E6462F15D6120544BF30BB1862FE120901|1007247583</vt:lpwstr>
  </property>
  <property fmtid="{D5CDD505-2E9C-101B-9397-08002B2CF9AE}" pid="7" name="ContentTypeId">
    <vt:lpwstr>0x010100E6462F15D6120544BF30BB1862FE120901010027745CDB928850468E7C82C6E76138A2</vt:lpwstr>
  </property>
  <property fmtid="{D5CDD505-2E9C-101B-9397-08002B2CF9AE}" pid="8" name="ItemRetentionFormula">
    <vt:lpwstr>&lt;formula id="Microsoft.Office.RecordsManagement.PolicyFeatures.Expiration.Formula.BuiltIn"&gt;&lt;number&gt;10&lt;/number&gt;&lt;property&gt;Created&lt;/property&gt;&lt;propertyId&gt;8c06beca-0777-48f7-91c7-6da68bc07b69&lt;/propertyId&gt;&lt;period&gt;days&lt;/period&gt;&lt;/formula&gt;</vt:lpwstr>
  </property>
  <property fmtid="{D5CDD505-2E9C-101B-9397-08002B2CF9AE}" pid="9" name="Fiscal_x0020_Year">
    <vt:lpwstr>68;#FY2015-2016|ef8ecf4f-4bf3-4825-8cd0-92de8c43dfbc</vt:lpwstr>
  </property>
  <property fmtid="{D5CDD505-2E9C-101B-9397-08002B2CF9AE}" pid="10" name="Sensitivity">
    <vt:lpwstr>2;#NATO Unclassified|31174c30-8db1-46cf-b4aa-9af4ad77d14b</vt:lpwstr>
  </property>
  <property fmtid="{D5CDD505-2E9C-101B-9397-08002B2CF9AE}" pid="11" name="Region">
    <vt:lpwstr>5;#National - Ottawa|06559d8d-532d-428b-9e6b-77c5c181ccb3</vt:lpwstr>
  </property>
  <property fmtid="{D5CDD505-2E9C-101B-9397-08002B2CF9AE}" pid="12" name="DocLanguage">
    <vt:lpwstr>1;#English|bd6d7ee1-50c0-484f-9d07-7d7f65e837f3</vt:lpwstr>
  </property>
  <property fmtid="{D5CDD505-2E9C-101B-9397-08002B2CF9AE}" pid="13" name="Releasable">
    <vt:lpwstr>7;#CA|cf57ec48-c89d-4360-b439-915bb3b6707c</vt:lpwstr>
  </property>
  <property fmtid="{D5CDD505-2E9C-101B-9397-08002B2CF9AE}" pid="14" name="Type_x0020_of_x0020_Product">
    <vt:lpwstr>8;#News Release|1638ea37-71ef-41f2-9029-cbad597eb8d4</vt:lpwstr>
  </property>
  <property fmtid="{D5CDD505-2E9C-101B-9397-08002B2CF9AE}" pid="15" name="Corporate_x0020_Name">
    <vt:lpwstr>3;#National Defence|0fbf44f3-2f93-4fc5-8ee2-af669c0654de</vt:lpwstr>
  </property>
  <property fmtid="{D5CDD505-2E9C-101B-9397-08002B2CF9AE}" pid="16" name="ADMPA_x0020_Subject">
    <vt:lpwstr>6;#Admin|b6aac56e-b578-4638-b234-c551a8ef8c0f</vt:lpwstr>
  </property>
  <property fmtid="{D5CDD505-2E9C-101B-9397-08002B2CF9AE}" pid="17" name="Corporate Name">
    <vt:lpwstr>3;#National Defence|0fbf44f3-2f93-4fc5-8ee2-af669c0654de</vt:lpwstr>
  </property>
  <property fmtid="{D5CDD505-2E9C-101B-9397-08002B2CF9AE}" pid="18" name="Type of Product">
    <vt:lpwstr>8;#News Release|1638ea37-71ef-41f2-9029-cbad597eb8d4</vt:lpwstr>
  </property>
  <property fmtid="{D5CDD505-2E9C-101B-9397-08002B2CF9AE}" pid="19" name="ADMPA Subject">
    <vt:lpwstr>6;#Admin|b6aac56e-b578-4638-b234-c551a8ef8c0f</vt:lpwstr>
  </property>
  <property fmtid="{D5CDD505-2E9C-101B-9397-08002B2CF9AE}" pid="20" name="Fiscal Year">
    <vt:lpwstr>68;#FY2015-2016|ef8ecf4f-4bf3-4825-8cd0-92de8c43dfbc</vt:lpwstr>
  </property>
</Properties>
</file>