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4.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6.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6"/>
  </p:notesMasterIdLst>
  <p:sldIdLst>
    <p:sldId id="256" r:id="rId8"/>
    <p:sldId id="257" r:id="rId9"/>
    <p:sldId id="258" r:id="rId10"/>
    <p:sldId id="259" r:id="rId11"/>
    <p:sldId id="260" r:id="rId12"/>
    <p:sldId id="277" r:id="rId13"/>
    <p:sldId id="275" r:id="rId14"/>
    <p:sldId id="264" r:id="rId15"/>
    <p:sldId id="276" r:id="rId16"/>
    <p:sldId id="265" r:id="rId17"/>
    <p:sldId id="278" r:id="rId18"/>
    <p:sldId id="267" r:id="rId19"/>
    <p:sldId id="269" r:id="rId20"/>
    <p:sldId id="270" r:id="rId21"/>
    <p:sldId id="271" r:id="rId22"/>
    <p:sldId id="272" r:id="rId23"/>
    <p:sldId id="273" r:id="rId24"/>
    <p:sldId id="274"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82864" autoAdjust="0"/>
  </p:normalViewPr>
  <p:slideViewPr>
    <p:cSldViewPr>
      <p:cViewPr varScale="1">
        <p:scale>
          <a:sx n="72" d="100"/>
          <a:sy n="72" d="100"/>
        </p:scale>
        <p:origin x="7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312754B-E064-4D8D-B58A-D03A7586E9C8}" type="datetimeFigureOut">
              <a:rPr lang="en-CA" smtClean="0"/>
              <a:t>27/06/2018</a:t>
            </a:fld>
            <a:endParaRPr lang="en-CA"/>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3819842-CA59-45D1-9237-C9540C3A9827}" type="slidenum">
              <a:rPr lang="en-CA" smtClean="0"/>
              <a:t>‹#›</a:t>
            </a:fld>
            <a:endParaRPr lang="en-CA"/>
          </a:p>
        </p:txBody>
      </p:sp>
    </p:spTree>
    <p:extLst>
      <p:ext uri="{BB962C8B-B14F-4D97-AF65-F5344CB8AC3E}">
        <p14:creationId xmlns:p14="http://schemas.microsoft.com/office/powerpoint/2010/main" val="159107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1</a:t>
            </a:fld>
            <a:endParaRPr lang="en-CA"/>
          </a:p>
        </p:txBody>
      </p:sp>
    </p:spTree>
    <p:extLst>
      <p:ext uri="{BB962C8B-B14F-4D97-AF65-F5344CB8AC3E}">
        <p14:creationId xmlns:p14="http://schemas.microsoft.com/office/powerpoint/2010/main" val="154721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Arial"/>
              <a:cs typeface="Arial"/>
            </a:endParaRPr>
          </a:p>
        </p:txBody>
      </p:sp>
      <p:sp>
        <p:nvSpPr>
          <p:cNvPr id="4" name="Slide Number Placeholder 3"/>
          <p:cNvSpPr>
            <a:spLocks noGrp="1"/>
          </p:cNvSpPr>
          <p:nvPr>
            <p:ph type="sldNum" sz="quarter" idx="10"/>
          </p:nvPr>
        </p:nvSpPr>
        <p:spPr/>
        <p:txBody>
          <a:bodyPr/>
          <a:lstStyle/>
          <a:p>
            <a:fld id="{83819842-CA59-45D1-9237-C9540C3A9827}" type="slidenum">
              <a:rPr lang="en-CA" smtClean="0"/>
              <a:t>13</a:t>
            </a:fld>
            <a:endParaRPr lang="en-CA"/>
          </a:p>
        </p:txBody>
      </p:sp>
    </p:spTree>
    <p:extLst>
      <p:ext uri="{BB962C8B-B14F-4D97-AF65-F5344CB8AC3E}">
        <p14:creationId xmlns:p14="http://schemas.microsoft.com/office/powerpoint/2010/main" val="336552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Cliquez pour jouer.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Remarque  Ce sont les anciens panneaux signalant les munitions explosives non explosées qui figurent dans la vidéo. Les nouveaux panneaux qui sont installés à l’ancien champ de tir à la carabine Blair sont présentés dans les </a:t>
            </a:r>
            <a:r>
              <a:rPr lang="fr-CA" sz="1200" kern="1200" smtClean="0">
                <a:solidFill>
                  <a:schemeClr val="tx1"/>
                </a:solidFill>
                <a:effectLst/>
                <a:latin typeface="+mn-lt"/>
                <a:ea typeface="+mn-ea"/>
                <a:cs typeface="+mn-cs"/>
              </a:rPr>
              <a:t>diapositives suivantes.</a:t>
            </a:r>
            <a:endParaRPr lang="en-CA" sz="1200" kern="1200" dirty="0" smtClean="0">
              <a:solidFill>
                <a:schemeClr val="tx1"/>
              </a:solidFill>
              <a:effectLst/>
              <a:latin typeface="+mn-lt"/>
              <a:ea typeface="+mn-ea"/>
              <a:cs typeface="+mn-cs"/>
            </a:endParaRPr>
          </a:p>
          <a:p>
            <a:endParaRPr lang="en-CA" dirty="0" smtClean="0"/>
          </a:p>
        </p:txBody>
      </p:sp>
      <p:sp>
        <p:nvSpPr>
          <p:cNvPr id="4" name="Slide Number Placeholder 3"/>
          <p:cNvSpPr>
            <a:spLocks noGrp="1"/>
          </p:cNvSpPr>
          <p:nvPr>
            <p:ph type="sldNum" sz="quarter" idx="10"/>
          </p:nvPr>
        </p:nvSpPr>
        <p:spPr/>
        <p:txBody>
          <a:bodyPr/>
          <a:lstStyle/>
          <a:p>
            <a:fld id="{83819842-CA59-45D1-9237-C9540C3A9827}" type="slidenum">
              <a:rPr lang="en-CA" smtClean="0"/>
              <a:t>2</a:t>
            </a:fld>
            <a:endParaRPr lang="en-CA"/>
          </a:p>
        </p:txBody>
      </p:sp>
    </p:spTree>
    <p:extLst>
      <p:ext uri="{BB962C8B-B14F-4D97-AF65-F5344CB8AC3E}">
        <p14:creationId xmlns:p14="http://schemas.microsoft.com/office/powerpoint/2010/main" val="139574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Discuter de l’élément visuel des six objets et demandez au groupe de lever la main pour chacun s’ils pensent qu’il s’agit d’une munition explosive non explosée.</a:t>
            </a:r>
            <a:endParaRPr lang="en-CA" sz="1200" kern="1200" dirty="0" smtClean="0">
              <a:solidFill>
                <a:schemeClr val="tx1"/>
              </a:solidFill>
              <a:effectLst/>
              <a:latin typeface="+mn-lt"/>
              <a:ea typeface="+mn-ea"/>
              <a:cs typeface="+mn-cs"/>
            </a:endParaRPr>
          </a:p>
          <a:p>
            <a:endParaRPr lang="en-CA" baseline="0" dirty="0" smtClean="0"/>
          </a:p>
        </p:txBody>
      </p:sp>
      <p:sp>
        <p:nvSpPr>
          <p:cNvPr id="4" name="Slide Number Placeholder 3"/>
          <p:cNvSpPr>
            <a:spLocks noGrp="1"/>
          </p:cNvSpPr>
          <p:nvPr>
            <p:ph type="sldNum" sz="quarter" idx="10"/>
          </p:nvPr>
        </p:nvSpPr>
        <p:spPr/>
        <p:txBody>
          <a:bodyPr/>
          <a:lstStyle/>
          <a:p>
            <a:pPr>
              <a:defRPr/>
            </a:pPr>
            <a:fld id="{A14EEDA6-8DF8-46B2-8E99-E7D385540C99}" type="slidenum">
              <a:rPr lang="en-CA" altLang="en-US" smtClean="0">
                <a:solidFill>
                  <a:prstClr val="black"/>
                </a:solidFill>
              </a:rPr>
              <a:pPr>
                <a:defRPr/>
              </a:pPr>
              <a:t>6</a:t>
            </a:fld>
            <a:endParaRPr lang="en-CA" altLang="en-US" dirty="0">
              <a:solidFill>
                <a:prstClr val="black"/>
              </a:solidFill>
            </a:endParaRPr>
          </a:p>
        </p:txBody>
      </p:sp>
    </p:spTree>
    <p:extLst>
      <p:ext uri="{BB962C8B-B14F-4D97-AF65-F5344CB8AC3E}">
        <p14:creationId xmlns:p14="http://schemas.microsoft.com/office/powerpoint/2010/main" val="140825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Ces images démontrent qu’il n’est pas toujours facile de repérer les munitions explosives non explosées. Tous ces objets sont d’apparence très différente, mais ils présentent tous un grand danger. Il est important de se rappeler que les UXO, munitions non explosées, peuvent être de toutes tailles, de toutes formes et de toutes les couleurs.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Cet objet ressemble à une quille ou à une bouteille rouillée</a:t>
            </a:r>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Celui-ci est pointu et bleu; il ressemble à une pièce de voiture</a:t>
            </a:r>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Levez la main si vous pensez que cet objet peut être dangereux même s’il est brisé.</a:t>
            </a:r>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On dirait une vieille ampoule rouillée</a:t>
            </a:r>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On dirait des tuyaux rouillés – si lors d’une randonnée vous trouviez une pile de tuyaux rouillés, combien d’entre vous penseriez que c’est suspect? Est-ce que c’est normal de trouver des tuyaux rouillés comme ça?</a:t>
            </a:r>
            <a:endParaRPr lang="en-CA" sz="1200" kern="1200" dirty="0" smtClean="0">
              <a:solidFill>
                <a:schemeClr val="tx1"/>
              </a:solidFill>
              <a:effectLst/>
              <a:latin typeface="+mn-lt"/>
              <a:ea typeface="+mn-ea"/>
              <a:cs typeface="+mn-cs"/>
            </a:endParaRPr>
          </a:p>
          <a:p>
            <a:pPr marL="228600" indent="-228600">
              <a:buAutoNum type="arabicPeriod"/>
            </a:pPr>
            <a:r>
              <a:rPr lang="fr-CA" sz="1200" kern="1200" dirty="0" smtClean="0">
                <a:solidFill>
                  <a:schemeClr val="tx1"/>
                </a:solidFill>
                <a:effectLst/>
                <a:latin typeface="+mn-lt"/>
                <a:ea typeface="+mn-ea"/>
                <a:cs typeface="+mn-cs"/>
              </a:rPr>
              <a:t>On dirait une vieille roche couverte de boue.</a:t>
            </a:r>
            <a:br>
              <a:rPr lang="fr-CA" sz="1200" kern="1200" dirty="0" smtClean="0">
                <a:solidFill>
                  <a:schemeClr val="tx1"/>
                </a:solidFill>
                <a:effectLst/>
                <a:latin typeface="+mn-lt"/>
                <a:ea typeface="+mn-ea"/>
                <a:cs typeface="+mn-cs"/>
              </a:rPr>
            </a:b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Tous ces objets sont en fait des UXO, munitions non explosées.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7</a:t>
            </a:fld>
            <a:endParaRPr lang="en-CA"/>
          </a:p>
        </p:txBody>
      </p:sp>
    </p:spTree>
    <p:extLst>
      <p:ext uri="{BB962C8B-B14F-4D97-AF65-F5344CB8AC3E}">
        <p14:creationId xmlns:p14="http://schemas.microsoft.com/office/powerpoint/2010/main" val="214538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8</a:t>
            </a:fld>
            <a:endParaRPr lang="en-CA"/>
          </a:p>
        </p:txBody>
      </p:sp>
    </p:spTree>
    <p:extLst>
      <p:ext uri="{BB962C8B-B14F-4D97-AF65-F5344CB8AC3E}">
        <p14:creationId xmlns:p14="http://schemas.microsoft.com/office/powerpoint/2010/main" val="3275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L’ancien champ de tir à la Blair Rifle était une zone d’entraînement militaire canadienne de 1931 jusqu’à la fin des années 1960.</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Les soldats s’entraînaient au tir à la carabine, au pistolet et au mortier ainsi qu’au lancer de grenades.</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9</a:t>
            </a:fld>
            <a:endParaRPr lang="en-CA"/>
          </a:p>
        </p:txBody>
      </p:sp>
    </p:spTree>
    <p:extLst>
      <p:ext uri="{BB962C8B-B14F-4D97-AF65-F5344CB8AC3E}">
        <p14:creationId xmlns:p14="http://schemas.microsoft.com/office/powerpoint/2010/main" val="313485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10</a:t>
            </a:fld>
            <a:endParaRPr lang="en-CA"/>
          </a:p>
        </p:txBody>
      </p:sp>
    </p:spTree>
    <p:extLst>
      <p:ext uri="{BB962C8B-B14F-4D97-AF65-F5344CB8AC3E}">
        <p14:creationId xmlns:p14="http://schemas.microsoft.com/office/powerpoint/2010/main" val="85172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pPr>
              <a:defRPr/>
            </a:pPr>
            <a:fld id="{A14EEDA6-8DF8-46B2-8E99-E7D385540C99}" type="slidenum">
              <a:rPr lang="en-CA" altLang="en-US" smtClean="0"/>
              <a:pPr>
                <a:defRPr/>
              </a:pPr>
              <a:t>11</a:t>
            </a:fld>
            <a:endParaRPr lang="en-CA" altLang="en-US" dirty="0"/>
          </a:p>
        </p:txBody>
      </p:sp>
    </p:spTree>
    <p:extLst>
      <p:ext uri="{BB962C8B-B14F-4D97-AF65-F5344CB8AC3E}">
        <p14:creationId xmlns:p14="http://schemas.microsoft.com/office/powerpoint/2010/main" val="347900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819842-CA59-45D1-9237-C9540C3A9827}" type="slidenum">
              <a:rPr lang="en-CA" smtClean="0"/>
              <a:t>12</a:t>
            </a:fld>
            <a:endParaRPr lang="en-CA"/>
          </a:p>
        </p:txBody>
      </p:sp>
    </p:spTree>
    <p:extLst>
      <p:ext uri="{BB962C8B-B14F-4D97-AF65-F5344CB8AC3E}">
        <p14:creationId xmlns:p14="http://schemas.microsoft.com/office/powerpoint/2010/main" val="306124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0" y="906271"/>
            <a:ext cx="807211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1E538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71169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1E5387"/>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1E538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1459" y="897890"/>
            <a:ext cx="8641080" cy="488950"/>
          </a:xfrm>
          <a:prstGeom prst="rect">
            <a:avLst/>
          </a:prstGeom>
        </p:spPr>
        <p:txBody>
          <a:bodyPr wrap="square" lIns="0" tIns="0" rIns="0" bIns="0">
            <a:spAutoFit/>
          </a:bodyPr>
          <a:lstStyle>
            <a:lvl1pPr>
              <a:defRPr sz="3000" b="1" i="0">
                <a:solidFill>
                  <a:srgbClr val="1E5387"/>
                </a:solidFill>
                <a:latin typeface="Calibri"/>
                <a:cs typeface="Calibri"/>
              </a:defRPr>
            </a:lvl1pPr>
          </a:lstStyle>
          <a:p>
            <a:endParaRPr/>
          </a:p>
        </p:txBody>
      </p:sp>
      <p:sp>
        <p:nvSpPr>
          <p:cNvPr id="3" name="Holder 3"/>
          <p:cNvSpPr>
            <a:spLocks noGrp="1"/>
          </p:cNvSpPr>
          <p:nvPr>
            <p:ph type="body" idx="1"/>
          </p:nvPr>
        </p:nvSpPr>
        <p:spPr>
          <a:xfrm>
            <a:off x="284479" y="2389991"/>
            <a:ext cx="8636000" cy="3246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canada-preview.adobecqms.net/content/dam/themes/defence/caf/uxo/reduced-UXO_et_s&#233;curit&#233;_des_enfants_09Mar16_1.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5.jp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1752600"/>
            <a:ext cx="7543800" cy="999697"/>
          </a:xfrm>
          <a:prstGeom prst="rect">
            <a:avLst/>
          </a:prstGeom>
        </p:spPr>
        <p:txBody>
          <a:bodyPr vert="horz" wrap="square" lIns="0" tIns="0" rIns="0" bIns="0" rtlCol="0">
            <a:spAutoFit/>
          </a:bodyPr>
          <a:lstStyle/>
          <a:p>
            <a:pPr marL="12700" marR="482600" algn="ctr">
              <a:lnSpc>
                <a:spcPct val="112000"/>
              </a:lnSpc>
            </a:pPr>
            <a:r>
              <a:rPr lang="en-CA" sz="3600" b="1" spc="-40" dirty="0" smtClean="0">
                <a:solidFill>
                  <a:srgbClr val="1E5287"/>
                </a:solidFill>
                <a:latin typeface="Arial"/>
                <a:cs typeface="Arial"/>
              </a:rPr>
              <a:t>La </a:t>
            </a:r>
            <a:r>
              <a:rPr lang="en-CA" sz="3600" b="1" spc="-40" dirty="0" err="1" smtClean="0">
                <a:solidFill>
                  <a:srgbClr val="1E5287"/>
                </a:solidFill>
                <a:latin typeface="Arial"/>
                <a:cs typeface="Arial"/>
              </a:rPr>
              <a:t>sécurité</a:t>
            </a:r>
            <a:r>
              <a:rPr lang="en-CA" sz="3600" b="1" spc="-40" dirty="0" smtClean="0">
                <a:solidFill>
                  <a:srgbClr val="1E5287"/>
                </a:solidFill>
                <a:latin typeface="Arial"/>
                <a:cs typeface="Arial"/>
              </a:rPr>
              <a:t> UXO pour les </a:t>
            </a:r>
            <a:r>
              <a:rPr lang="en-CA" sz="3600" b="1" spc="-40" dirty="0" err="1" smtClean="0">
                <a:solidFill>
                  <a:srgbClr val="1E5287"/>
                </a:solidFill>
                <a:latin typeface="Arial"/>
                <a:cs typeface="Arial"/>
              </a:rPr>
              <a:t>enfants</a:t>
            </a:r>
            <a:r>
              <a:rPr lang="en-CA" sz="3600" b="1" spc="-40" dirty="0" smtClean="0">
                <a:solidFill>
                  <a:srgbClr val="1E5287"/>
                </a:solidFill>
                <a:latin typeface="Arial"/>
                <a:cs typeface="Arial"/>
              </a:rPr>
              <a:t> </a:t>
            </a:r>
          </a:p>
          <a:p>
            <a:pPr marL="12700" marR="482600" algn="ctr">
              <a:lnSpc>
                <a:spcPct val="112000"/>
              </a:lnSpc>
            </a:pPr>
            <a:r>
              <a:rPr sz="2200" spc="-25" dirty="0" err="1" smtClean="0">
                <a:latin typeface="Arial"/>
                <a:cs typeface="Arial"/>
              </a:rPr>
              <a:t>Ancien</a:t>
            </a:r>
            <a:r>
              <a:rPr sz="2200" spc="-25" dirty="0" smtClean="0">
                <a:latin typeface="Arial"/>
                <a:cs typeface="Arial"/>
              </a:rPr>
              <a:t> </a:t>
            </a:r>
            <a:r>
              <a:rPr sz="2200" spc="-30" dirty="0">
                <a:latin typeface="Arial"/>
                <a:cs typeface="Arial"/>
              </a:rPr>
              <a:t>champ </a:t>
            </a:r>
            <a:r>
              <a:rPr sz="2200" spc="-15" dirty="0">
                <a:latin typeface="Arial"/>
                <a:cs typeface="Arial"/>
              </a:rPr>
              <a:t>de </a:t>
            </a:r>
            <a:r>
              <a:rPr sz="2200" spc="-20" dirty="0">
                <a:latin typeface="Arial"/>
                <a:cs typeface="Arial"/>
              </a:rPr>
              <a:t>tir </a:t>
            </a:r>
            <a:r>
              <a:rPr sz="2200" spc="-25" dirty="0">
                <a:latin typeface="Arial"/>
                <a:cs typeface="Arial"/>
              </a:rPr>
              <a:t>Blair Rifle, </a:t>
            </a:r>
            <a:r>
              <a:rPr sz="2200" spc="-30" dirty="0">
                <a:latin typeface="Arial"/>
                <a:cs typeface="Arial"/>
              </a:rPr>
              <a:t>North</a:t>
            </a:r>
            <a:r>
              <a:rPr sz="2200" spc="-185" dirty="0">
                <a:latin typeface="Arial"/>
                <a:cs typeface="Arial"/>
              </a:rPr>
              <a:t> </a:t>
            </a:r>
            <a:r>
              <a:rPr sz="2200" spc="-25" dirty="0">
                <a:latin typeface="Arial"/>
                <a:cs typeface="Arial"/>
              </a:rPr>
              <a:t>Vancouver</a:t>
            </a:r>
            <a:endParaRPr sz="2200" dirty="0">
              <a:latin typeface="Arial"/>
              <a:cs typeface="Arial"/>
            </a:endParaRPr>
          </a:p>
        </p:txBody>
      </p:sp>
      <p:sp>
        <p:nvSpPr>
          <p:cNvPr id="3" name="object 3"/>
          <p:cNvSpPr txBox="1"/>
          <p:nvPr/>
        </p:nvSpPr>
        <p:spPr>
          <a:xfrm>
            <a:off x="1084884" y="839470"/>
            <a:ext cx="2990850" cy="353695"/>
          </a:xfrm>
          <a:prstGeom prst="rect">
            <a:avLst/>
          </a:prstGeom>
        </p:spPr>
        <p:txBody>
          <a:bodyPr vert="horz" wrap="square" lIns="0" tIns="0" rIns="0" bIns="0" rtlCol="0">
            <a:spAutoFit/>
          </a:bodyPr>
          <a:lstStyle/>
          <a:p>
            <a:pPr marL="18415">
              <a:lnSpc>
                <a:spcPct val="100000"/>
              </a:lnSpc>
            </a:pPr>
            <a:r>
              <a:rPr sz="700" b="1" spc="-20" dirty="0">
                <a:solidFill>
                  <a:srgbClr val="F7F9FC"/>
                </a:solidFill>
                <a:latin typeface="Arial"/>
                <a:cs typeface="Arial"/>
              </a:rPr>
              <a:t>BUREAU DU</a:t>
            </a:r>
            <a:r>
              <a:rPr sz="700" b="1" spc="-100" dirty="0">
                <a:solidFill>
                  <a:srgbClr val="F7F9FC"/>
                </a:solidFill>
                <a:latin typeface="Arial"/>
                <a:cs typeface="Arial"/>
              </a:rPr>
              <a:t> </a:t>
            </a:r>
            <a:r>
              <a:rPr sz="700" b="1" spc="-25" dirty="0">
                <a:solidFill>
                  <a:srgbClr val="F7F9FC"/>
                </a:solidFill>
                <a:latin typeface="Arial"/>
                <a:cs typeface="Arial"/>
              </a:rPr>
              <a:t>SOUS-MINISTRE</a:t>
            </a:r>
            <a:endParaRPr sz="700">
              <a:latin typeface="Arial"/>
              <a:cs typeface="Arial"/>
            </a:endParaRPr>
          </a:p>
          <a:p>
            <a:pPr>
              <a:lnSpc>
                <a:spcPct val="100000"/>
              </a:lnSpc>
              <a:spcBef>
                <a:spcPts val="15"/>
              </a:spcBef>
            </a:pPr>
            <a:endParaRPr sz="850">
              <a:latin typeface="Times New Roman"/>
              <a:cs typeface="Times New Roman"/>
            </a:endParaRPr>
          </a:p>
          <a:p>
            <a:pPr marL="12700">
              <a:lnSpc>
                <a:spcPct val="100000"/>
              </a:lnSpc>
            </a:pPr>
            <a:r>
              <a:rPr sz="700" b="1" spc="-5" dirty="0">
                <a:solidFill>
                  <a:srgbClr val="1E5287"/>
                </a:solidFill>
                <a:latin typeface="Arial"/>
                <a:cs typeface="Arial"/>
              </a:rPr>
              <a:t>SOUS-MINISTRE ADJOINT (INFRASTRUCTURE </a:t>
            </a:r>
            <a:r>
              <a:rPr sz="700" b="1" dirty="0">
                <a:solidFill>
                  <a:srgbClr val="1E5287"/>
                </a:solidFill>
                <a:latin typeface="Arial"/>
                <a:cs typeface="Arial"/>
              </a:rPr>
              <a:t>ET</a:t>
            </a:r>
            <a:r>
              <a:rPr sz="700" b="1" spc="45" dirty="0">
                <a:solidFill>
                  <a:srgbClr val="1E5287"/>
                </a:solidFill>
                <a:latin typeface="Arial"/>
                <a:cs typeface="Arial"/>
              </a:rPr>
              <a:t> </a:t>
            </a:r>
            <a:r>
              <a:rPr sz="700" b="1" spc="-5" dirty="0">
                <a:solidFill>
                  <a:srgbClr val="1E5287"/>
                </a:solidFill>
                <a:latin typeface="Arial"/>
                <a:cs typeface="Arial"/>
              </a:rPr>
              <a:t>ENVIRONNEMENT)</a:t>
            </a:r>
            <a:endParaRPr sz="7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48462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91502" y="914400"/>
            <a:ext cx="7960995" cy="400110"/>
          </a:xfrm>
          <a:prstGeom prst="rect">
            <a:avLst/>
          </a:prstGeom>
        </p:spPr>
        <p:txBody>
          <a:bodyPr vert="horz" wrap="square" lIns="0" tIns="0" rIns="0" bIns="0" rtlCol="0">
            <a:spAutoFit/>
          </a:bodyPr>
          <a:lstStyle/>
          <a:p>
            <a:pPr marL="12700">
              <a:lnSpc>
                <a:spcPct val="100000"/>
              </a:lnSpc>
            </a:pPr>
            <a:r>
              <a:rPr sz="2600" b="1" spc="-20" dirty="0">
                <a:solidFill>
                  <a:schemeClr val="tx2"/>
                </a:solidFill>
                <a:latin typeface="Calibri"/>
                <a:cs typeface="Calibri"/>
              </a:rPr>
              <a:t>L’ancien </a:t>
            </a:r>
            <a:r>
              <a:rPr sz="2600" b="1" spc="-15" dirty="0">
                <a:solidFill>
                  <a:schemeClr val="tx2"/>
                </a:solidFill>
                <a:latin typeface="Calibri"/>
                <a:cs typeface="Calibri"/>
              </a:rPr>
              <a:t>champ </a:t>
            </a:r>
            <a:r>
              <a:rPr sz="2600" b="1" spc="-10" dirty="0">
                <a:solidFill>
                  <a:schemeClr val="tx2"/>
                </a:solidFill>
                <a:latin typeface="Calibri"/>
                <a:cs typeface="Calibri"/>
              </a:rPr>
              <a:t>de </a:t>
            </a:r>
            <a:r>
              <a:rPr sz="2600" b="1" spc="-20" dirty="0">
                <a:solidFill>
                  <a:schemeClr val="tx2"/>
                </a:solidFill>
                <a:latin typeface="Calibri"/>
                <a:cs typeface="Calibri"/>
              </a:rPr>
              <a:t>tir Blair Rifle </a:t>
            </a:r>
            <a:r>
              <a:rPr sz="2600" b="1" dirty="0">
                <a:solidFill>
                  <a:schemeClr val="tx2"/>
                </a:solidFill>
                <a:latin typeface="Calibri"/>
                <a:cs typeface="Calibri"/>
              </a:rPr>
              <a:t>–</a:t>
            </a:r>
            <a:r>
              <a:rPr sz="2600" b="1" spc="-229" dirty="0">
                <a:solidFill>
                  <a:schemeClr val="tx2"/>
                </a:solidFill>
                <a:latin typeface="Calibri"/>
                <a:cs typeface="Calibri"/>
              </a:rPr>
              <a:t> </a:t>
            </a:r>
            <a:r>
              <a:rPr sz="2600" b="1" spc="-25" dirty="0" smtClean="0">
                <a:solidFill>
                  <a:schemeClr val="tx2"/>
                </a:solidFill>
                <a:latin typeface="Calibri"/>
                <a:cs typeface="Calibri"/>
              </a:rPr>
              <a:t>Aujourd’hui</a:t>
            </a:r>
            <a:endParaRPr sz="2600" dirty="0">
              <a:solidFill>
                <a:schemeClr val="tx2"/>
              </a:solidFill>
              <a:latin typeface="Calibri"/>
              <a:cs typeface="Calibri"/>
            </a:endParaRPr>
          </a:p>
        </p:txBody>
      </p:sp>
      <p:sp>
        <p:nvSpPr>
          <p:cNvPr id="4" name="object 4"/>
          <p:cNvSpPr txBox="1"/>
          <p:nvPr/>
        </p:nvSpPr>
        <p:spPr>
          <a:xfrm>
            <a:off x="3554708" y="3634720"/>
            <a:ext cx="3552190" cy="382270"/>
          </a:xfrm>
          <a:prstGeom prst="rect">
            <a:avLst/>
          </a:prstGeom>
        </p:spPr>
        <p:txBody>
          <a:bodyPr vert="horz" wrap="square" lIns="0" tIns="0" rIns="0" bIns="0" rtlCol="0">
            <a:spAutoFit/>
          </a:bodyPr>
          <a:lstStyle/>
          <a:p>
            <a:pPr marL="12700">
              <a:lnSpc>
                <a:spcPct val="100000"/>
              </a:lnSpc>
            </a:pPr>
            <a:r>
              <a:rPr sz="2400" spc="-20" dirty="0">
                <a:solidFill>
                  <a:srgbClr val="030403"/>
                </a:solidFill>
                <a:latin typeface="Arial"/>
                <a:cs typeface="Arial"/>
              </a:rPr>
              <a:t>Photos </a:t>
            </a:r>
            <a:r>
              <a:rPr sz="2400" spc="-10" dirty="0">
                <a:solidFill>
                  <a:srgbClr val="030403"/>
                </a:solidFill>
                <a:latin typeface="Arial"/>
                <a:cs typeface="Arial"/>
              </a:rPr>
              <a:t>du </a:t>
            </a:r>
            <a:r>
              <a:rPr sz="2400" spc="-20" dirty="0">
                <a:solidFill>
                  <a:srgbClr val="030403"/>
                </a:solidFill>
                <a:latin typeface="Arial"/>
                <a:cs typeface="Arial"/>
              </a:rPr>
              <a:t>site</a:t>
            </a:r>
            <a:r>
              <a:rPr sz="2400" spc="-165" dirty="0">
                <a:solidFill>
                  <a:srgbClr val="030403"/>
                </a:solidFill>
                <a:latin typeface="Arial"/>
                <a:cs typeface="Arial"/>
              </a:rPr>
              <a:t> </a:t>
            </a:r>
            <a:r>
              <a:rPr sz="2400" spc="-20" dirty="0">
                <a:solidFill>
                  <a:srgbClr val="030403"/>
                </a:solidFill>
                <a:latin typeface="Arial"/>
                <a:cs typeface="Arial"/>
              </a:rPr>
              <a:t>aujourd’hui.</a:t>
            </a:r>
            <a:endParaRPr sz="2400" dirty="0">
              <a:latin typeface="Arial"/>
              <a:cs typeface="Arial"/>
            </a:endParaRPr>
          </a:p>
        </p:txBody>
      </p:sp>
      <p:sp>
        <p:nvSpPr>
          <p:cNvPr id="5" name="TextBox 4"/>
          <p:cNvSpPr txBox="1"/>
          <p:nvPr/>
        </p:nvSpPr>
        <p:spPr>
          <a:xfrm>
            <a:off x="3733800" y="1549400"/>
            <a:ext cx="5715000" cy="2492990"/>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Aujourd’hui, </a:t>
            </a:r>
            <a:r>
              <a:rPr lang="fr-FR" sz="2400" dirty="0" smtClean="0">
                <a:latin typeface="Arial" panose="020B0604020202020204" pitchFamily="34" charset="0"/>
                <a:cs typeface="Arial" panose="020B0604020202020204" pitchFamily="34" charset="0"/>
              </a:rPr>
              <a:t>on peut y faire des  </a:t>
            </a:r>
            <a:r>
              <a:rPr lang="fr-FR" sz="2400" dirty="0">
                <a:latin typeface="Arial" panose="020B0604020202020204" pitchFamily="34" charset="0"/>
                <a:cs typeface="Arial" panose="020B0604020202020204" pitchFamily="34" charset="0"/>
              </a:rPr>
              <a:t>randonnées pédestres ou à vélo, </a:t>
            </a:r>
            <a:r>
              <a:rPr lang="fr-FR" sz="2400" dirty="0" smtClean="0">
                <a:latin typeface="Arial" panose="020B0604020202020204" pitchFamily="34" charset="0"/>
                <a:cs typeface="Arial" panose="020B0604020202020204" pitchFamily="34" charset="0"/>
              </a:rPr>
              <a:t>promener son </a:t>
            </a:r>
            <a:r>
              <a:rPr lang="fr-FR" sz="2400" dirty="0">
                <a:latin typeface="Arial" panose="020B0604020202020204" pitchFamily="34" charset="0"/>
                <a:cs typeface="Arial" panose="020B0604020202020204" pitchFamily="34" charset="0"/>
              </a:rPr>
              <a:t>chien et organiser des rassemblements.</a:t>
            </a:r>
          </a:p>
          <a:p>
            <a:endParaRPr lang="en-CA" sz="1200" dirty="0">
              <a:latin typeface="Arial" panose="020B0604020202020204" pitchFamily="34" charset="0"/>
              <a:cs typeface="Arial" panose="020B0604020202020204" pitchFamily="34" charset="0"/>
            </a:endParaRPr>
          </a:p>
          <a:p>
            <a:endParaRPr lang="en-CA" sz="2400" dirty="0" smtClean="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227" y="3272098"/>
            <a:ext cx="5261020" cy="2954186"/>
          </a:xfrm>
          <a:prstGeom prst="rect">
            <a:avLst/>
          </a:prstGeom>
        </p:spPr>
      </p:pic>
      <p:sp>
        <p:nvSpPr>
          <p:cNvPr id="6" name="TextBox 5"/>
          <p:cNvSpPr txBox="1"/>
          <p:nvPr/>
        </p:nvSpPr>
        <p:spPr>
          <a:xfrm>
            <a:off x="4988137" y="3383275"/>
            <a:ext cx="2678251" cy="2292935"/>
          </a:xfrm>
          <a:prstGeom prst="rect">
            <a:avLst/>
          </a:prstGeom>
          <a:solidFill>
            <a:schemeClr val="bg1"/>
          </a:solidFill>
        </p:spPr>
        <p:txBody>
          <a:bodyPr wrap="square" rtlCol="0">
            <a:spAutoFit/>
          </a:bodyPr>
          <a:lstStyle/>
          <a:p>
            <a:pPr marL="12700" marR="5080">
              <a:lnSpc>
                <a:spcPts val="2880"/>
              </a:lnSpc>
              <a:spcBef>
                <a:spcPts val="170"/>
              </a:spcBef>
            </a:pPr>
            <a:r>
              <a:rPr lang="fr-FR" sz="2000" spc="-5" dirty="0">
                <a:latin typeface="Arial"/>
                <a:cs typeface="Arial"/>
              </a:rPr>
              <a:t>Vrai </a:t>
            </a:r>
            <a:r>
              <a:rPr lang="fr-FR" sz="2000" dirty="0">
                <a:latin typeface="Arial"/>
                <a:cs typeface="Arial"/>
              </a:rPr>
              <a:t>– </a:t>
            </a:r>
            <a:r>
              <a:rPr lang="fr-FR" sz="2000" spc="-10" dirty="0">
                <a:latin typeface="Arial"/>
                <a:cs typeface="Arial"/>
              </a:rPr>
              <a:t>Peu importe</a:t>
            </a:r>
            <a:r>
              <a:rPr lang="fr-FR" sz="2000" spc="-75" dirty="0">
                <a:latin typeface="Arial"/>
                <a:cs typeface="Arial"/>
              </a:rPr>
              <a:t> </a:t>
            </a:r>
            <a:r>
              <a:rPr lang="fr-FR" sz="2000" dirty="0">
                <a:latin typeface="Arial"/>
                <a:cs typeface="Arial"/>
              </a:rPr>
              <a:t>si  </a:t>
            </a:r>
            <a:r>
              <a:rPr lang="fr-FR" sz="2000" spc="-5" dirty="0">
                <a:latin typeface="Arial"/>
                <a:cs typeface="Arial"/>
              </a:rPr>
              <a:t>elles ont </a:t>
            </a:r>
            <a:r>
              <a:rPr lang="fr-FR" sz="2000" spc="-25" dirty="0">
                <a:latin typeface="Arial"/>
                <a:cs typeface="Arial"/>
              </a:rPr>
              <a:t>20, 50 </a:t>
            </a:r>
            <a:r>
              <a:rPr lang="fr-FR" sz="2000" spc="-20" dirty="0">
                <a:latin typeface="Arial"/>
                <a:cs typeface="Arial"/>
              </a:rPr>
              <a:t>ou  même </a:t>
            </a:r>
            <a:r>
              <a:rPr lang="fr-FR" sz="2000" spc="-15" dirty="0">
                <a:latin typeface="Arial"/>
                <a:cs typeface="Arial"/>
              </a:rPr>
              <a:t>100 ans.</a:t>
            </a:r>
            <a:r>
              <a:rPr lang="fr-FR" sz="2000" spc="-175" dirty="0">
                <a:latin typeface="Arial"/>
                <a:cs typeface="Arial"/>
              </a:rPr>
              <a:t> </a:t>
            </a:r>
            <a:r>
              <a:rPr lang="fr-FR" sz="2000" spc="-5" dirty="0">
                <a:latin typeface="Arial"/>
                <a:cs typeface="Arial"/>
              </a:rPr>
              <a:t>Les</a:t>
            </a:r>
            <a:endParaRPr lang="fr-FR" sz="2000" dirty="0">
              <a:latin typeface="Arial"/>
              <a:cs typeface="Arial"/>
            </a:endParaRPr>
          </a:p>
          <a:p>
            <a:pPr marL="12700">
              <a:lnSpc>
                <a:spcPct val="100000"/>
              </a:lnSpc>
              <a:spcBef>
                <a:spcPts val="300"/>
              </a:spcBef>
            </a:pPr>
            <a:r>
              <a:rPr lang="fr-FR" sz="2000" spc="-10" dirty="0">
                <a:latin typeface="Arial"/>
                <a:cs typeface="Arial"/>
              </a:rPr>
              <a:t>UXO</a:t>
            </a:r>
            <a:r>
              <a:rPr lang="fr-FR" sz="2000" spc="-110" dirty="0">
                <a:latin typeface="Arial"/>
                <a:cs typeface="Arial"/>
              </a:rPr>
              <a:t> </a:t>
            </a:r>
            <a:r>
              <a:rPr lang="fr-FR" sz="2000" spc="-10" dirty="0">
                <a:latin typeface="Arial"/>
                <a:cs typeface="Arial"/>
              </a:rPr>
              <a:t>peuvent</a:t>
            </a:r>
            <a:endParaRPr lang="fr-FR" sz="2000" dirty="0">
              <a:latin typeface="Arial"/>
              <a:cs typeface="Arial"/>
            </a:endParaRPr>
          </a:p>
          <a:p>
            <a:pPr marL="12700" marR="465455">
              <a:lnSpc>
                <a:spcPct val="119500"/>
              </a:lnSpc>
              <a:spcBef>
                <a:spcPts val="5"/>
              </a:spcBef>
            </a:pPr>
            <a:r>
              <a:rPr lang="fr-FR" sz="2000" spc="-10" dirty="0">
                <a:latin typeface="Arial"/>
                <a:cs typeface="Arial"/>
              </a:rPr>
              <a:t>toujours être</a:t>
            </a:r>
            <a:r>
              <a:rPr lang="fr-FR" sz="2000" spc="-130" dirty="0">
                <a:latin typeface="Arial"/>
                <a:cs typeface="Arial"/>
              </a:rPr>
              <a:t> </a:t>
            </a:r>
            <a:r>
              <a:rPr lang="fr-FR" sz="2000" spc="-5" dirty="0">
                <a:latin typeface="Arial"/>
                <a:cs typeface="Arial"/>
              </a:rPr>
              <a:t>très  </a:t>
            </a:r>
            <a:r>
              <a:rPr lang="fr-FR" sz="2000" spc="-10" dirty="0">
                <a:latin typeface="Arial"/>
                <a:cs typeface="Arial"/>
              </a:rPr>
              <a:t>dangereuses</a:t>
            </a:r>
            <a:r>
              <a:rPr lang="fr-FR" sz="2000" spc="-10" dirty="0" smtClean="0">
                <a:latin typeface="Arial"/>
                <a:cs typeface="Arial"/>
              </a:rPr>
              <a:t>!</a:t>
            </a:r>
            <a:endParaRPr lang="en-CA" sz="2000" dirty="0"/>
          </a:p>
        </p:txBody>
      </p:sp>
      <p:sp>
        <p:nvSpPr>
          <p:cNvPr id="2" name="Title 1"/>
          <p:cNvSpPr>
            <a:spLocks noGrp="1"/>
          </p:cNvSpPr>
          <p:nvPr>
            <p:ph type="title"/>
          </p:nvPr>
        </p:nvSpPr>
        <p:spPr>
          <a:xfrm>
            <a:off x="535940" y="906271"/>
            <a:ext cx="8072119" cy="430887"/>
          </a:xfrm>
        </p:spPr>
        <p:txBody>
          <a:bodyPr/>
          <a:lstStyle/>
          <a:p>
            <a:r>
              <a:rPr lang="en-CA" sz="2800" b="1" spc="-5" dirty="0">
                <a:solidFill>
                  <a:srgbClr val="1E5287"/>
                </a:solidFill>
              </a:rPr>
              <a:t>Vrai </a:t>
            </a:r>
            <a:r>
              <a:rPr lang="en-CA" sz="2800" b="1" dirty="0" err="1">
                <a:solidFill>
                  <a:srgbClr val="1E5287"/>
                </a:solidFill>
              </a:rPr>
              <a:t>ou</a:t>
            </a:r>
            <a:r>
              <a:rPr lang="en-CA" sz="2800" b="1" spc="-60" dirty="0">
                <a:solidFill>
                  <a:srgbClr val="1E5287"/>
                </a:solidFill>
              </a:rPr>
              <a:t> </a:t>
            </a:r>
            <a:r>
              <a:rPr lang="en-CA" sz="2800" b="1" spc="-5" dirty="0">
                <a:solidFill>
                  <a:srgbClr val="1E5287"/>
                </a:solidFill>
              </a:rPr>
              <a:t>faux?</a:t>
            </a:r>
            <a:endParaRPr lang="en-CA" b="1" dirty="0"/>
          </a:p>
        </p:txBody>
      </p:sp>
      <p:sp>
        <p:nvSpPr>
          <p:cNvPr id="3" name="Content Placeholder 2"/>
          <p:cNvSpPr>
            <a:spLocks noGrp="1"/>
          </p:cNvSpPr>
          <p:nvPr>
            <p:ph idx="4294967295"/>
          </p:nvPr>
        </p:nvSpPr>
        <p:spPr>
          <a:xfrm>
            <a:off x="457200" y="1772816"/>
            <a:ext cx="8229600" cy="1052148"/>
          </a:xfrm>
          <a:prstGeom prst="rect">
            <a:avLst/>
          </a:prstGeom>
        </p:spPr>
        <p:txBody>
          <a:bodyPr/>
          <a:lstStyle/>
          <a:p>
            <a:pPr marL="12700" marR="5080">
              <a:lnSpc>
                <a:spcPts val="4079"/>
              </a:lnSpc>
            </a:pPr>
            <a:r>
              <a:rPr lang="fr-FR" sz="4000" spc="5" dirty="0">
                <a:cs typeface="Calibri"/>
              </a:rPr>
              <a:t>Les </a:t>
            </a:r>
            <a:r>
              <a:rPr lang="fr-FR" sz="4000" spc="10" dirty="0">
                <a:cs typeface="Calibri"/>
              </a:rPr>
              <a:t>UXO </a:t>
            </a:r>
            <a:r>
              <a:rPr lang="fr-FR" sz="4000" dirty="0">
                <a:cs typeface="Calibri"/>
              </a:rPr>
              <a:t>sont </a:t>
            </a:r>
            <a:r>
              <a:rPr lang="fr-FR" sz="4000" spc="5" dirty="0">
                <a:cs typeface="Calibri"/>
              </a:rPr>
              <a:t>toujours dangereuses même  </a:t>
            </a:r>
            <a:r>
              <a:rPr lang="fr-FR" sz="4000" spc="-5" dirty="0">
                <a:cs typeface="Calibri"/>
              </a:rPr>
              <a:t>si </a:t>
            </a:r>
            <a:r>
              <a:rPr lang="fr-FR" sz="4000" spc="5" dirty="0">
                <a:cs typeface="Calibri"/>
              </a:rPr>
              <a:t>elles </a:t>
            </a:r>
            <a:r>
              <a:rPr lang="fr-FR" sz="4000" dirty="0">
                <a:cs typeface="Calibri"/>
              </a:rPr>
              <a:t>ont 100</a:t>
            </a:r>
            <a:r>
              <a:rPr lang="fr-FR" sz="4000" spc="60" dirty="0">
                <a:cs typeface="Calibri"/>
              </a:rPr>
              <a:t> </a:t>
            </a:r>
            <a:r>
              <a:rPr lang="fr-FR" sz="4000" spc="-5" dirty="0">
                <a:cs typeface="Calibri"/>
              </a:rPr>
              <a:t>ans?</a:t>
            </a:r>
            <a:endParaRPr lang="fr-FR" sz="4000" dirty="0">
              <a:cs typeface="Calibri"/>
            </a:endParaRPr>
          </a:p>
        </p:txBody>
      </p:sp>
      <p:grpSp>
        <p:nvGrpSpPr>
          <p:cNvPr id="5" name="Group 4"/>
          <p:cNvGrpSpPr/>
          <p:nvPr/>
        </p:nvGrpSpPr>
        <p:grpSpPr>
          <a:xfrm>
            <a:off x="197205" y="3637337"/>
            <a:ext cx="4176464" cy="1800200"/>
            <a:chOff x="2535539" y="4509120"/>
            <a:chExt cx="4176464" cy="1800200"/>
          </a:xfrm>
        </p:grpSpPr>
        <p:sp>
          <p:nvSpPr>
            <p:cNvPr id="7" name="Rounded Rectangle 6"/>
            <p:cNvSpPr/>
            <p:nvPr/>
          </p:nvSpPr>
          <p:spPr>
            <a:xfrm rot="20490048">
              <a:off x="2535539" y="4509120"/>
              <a:ext cx="4176464" cy="18002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t="100000" r="100000"/>
              </a:path>
              <a:tileRect l="-100000" b="-100000"/>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8" name="TextBox 7"/>
            <p:cNvSpPr txBox="1"/>
            <p:nvPr/>
          </p:nvSpPr>
          <p:spPr>
            <a:xfrm rot="20520277">
              <a:off x="2811287" y="4567031"/>
              <a:ext cx="3696902" cy="1569660"/>
            </a:xfrm>
            <a:prstGeom prst="rect">
              <a:avLst/>
            </a:prstGeom>
            <a:noFill/>
          </p:spPr>
          <p:txBody>
            <a:bodyPr wrap="square" rtlCol="0">
              <a:spAutoFit/>
            </a:bodyPr>
            <a:lstStyle/>
            <a:p>
              <a:pPr algn="ctr"/>
              <a:r>
                <a:rPr lang="en-CA" sz="9600" b="1" dirty="0" smtClean="0">
                  <a:solidFill>
                    <a:schemeClr val="bg1"/>
                  </a:solidFill>
                  <a:latin typeface="Berlin Sans FB Demi" panose="020E0802020502020306" pitchFamily="34" charset="0"/>
                </a:rPr>
                <a:t>Vrai</a:t>
              </a:r>
            </a:p>
          </p:txBody>
        </p:sp>
      </p:grpSp>
      <p:sp>
        <p:nvSpPr>
          <p:cNvPr id="10" name="object 4"/>
          <p:cNvSpPr/>
          <p:nvPr/>
        </p:nvSpPr>
        <p:spPr>
          <a:xfrm>
            <a:off x="0" y="0"/>
            <a:ext cx="9144000" cy="9525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7213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5"/>
                                        </p:tgtEl>
                                      </p:cBhvr>
                                    </p:animEffect>
                                    <p:animScale>
                                      <p:cBhvr>
                                        <p:cTn id="9" dur="250" autoRev="1" fill="hold"/>
                                        <p:tgtEl>
                                          <p:spTgt spid="5"/>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906271"/>
            <a:ext cx="2220595" cy="513080"/>
          </a:xfrm>
          <a:prstGeom prst="rect">
            <a:avLst/>
          </a:prstGeom>
        </p:spPr>
        <p:txBody>
          <a:bodyPr vert="horz" wrap="square" lIns="0" tIns="0" rIns="0" bIns="0" rtlCol="0">
            <a:spAutoFit/>
          </a:bodyPr>
          <a:lstStyle/>
          <a:p>
            <a:pPr marL="12700">
              <a:lnSpc>
                <a:spcPct val="100000"/>
              </a:lnSpc>
            </a:pPr>
            <a:r>
              <a:rPr sz="3150" b="1" spc="-5" dirty="0">
                <a:solidFill>
                  <a:srgbClr val="1E5287"/>
                </a:solidFill>
                <a:latin typeface="Calibri"/>
                <a:cs typeface="Calibri"/>
              </a:rPr>
              <a:t>Vrai </a:t>
            </a:r>
            <a:r>
              <a:rPr sz="3150" b="1" dirty="0">
                <a:solidFill>
                  <a:srgbClr val="1E5287"/>
                </a:solidFill>
                <a:latin typeface="Calibri"/>
                <a:cs typeface="Calibri"/>
              </a:rPr>
              <a:t>ou</a:t>
            </a:r>
            <a:r>
              <a:rPr sz="3150" b="1" spc="-60" dirty="0">
                <a:solidFill>
                  <a:srgbClr val="1E5287"/>
                </a:solidFill>
                <a:latin typeface="Calibri"/>
                <a:cs typeface="Calibri"/>
              </a:rPr>
              <a:t> </a:t>
            </a:r>
            <a:r>
              <a:rPr sz="3150" b="1" spc="-5" dirty="0">
                <a:solidFill>
                  <a:srgbClr val="1E5287"/>
                </a:solidFill>
                <a:latin typeface="Calibri"/>
                <a:cs typeface="Calibri"/>
              </a:rPr>
              <a:t>faux?</a:t>
            </a:r>
            <a:endParaRPr sz="3150">
              <a:latin typeface="Calibri"/>
              <a:cs typeface="Calibri"/>
            </a:endParaRPr>
          </a:p>
        </p:txBody>
      </p:sp>
      <p:sp>
        <p:nvSpPr>
          <p:cNvPr id="3" name="object 3"/>
          <p:cNvSpPr txBox="1"/>
          <p:nvPr/>
        </p:nvSpPr>
        <p:spPr>
          <a:xfrm>
            <a:off x="535940" y="1870582"/>
            <a:ext cx="7894955" cy="1069340"/>
          </a:xfrm>
          <a:prstGeom prst="rect">
            <a:avLst/>
          </a:prstGeom>
        </p:spPr>
        <p:txBody>
          <a:bodyPr vert="horz" wrap="square" lIns="0" tIns="0" rIns="0" bIns="0" rtlCol="0">
            <a:spAutoFit/>
          </a:bodyPr>
          <a:lstStyle/>
          <a:p>
            <a:pPr marL="12700" marR="5080">
              <a:lnSpc>
                <a:spcPts val="4079"/>
              </a:lnSpc>
            </a:pPr>
            <a:r>
              <a:rPr sz="3900" spc="10" dirty="0">
                <a:latin typeface="Calibri"/>
                <a:cs typeface="Calibri"/>
              </a:rPr>
              <a:t>Toutes </a:t>
            </a:r>
            <a:r>
              <a:rPr sz="3900" spc="15" dirty="0">
                <a:latin typeface="Calibri"/>
                <a:cs typeface="Calibri"/>
              </a:rPr>
              <a:t>les UXO </a:t>
            </a:r>
            <a:r>
              <a:rPr sz="3900" spc="5" dirty="0">
                <a:latin typeface="Calibri"/>
                <a:cs typeface="Calibri"/>
              </a:rPr>
              <a:t>se </a:t>
            </a:r>
            <a:r>
              <a:rPr sz="3900" spc="15" dirty="0">
                <a:latin typeface="Calibri"/>
                <a:cs typeface="Calibri"/>
              </a:rPr>
              <a:t>ressemblent </a:t>
            </a:r>
            <a:r>
              <a:rPr sz="3900" spc="10" dirty="0">
                <a:latin typeface="Calibri"/>
                <a:cs typeface="Calibri"/>
              </a:rPr>
              <a:t>et </a:t>
            </a:r>
            <a:r>
              <a:rPr sz="3900" spc="20" dirty="0">
                <a:latin typeface="Calibri"/>
                <a:cs typeface="Calibri"/>
              </a:rPr>
              <a:t>elles  </a:t>
            </a:r>
            <a:r>
              <a:rPr sz="3900" spc="10" dirty="0">
                <a:latin typeface="Calibri"/>
                <a:cs typeface="Calibri"/>
              </a:rPr>
              <a:t>sont </a:t>
            </a:r>
            <a:r>
              <a:rPr sz="3900" spc="20" dirty="0">
                <a:latin typeface="Calibri"/>
                <a:cs typeface="Calibri"/>
              </a:rPr>
              <a:t>faciles </a:t>
            </a:r>
            <a:r>
              <a:rPr sz="3900" dirty="0">
                <a:latin typeface="Calibri"/>
                <a:cs typeface="Calibri"/>
              </a:rPr>
              <a:t>à </a:t>
            </a:r>
            <a:r>
              <a:rPr sz="3900" spc="25" dirty="0">
                <a:latin typeface="Calibri"/>
                <a:cs typeface="Calibri"/>
              </a:rPr>
              <a:t>repérer?</a:t>
            </a:r>
            <a:endParaRPr sz="3900">
              <a:latin typeface="Calibri"/>
              <a:cs typeface="Calibri"/>
            </a:endParaRPr>
          </a:p>
        </p:txBody>
      </p:sp>
      <p:sp>
        <p:nvSpPr>
          <p:cNvPr id="4" name="object 4"/>
          <p:cNvSpPr/>
          <p:nvPr/>
        </p:nvSpPr>
        <p:spPr>
          <a:xfrm>
            <a:off x="0" y="2905379"/>
            <a:ext cx="9145905" cy="291465"/>
          </a:xfrm>
          <a:custGeom>
            <a:avLst/>
            <a:gdLst/>
            <a:ahLst/>
            <a:cxnLst/>
            <a:rect l="l" t="t" r="r" b="b"/>
            <a:pathLst>
              <a:path w="9145905" h="291464">
                <a:moveTo>
                  <a:pt x="0" y="291084"/>
                </a:moveTo>
                <a:lnTo>
                  <a:pt x="9145524" y="291084"/>
                </a:lnTo>
                <a:lnTo>
                  <a:pt x="9145524" y="0"/>
                </a:lnTo>
                <a:lnTo>
                  <a:pt x="0" y="0"/>
                </a:lnTo>
                <a:lnTo>
                  <a:pt x="0" y="291084"/>
                </a:lnTo>
                <a:close/>
              </a:path>
            </a:pathLst>
          </a:custGeom>
          <a:solidFill>
            <a:srgbClr val="FFFFFF"/>
          </a:solidFill>
        </p:spPr>
        <p:txBody>
          <a:bodyPr wrap="square" lIns="0" tIns="0" rIns="0" bIns="0" rtlCol="0"/>
          <a:lstStyle/>
          <a:p>
            <a:endParaRPr/>
          </a:p>
        </p:txBody>
      </p:sp>
      <p:sp>
        <p:nvSpPr>
          <p:cNvPr id="5" name="object 5"/>
          <p:cNvSpPr/>
          <p:nvPr/>
        </p:nvSpPr>
        <p:spPr>
          <a:xfrm>
            <a:off x="0" y="0"/>
            <a:ext cx="9144000" cy="952500"/>
          </a:xfrm>
          <a:prstGeom prst="rect">
            <a:avLst/>
          </a:prstGeom>
          <a:blipFill>
            <a:blip r:embed="rId3" cstate="print"/>
            <a:stretch>
              <a:fillRect/>
            </a:stretch>
          </a:blipFill>
        </p:spPr>
        <p:txBody>
          <a:bodyPr wrap="square" lIns="0" tIns="0" rIns="0" bIns="0" rtlCol="0"/>
          <a:lstStyle/>
          <a:p>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7117" y="3518609"/>
            <a:ext cx="5131922" cy="2881694"/>
          </a:xfrm>
          <a:prstGeom prst="rect">
            <a:avLst/>
          </a:prstGeom>
        </p:spPr>
      </p:pic>
      <p:sp>
        <p:nvSpPr>
          <p:cNvPr id="11" name="TextBox 10"/>
          <p:cNvSpPr txBox="1"/>
          <p:nvPr/>
        </p:nvSpPr>
        <p:spPr>
          <a:xfrm>
            <a:off x="4424276" y="3630294"/>
            <a:ext cx="4512096" cy="2462213"/>
          </a:xfrm>
          <a:prstGeom prst="rect">
            <a:avLst/>
          </a:prstGeom>
          <a:solidFill>
            <a:schemeClr val="bg1"/>
          </a:solidFill>
        </p:spPr>
        <p:txBody>
          <a:bodyPr wrap="square" rtlCol="0">
            <a:spAutoFit/>
          </a:bodyPr>
          <a:lstStyle/>
          <a:p>
            <a:r>
              <a:rPr lang="fr-FR" sz="2200" dirty="0">
                <a:latin typeface="Arial" panose="020B0604020202020204" pitchFamily="34" charset="0"/>
                <a:cs typeface="Arial" panose="020B0604020202020204" pitchFamily="34" charset="0"/>
              </a:rPr>
              <a:t>Les UXO ont différentes formes, tailles et </a:t>
            </a:r>
            <a:r>
              <a:rPr lang="fr-FR" sz="2200" dirty="0" smtClean="0">
                <a:latin typeface="Arial" panose="020B0604020202020204" pitchFamily="34" charset="0"/>
                <a:cs typeface="Arial" panose="020B0604020202020204" pitchFamily="34" charset="0"/>
              </a:rPr>
              <a:t>couleurs. Vous </a:t>
            </a:r>
            <a:r>
              <a:rPr lang="fr-FR" sz="2200" dirty="0">
                <a:latin typeface="Arial" panose="020B0604020202020204" pitchFamily="34" charset="0"/>
                <a:cs typeface="Arial" panose="020B0604020202020204" pitchFamily="34" charset="0"/>
              </a:rPr>
              <a:t>souvenez-vous de ces 6 photographies que nous </a:t>
            </a:r>
            <a:r>
              <a:rPr lang="fr-FR" sz="2200" dirty="0" smtClean="0">
                <a:latin typeface="Arial" panose="020B0604020202020204" pitchFamily="34" charset="0"/>
                <a:cs typeface="Arial" panose="020B0604020202020204" pitchFamily="34" charset="0"/>
              </a:rPr>
              <a:t>avons vu un peu plus tôt? Elles avaient toutes une apparence différente, mais elles étaient toutes des UXO</a:t>
            </a:r>
            <a:r>
              <a:rPr lang="fr-FR" sz="2200" dirty="0">
                <a:latin typeface="Arial" panose="020B0604020202020204" pitchFamily="34" charset="0"/>
                <a:cs typeface="Arial" panose="020B0604020202020204" pitchFamily="34" charset="0"/>
              </a:rPr>
              <a:t>.</a:t>
            </a:r>
          </a:p>
        </p:txBody>
      </p:sp>
      <p:grpSp>
        <p:nvGrpSpPr>
          <p:cNvPr id="7" name="Group 6"/>
          <p:cNvGrpSpPr/>
          <p:nvPr/>
        </p:nvGrpSpPr>
        <p:grpSpPr>
          <a:xfrm>
            <a:off x="87939" y="3571945"/>
            <a:ext cx="4176464" cy="1800200"/>
            <a:chOff x="2535539" y="4509120"/>
            <a:chExt cx="4176464" cy="1800200"/>
          </a:xfrm>
        </p:grpSpPr>
        <p:sp>
          <p:nvSpPr>
            <p:cNvPr id="8" name="Rounded Rectangle 7"/>
            <p:cNvSpPr/>
            <p:nvPr/>
          </p:nvSpPr>
          <p:spPr>
            <a:xfrm rot="20490048">
              <a:off x="2535539" y="4509120"/>
              <a:ext cx="4176464" cy="1800200"/>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9" name="TextBox 8"/>
            <p:cNvSpPr txBox="1"/>
            <p:nvPr/>
          </p:nvSpPr>
          <p:spPr>
            <a:xfrm rot="20520277">
              <a:off x="2811287" y="4567031"/>
              <a:ext cx="3696902" cy="1569660"/>
            </a:xfrm>
            <a:prstGeom prst="rect">
              <a:avLst/>
            </a:prstGeom>
            <a:noFill/>
          </p:spPr>
          <p:txBody>
            <a:bodyPr wrap="square" rtlCol="0">
              <a:spAutoFit/>
            </a:bodyPr>
            <a:lstStyle/>
            <a:p>
              <a:pPr algn="ctr"/>
              <a:r>
                <a:rPr lang="en-CA" sz="9600" b="1" dirty="0" smtClean="0">
                  <a:solidFill>
                    <a:schemeClr val="bg1"/>
                  </a:solidFill>
                  <a:latin typeface="Berlin Sans FB Demi" panose="020E0802020502020306" pitchFamily="34" charset="0"/>
                </a:rPr>
                <a:t>Faux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858520"/>
            <a:ext cx="5951220" cy="513080"/>
          </a:xfrm>
          <a:prstGeom prst="rect">
            <a:avLst/>
          </a:prstGeom>
        </p:spPr>
        <p:txBody>
          <a:bodyPr vert="horz" wrap="square" lIns="0" tIns="0" rIns="0" bIns="0" rtlCol="0">
            <a:spAutoFit/>
          </a:bodyPr>
          <a:lstStyle/>
          <a:p>
            <a:pPr marL="12700">
              <a:lnSpc>
                <a:spcPct val="100000"/>
              </a:lnSpc>
            </a:pPr>
            <a:r>
              <a:rPr sz="3150" dirty="0">
                <a:solidFill>
                  <a:srgbClr val="315E92"/>
                </a:solidFill>
              </a:rPr>
              <a:t>Panneaux d’avertissement des</a:t>
            </a:r>
            <a:r>
              <a:rPr sz="3150" spc="-90" dirty="0">
                <a:solidFill>
                  <a:srgbClr val="315E92"/>
                </a:solidFill>
              </a:rPr>
              <a:t> </a:t>
            </a:r>
            <a:r>
              <a:rPr sz="3150" dirty="0">
                <a:solidFill>
                  <a:srgbClr val="315E92"/>
                </a:solidFill>
              </a:rPr>
              <a:t>UXO</a:t>
            </a:r>
            <a:endParaRPr sz="3150" dirty="0"/>
          </a:p>
        </p:txBody>
      </p:sp>
      <p:sp>
        <p:nvSpPr>
          <p:cNvPr id="13" name="object 13"/>
          <p:cNvSpPr/>
          <p:nvPr/>
        </p:nvSpPr>
        <p:spPr>
          <a:xfrm>
            <a:off x="0" y="0"/>
            <a:ext cx="9144000" cy="9525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1410335"/>
            <a:ext cx="4924425" cy="4877435"/>
          </a:xfrm>
          <a:prstGeom prst="rect">
            <a:avLst/>
          </a:prstGeom>
          <a:blipFill>
            <a:blip r:embed="rId4" cstate="print"/>
            <a:stretch>
              <a:fillRect/>
            </a:stretch>
          </a:blipFill>
        </p:spPr>
        <p:txBody>
          <a:bodyPr wrap="square" lIns="0" tIns="0" rIns="0" bIns="0" rtlCol="0"/>
          <a:lstStyle/>
          <a:p>
            <a:endParaRPr/>
          </a:p>
        </p:txBody>
      </p:sp>
      <p:sp>
        <p:nvSpPr>
          <p:cNvPr id="15" name="TextBox 14"/>
          <p:cNvSpPr txBox="1"/>
          <p:nvPr/>
        </p:nvSpPr>
        <p:spPr>
          <a:xfrm>
            <a:off x="4939408" y="1595021"/>
            <a:ext cx="4204592" cy="4832092"/>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Des UXO sont encore découvertes ici dans la région de North Vancouver, il est </a:t>
            </a:r>
            <a:r>
              <a:rPr lang="fr-FR" sz="2200" dirty="0" smtClean="0">
                <a:latin typeface="Arial" panose="020B0604020202020204" pitchFamily="34" charset="0"/>
                <a:cs typeface="Arial" panose="020B0604020202020204" pitchFamily="34" charset="0"/>
              </a:rPr>
              <a:t>possible </a:t>
            </a:r>
            <a:r>
              <a:rPr lang="fr-FR" sz="2200" dirty="0">
                <a:latin typeface="Arial" panose="020B0604020202020204" pitchFamily="34" charset="0"/>
                <a:cs typeface="Arial" panose="020B0604020202020204" pitchFamily="34" charset="0"/>
              </a:rPr>
              <a:t>que vous voyiez ce panneau.</a:t>
            </a:r>
          </a:p>
          <a:p>
            <a:endParaRPr lang="en-CA" sz="2200" dirty="0">
              <a:latin typeface="Arial" panose="020B0604020202020204" pitchFamily="34" charset="0"/>
              <a:cs typeface="Arial" panose="020B0604020202020204" pitchFamily="34" charset="0"/>
            </a:endParaRPr>
          </a:p>
          <a:p>
            <a:r>
              <a:rPr lang="fr-FR" sz="2200" dirty="0" smtClean="0">
                <a:latin typeface="Arial" panose="020B0604020202020204" pitchFamily="34" charset="0"/>
                <a:cs typeface="Arial" panose="020B0604020202020204" pitchFamily="34" charset="0"/>
              </a:rPr>
              <a:t>Il </a:t>
            </a:r>
            <a:r>
              <a:rPr lang="fr-FR" sz="2200" dirty="0">
                <a:latin typeface="Arial" panose="020B0604020202020204" pitchFamily="34" charset="0"/>
                <a:cs typeface="Arial" panose="020B0604020202020204" pitchFamily="34" charset="0"/>
              </a:rPr>
              <a:t>indique que vous entrez dans un ancien secteur d’entraînement militaire et  qu’il est possible de trouver </a:t>
            </a:r>
            <a:r>
              <a:rPr lang="fr-FR" sz="2200" dirty="0" smtClean="0">
                <a:latin typeface="Arial" panose="020B0604020202020204" pitchFamily="34" charset="0"/>
                <a:cs typeface="Arial" panose="020B0604020202020204" pitchFamily="34" charset="0"/>
              </a:rPr>
              <a:t>des </a:t>
            </a:r>
            <a:r>
              <a:rPr lang="fr-FR" sz="2200" dirty="0">
                <a:latin typeface="Arial" panose="020B0604020202020204" pitchFamily="34" charset="0"/>
                <a:cs typeface="Arial" panose="020B0604020202020204" pitchFamily="34" charset="0"/>
              </a:rPr>
              <a:t>UXO.</a:t>
            </a:r>
          </a:p>
          <a:p>
            <a:endParaRPr lang="en-CA" sz="2200" strike="sngStrike" dirty="0">
              <a:latin typeface="Arial" panose="020B0604020202020204" pitchFamily="34" charset="0"/>
              <a:cs typeface="Arial" panose="020B0604020202020204" pitchFamily="34" charset="0"/>
            </a:endParaRPr>
          </a:p>
          <a:p>
            <a:r>
              <a:rPr lang="fr-FR" sz="2200" dirty="0">
                <a:latin typeface="Arial" panose="020B0604020202020204" pitchFamily="34" charset="0"/>
                <a:cs typeface="Arial" panose="020B0604020202020204" pitchFamily="34" charset="0"/>
              </a:rPr>
              <a:t>Rappelez-vous les trois étapes de sécurité.</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D"/>
          </a:solidFill>
        </p:spPr>
        <p:txBody>
          <a:bodyPr wrap="square" lIns="0" tIns="0" rIns="0" bIns="0" rtlCol="0"/>
          <a:lstStyle/>
          <a:p>
            <a:endParaRPr/>
          </a:p>
        </p:txBody>
      </p:sp>
      <p:sp>
        <p:nvSpPr>
          <p:cNvPr id="3" name="object 3"/>
          <p:cNvSpPr txBox="1">
            <a:spLocks noGrp="1"/>
          </p:cNvSpPr>
          <p:nvPr>
            <p:ph type="title"/>
          </p:nvPr>
        </p:nvSpPr>
        <p:spPr>
          <a:xfrm>
            <a:off x="581659" y="902208"/>
            <a:ext cx="4319905" cy="640080"/>
          </a:xfrm>
          <a:prstGeom prst="rect">
            <a:avLst/>
          </a:prstGeom>
        </p:spPr>
        <p:txBody>
          <a:bodyPr vert="horz" wrap="square" lIns="0" tIns="0" rIns="0" bIns="0" rtlCol="0">
            <a:spAutoFit/>
          </a:bodyPr>
          <a:lstStyle/>
          <a:p>
            <a:pPr marL="12700">
              <a:lnSpc>
                <a:spcPct val="100000"/>
              </a:lnSpc>
            </a:pPr>
            <a:r>
              <a:rPr sz="3950" spc="-10" dirty="0">
                <a:solidFill>
                  <a:srgbClr val="0A0405"/>
                </a:solidFill>
              </a:rPr>
              <a:t>1. Ne </a:t>
            </a:r>
            <a:r>
              <a:rPr sz="3950" spc="-5" dirty="0">
                <a:solidFill>
                  <a:srgbClr val="0A0405"/>
                </a:solidFill>
              </a:rPr>
              <a:t>la </a:t>
            </a:r>
            <a:r>
              <a:rPr sz="3950" spc="-15" dirty="0">
                <a:solidFill>
                  <a:srgbClr val="0A0405"/>
                </a:solidFill>
              </a:rPr>
              <a:t>touchez</a:t>
            </a:r>
            <a:r>
              <a:rPr sz="3950" spc="-120" dirty="0">
                <a:solidFill>
                  <a:srgbClr val="0A0405"/>
                </a:solidFill>
              </a:rPr>
              <a:t> </a:t>
            </a:r>
            <a:r>
              <a:rPr sz="3950" spc="-10" dirty="0">
                <a:solidFill>
                  <a:srgbClr val="0A0405"/>
                </a:solidFill>
              </a:rPr>
              <a:t>pas!</a:t>
            </a:r>
            <a:endParaRPr sz="3950"/>
          </a:p>
        </p:txBody>
      </p:sp>
      <p:sp>
        <p:nvSpPr>
          <p:cNvPr id="4" name="object 4"/>
          <p:cNvSpPr/>
          <p:nvPr/>
        </p:nvSpPr>
        <p:spPr>
          <a:xfrm>
            <a:off x="0" y="0"/>
            <a:ext cx="9144000" cy="95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0705" y="2598420"/>
            <a:ext cx="7896225" cy="382841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32941"/>
            <a:ext cx="8512175" cy="1568450"/>
          </a:xfrm>
          <a:prstGeom prst="rect">
            <a:avLst/>
          </a:prstGeom>
        </p:spPr>
        <p:txBody>
          <a:bodyPr vert="horz" wrap="square" lIns="0" tIns="0" rIns="0" bIns="0" rtlCol="0">
            <a:spAutoFit/>
          </a:bodyPr>
          <a:lstStyle/>
          <a:p>
            <a:pPr marL="12700" marR="5080">
              <a:lnSpc>
                <a:spcPct val="112000"/>
              </a:lnSpc>
            </a:pPr>
            <a:r>
              <a:rPr spc="10" dirty="0">
                <a:solidFill>
                  <a:srgbClr val="000000"/>
                </a:solidFill>
              </a:rPr>
              <a:t>2. </a:t>
            </a:r>
            <a:r>
              <a:rPr spc="15" dirty="0">
                <a:solidFill>
                  <a:srgbClr val="000000"/>
                </a:solidFill>
              </a:rPr>
              <a:t>Rappelez-vous l’endroit </a:t>
            </a:r>
            <a:r>
              <a:rPr spc="10" dirty="0">
                <a:solidFill>
                  <a:srgbClr val="000000"/>
                </a:solidFill>
              </a:rPr>
              <a:t>où vous </a:t>
            </a:r>
            <a:r>
              <a:rPr spc="15" dirty="0">
                <a:solidFill>
                  <a:srgbClr val="000000"/>
                </a:solidFill>
              </a:rPr>
              <a:t>l’avez trouvée </a:t>
            </a:r>
            <a:r>
              <a:rPr spc="5" dirty="0">
                <a:solidFill>
                  <a:srgbClr val="000000"/>
                </a:solidFill>
              </a:rPr>
              <a:t>et  </a:t>
            </a:r>
            <a:r>
              <a:rPr spc="15" dirty="0">
                <a:solidFill>
                  <a:srgbClr val="000000"/>
                </a:solidFill>
              </a:rPr>
              <a:t>quittez les </a:t>
            </a:r>
            <a:r>
              <a:rPr spc="10" dirty="0">
                <a:solidFill>
                  <a:srgbClr val="000000"/>
                </a:solidFill>
              </a:rPr>
              <a:t>lieux en </a:t>
            </a:r>
            <a:r>
              <a:rPr spc="15" dirty="0">
                <a:solidFill>
                  <a:srgbClr val="000000"/>
                </a:solidFill>
              </a:rPr>
              <a:t>empruntant </a:t>
            </a:r>
            <a:r>
              <a:rPr spc="5" dirty="0">
                <a:solidFill>
                  <a:srgbClr val="000000"/>
                </a:solidFill>
              </a:rPr>
              <a:t>le </a:t>
            </a:r>
            <a:r>
              <a:rPr spc="15" dirty="0">
                <a:solidFill>
                  <a:srgbClr val="000000"/>
                </a:solidFill>
              </a:rPr>
              <a:t>même chemin </a:t>
            </a:r>
            <a:r>
              <a:rPr spc="10" dirty="0">
                <a:solidFill>
                  <a:srgbClr val="000000"/>
                </a:solidFill>
              </a:rPr>
              <a:t>que  </a:t>
            </a:r>
            <a:r>
              <a:rPr spc="15" dirty="0">
                <a:solidFill>
                  <a:srgbClr val="000000"/>
                </a:solidFill>
              </a:rPr>
              <a:t>celui </a:t>
            </a:r>
            <a:r>
              <a:rPr spc="10" dirty="0">
                <a:solidFill>
                  <a:srgbClr val="000000"/>
                </a:solidFill>
              </a:rPr>
              <a:t>par lequel </a:t>
            </a:r>
            <a:r>
              <a:rPr spc="15" dirty="0">
                <a:solidFill>
                  <a:srgbClr val="000000"/>
                </a:solidFill>
              </a:rPr>
              <a:t>vous êtes</a:t>
            </a:r>
            <a:r>
              <a:rPr spc="145" dirty="0">
                <a:solidFill>
                  <a:srgbClr val="000000"/>
                </a:solidFill>
              </a:rPr>
              <a:t> </a:t>
            </a:r>
            <a:r>
              <a:rPr spc="10" dirty="0">
                <a:solidFill>
                  <a:srgbClr val="000000"/>
                </a:solidFill>
              </a:rPr>
              <a:t>arrivé.</a:t>
            </a:r>
          </a:p>
        </p:txBody>
      </p:sp>
      <p:sp>
        <p:nvSpPr>
          <p:cNvPr id="3" name="object 3"/>
          <p:cNvSpPr/>
          <p:nvPr/>
        </p:nvSpPr>
        <p:spPr>
          <a:xfrm>
            <a:off x="658494" y="2496311"/>
            <a:ext cx="7981950" cy="38282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9509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02208"/>
            <a:ext cx="4722495" cy="640080"/>
          </a:xfrm>
          <a:prstGeom prst="rect">
            <a:avLst/>
          </a:prstGeom>
        </p:spPr>
        <p:txBody>
          <a:bodyPr vert="horz" wrap="square" lIns="0" tIns="0" rIns="0" bIns="0" rtlCol="0">
            <a:spAutoFit/>
          </a:bodyPr>
          <a:lstStyle/>
          <a:p>
            <a:pPr marL="12700">
              <a:lnSpc>
                <a:spcPct val="100000"/>
              </a:lnSpc>
            </a:pPr>
            <a:r>
              <a:rPr sz="3950" spc="-10" dirty="0">
                <a:solidFill>
                  <a:srgbClr val="08070D"/>
                </a:solidFill>
              </a:rPr>
              <a:t>3. </a:t>
            </a:r>
            <a:r>
              <a:rPr sz="3950" spc="-15" dirty="0">
                <a:solidFill>
                  <a:srgbClr val="08070D"/>
                </a:solidFill>
              </a:rPr>
              <a:t>Avertissez </a:t>
            </a:r>
            <a:r>
              <a:rPr sz="3950" spc="-5" dirty="0">
                <a:solidFill>
                  <a:srgbClr val="08070D"/>
                </a:solidFill>
              </a:rPr>
              <a:t>un</a:t>
            </a:r>
            <a:r>
              <a:rPr sz="3950" spc="-105" dirty="0">
                <a:solidFill>
                  <a:srgbClr val="08070D"/>
                </a:solidFill>
              </a:rPr>
              <a:t> </a:t>
            </a:r>
            <a:r>
              <a:rPr sz="3950" spc="-10" dirty="0">
                <a:solidFill>
                  <a:srgbClr val="08070D"/>
                </a:solidFill>
              </a:rPr>
              <a:t>adulte</a:t>
            </a:r>
            <a:endParaRPr sz="3950"/>
          </a:p>
        </p:txBody>
      </p:sp>
      <p:sp>
        <p:nvSpPr>
          <p:cNvPr id="3" name="object 3"/>
          <p:cNvSpPr/>
          <p:nvPr/>
        </p:nvSpPr>
        <p:spPr>
          <a:xfrm>
            <a:off x="0" y="0"/>
            <a:ext cx="9144000" cy="952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0705" y="2598420"/>
            <a:ext cx="7896225" cy="38282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297180">
              <a:lnSpc>
                <a:spcPct val="100000"/>
              </a:lnSpc>
            </a:pPr>
            <a:r>
              <a:rPr dirty="0"/>
              <a:t>N’oubliez pas : toutes les UXO sont très</a:t>
            </a:r>
            <a:r>
              <a:rPr spc="75" dirty="0"/>
              <a:t> </a:t>
            </a:r>
            <a:r>
              <a:rPr spc="-5" dirty="0"/>
              <a:t>dangereuses</a:t>
            </a:r>
          </a:p>
        </p:txBody>
      </p:sp>
      <p:sp>
        <p:nvSpPr>
          <p:cNvPr id="4" name="object 4"/>
          <p:cNvSpPr/>
          <p:nvPr/>
        </p:nvSpPr>
        <p:spPr>
          <a:xfrm>
            <a:off x="0" y="0"/>
            <a:ext cx="9144000" cy="95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91310" y="1601721"/>
            <a:ext cx="5724524" cy="51337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447228"/>
            <a:ext cx="4850765" cy="513080"/>
          </a:xfrm>
          <a:prstGeom prst="rect">
            <a:avLst/>
          </a:prstGeom>
        </p:spPr>
        <p:txBody>
          <a:bodyPr vert="horz" wrap="square" lIns="0" tIns="0" rIns="0" bIns="0" rtlCol="0">
            <a:spAutoFit/>
          </a:bodyPr>
          <a:lstStyle/>
          <a:p>
            <a:pPr marL="12700">
              <a:lnSpc>
                <a:spcPct val="100000"/>
              </a:lnSpc>
            </a:pPr>
            <a:r>
              <a:rPr sz="3150" spc="-5" dirty="0">
                <a:solidFill>
                  <a:srgbClr val="1E5287"/>
                </a:solidFill>
              </a:rPr>
              <a:t>Pour </a:t>
            </a:r>
            <a:r>
              <a:rPr sz="3150" dirty="0">
                <a:solidFill>
                  <a:srgbClr val="1E5287"/>
                </a:solidFill>
              </a:rPr>
              <a:t>plus de</a:t>
            </a:r>
            <a:r>
              <a:rPr sz="3150" spc="-55" dirty="0">
                <a:solidFill>
                  <a:srgbClr val="1E5287"/>
                </a:solidFill>
              </a:rPr>
              <a:t> </a:t>
            </a:r>
            <a:r>
              <a:rPr sz="3150" spc="-5" dirty="0">
                <a:solidFill>
                  <a:srgbClr val="1E5287"/>
                </a:solidFill>
              </a:rPr>
              <a:t>renseignements</a:t>
            </a:r>
            <a:endParaRPr sz="3150" dirty="0"/>
          </a:p>
        </p:txBody>
      </p:sp>
      <p:sp>
        <p:nvSpPr>
          <p:cNvPr id="3" name="object 3"/>
          <p:cNvSpPr txBox="1"/>
          <p:nvPr/>
        </p:nvSpPr>
        <p:spPr>
          <a:xfrm>
            <a:off x="1524001" y="2968116"/>
            <a:ext cx="5816980" cy="854080"/>
          </a:xfrm>
          <a:prstGeom prst="rect">
            <a:avLst/>
          </a:prstGeom>
        </p:spPr>
        <p:txBody>
          <a:bodyPr vert="horz" wrap="square" lIns="0" tIns="0" rIns="0" bIns="0" rtlCol="0">
            <a:spAutoFit/>
          </a:bodyPr>
          <a:lstStyle/>
          <a:p>
            <a:pPr algn="ctr">
              <a:lnSpc>
                <a:spcPct val="100000"/>
              </a:lnSpc>
            </a:pPr>
            <a:r>
              <a:rPr sz="2400" b="1" spc="-15" dirty="0">
                <a:solidFill>
                  <a:srgbClr val="030407"/>
                </a:solidFill>
                <a:latin typeface="Arial"/>
                <a:cs typeface="Arial"/>
              </a:rPr>
              <a:t>Pour </a:t>
            </a:r>
            <a:r>
              <a:rPr sz="2400" b="1" spc="-10" dirty="0">
                <a:solidFill>
                  <a:srgbClr val="030407"/>
                </a:solidFill>
                <a:latin typeface="Arial"/>
                <a:cs typeface="Arial"/>
              </a:rPr>
              <a:t>plus </a:t>
            </a:r>
            <a:r>
              <a:rPr sz="2400" b="1" spc="-5" dirty="0">
                <a:solidFill>
                  <a:srgbClr val="030407"/>
                </a:solidFill>
                <a:latin typeface="Arial"/>
                <a:cs typeface="Arial"/>
              </a:rPr>
              <a:t>de </a:t>
            </a:r>
            <a:r>
              <a:rPr sz="2400" b="1" spc="-15" dirty="0">
                <a:solidFill>
                  <a:srgbClr val="030407"/>
                </a:solidFill>
                <a:latin typeface="Arial"/>
                <a:cs typeface="Arial"/>
              </a:rPr>
              <a:t>renseignements, </a:t>
            </a:r>
            <a:r>
              <a:rPr sz="2400" b="1" spc="-10" dirty="0">
                <a:solidFill>
                  <a:srgbClr val="030407"/>
                </a:solidFill>
                <a:latin typeface="Arial"/>
                <a:cs typeface="Arial"/>
              </a:rPr>
              <a:t>visitez</a:t>
            </a:r>
            <a:r>
              <a:rPr sz="2400" b="1" spc="-50" dirty="0">
                <a:solidFill>
                  <a:srgbClr val="030407"/>
                </a:solidFill>
                <a:latin typeface="Arial"/>
                <a:cs typeface="Arial"/>
              </a:rPr>
              <a:t> </a:t>
            </a:r>
            <a:r>
              <a:rPr sz="2400" b="1" dirty="0">
                <a:solidFill>
                  <a:srgbClr val="030407"/>
                </a:solidFill>
                <a:latin typeface="Arial"/>
                <a:cs typeface="Arial"/>
              </a:rPr>
              <a:t>:</a:t>
            </a:r>
            <a:endParaRPr sz="2400" dirty="0">
              <a:latin typeface="Arial"/>
              <a:cs typeface="Arial"/>
            </a:endParaRPr>
          </a:p>
          <a:p>
            <a:pPr algn="ctr">
              <a:lnSpc>
                <a:spcPct val="100000"/>
              </a:lnSpc>
              <a:spcBef>
                <a:spcPts val="5"/>
              </a:spcBef>
            </a:pPr>
            <a:r>
              <a:rPr sz="3150" b="1" u="heavy" dirty="0" smtClean="0">
                <a:solidFill>
                  <a:srgbClr val="0000FF"/>
                </a:solidFill>
                <a:latin typeface="Calibri"/>
                <a:cs typeface="Calibri"/>
              </a:rPr>
              <a:t>www.Canada.ca/</a:t>
            </a:r>
            <a:r>
              <a:rPr lang="en-CA" sz="3150" b="1" u="heavy" dirty="0" err="1" smtClean="0">
                <a:solidFill>
                  <a:srgbClr val="0000FF"/>
                </a:solidFill>
                <a:latin typeface="Calibri"/>
                <a:cs typeface="Calibri"/>
              </a:rPr>
              <a:t>securite-uxo</a:t>
            </a:r>
            <a:endParaRPr sz="3150" dirty="0">
              <a:latin typeface="Calibri"/>
              <a:cs typeface="Calibri"/>
            </a:endParaRPr>
          </a:p>
        </p:txBody>
      </p:sp>
      <p:sp>
        <p:nvSpPr>
          <p:cNvPr id="4" name="object 4"/>
          <p:cNvSpPr/>
          <p:nvPr/>
        </p:nvSpPr>
        <p:spPr>
          <a:xfrm>
            <a:off x="0" y="0"/>
            <a:ext cx="9144000" cy="952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377940"/>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52400" y="877315"/>
            <a:ext cx="8382000" cy="484748"/>
          </a:xfrm>
          <a:prstGeom prst="rect">
            <a:avLst/>
          </a:prstGeom>
        </p:spPr>
        <p:txBody>
          <a:bodyPr vert="horz" wrap="square" lIns="0" tIns="0" rIns="0" bIns="0" rtlCol="0">
            <a:spAutoFit/>
          </a:bodyPr>
          <a:lstStyle/>
          <a:p>
            <a:pPr marL="12700">
              <a:lnSpc>
                <a:spcPct val="100000"/>
              </a:lnSpc>
            </a:pPr>
            <a:r>
              <a:rPr lang="en-CA" sz="3150" spc="-40" dirty="0" smtClean="0">
                <a:solidFill>
                  <a:srgbClr val="1E5287"/>
                </a:solidFill>
              </a:rPr>
              <a:t>Face à un </a:t>
            </a:r>
            <a:r>
              <a:rPr lang="en-CA" sz="3150" spc="-35" dirty="0" smtClean="0">
                <a:solidFill>
                  <a:srgbClr val="1E5287"/>
                </a:solidFill>
              </a:rPr>
              <a:t>UXO : v</a:t>
            </a:r>
            <a:r>
              <a:rPr sz="3150" spc="-40" dirty="0" err="1" smtClean="0">
                <a:solidFill>
                  <a:srgbClr val="1E5287"/>
                </a:solidFill>
              </a:rPr>
              <a:t>idéo</a:t>
            </a:r>
            <a:endParaRPr sz="3150" dirty="0"/>
          </a:p>
        </p:txBody>
      </p:sp>
      <p:pic>
        <p:nvPicPr>
          <p:cNvPr id="7" name="Picture 6">
            <a:hlinkClick r:id="rId4"/>
          </p:cNvPr>
          <p:cNvPicPr>
            <a:picLocks noChangeAspect="1"/>
          </p:cNvPicPr>
          <p:nvPr/>
        </p:nvPicPr>
        <p:blipFill>
          <a:blip r:embed="rId5"/>
          <a:stretch>
            <a:fillRect/>
          </a:stretch>
        </p:blipFill>
        <p:spPr>
          <a:xfrm>
            <a:off x="3780735" y="3048000"/>
            <a:ext cx="1582529" cy="1133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906271"/>
            <a:ext cx="3893185" cy="484748"/>
          </a:xfrm>
          <a:prstGeom prst="rect">
            <a:avLst/>
          </a:prstGeom>
        </p:spPr>
        <p:txBody>
          <a:bodyPr vert="horz" wrap="square" lIns="0" tIns="0" rIns="0" bIns="0" rtlCol="0">
            <a:spAutoFit/>
          </a:bodyPr>
          <a:lstStyle/>
          <a:p>
            <a:pPr marL="12700">
              <a:lnSpc>
                <a:spcPct val="100000"/>
              </a:lnSpc>
            </a:pPr>
            <a:r>
              <a:rPr sz="3150" spc="-5" dirty="0" err="1">
                <a:solidFill>
                  <a:srgbClr val="1E5287"/>
                </a:solidFill>
              </a:rPr>
              <a:t>Qu’est-ce</a:t>
            </a:r>
            <a:r>
              <a:rPr sz="3150" spc="-5" dirty="0">
                <a:solidFill>
                  <a:srgbClr val="1E5287"/>
                </a:solidFill>
              </a:rPr>
              <a:t> </a:t>
            </a:r>
            <a:r>
              <a:rPr sz="3150" dirty="0" err="1" smtClean="0">
                <a:solidFill>
                  <a:srgbClr val="1E5287"/>
                </a:solidFill>
              </a:rPr>
              <a:t>qu’un</a:t>
            </a:r>
            <a:r>
              <a:rPr lang="en-CA" sz="3150" dirty="0" smtClean="0">
                <a:solidFill>
                  <a:srgbClr val="1E5287"/>
                </a:solidFill>
              </a:rPr>
              <a:t>e</a:t>
            </a:r>
            <a:r>
              <a:rPr sz="3150" spc="-45" dirty="0" smtClean="0">
                <a:solidFill>
                  <a:srgbClr val="1E5287"/>
                </a:solidFill>
              </a:rPr>
              <a:t> </a:t>
            </a:r>
            <a:r>
              <a:rPr sz="3150" dirty="0">
                <a:solidFill>
                  <a:srgbClr val="1E5287"/>
                </a:solidFill>
              </a:rPr>
              <a:t>UXO?</a:t>
            </a:r>
            <a:endParaRPr sz="3150" dirty="0"/>
          </a:p>
        </p:txBody>
      </p:sp>
      <p:sp>
        <p:nvSpPr>
          <p:cNvPr id="3" name="object 3"/>
          <p:cNvSpPr txBox="1"/>
          <p:nvPr/>
        </p:nvSpPr>
        <p:spPr>
          <a:xfrm>
            <a:off x="313436" y="1719198"/>
            <a:ext cx="8512175" cy="338554"/>
          </a:xfrm>
          <a:prstGeom prst="rect">
            <a:avLst/>
          </a:prstGeom>
        </p:spPr>
        <p:txBody>
          <a:bodyPr vert="horz" wrap="square" lIns="0" tIns="0" rIns="0" bIns="0" rtlCol="0">
            <a:spAutoFit/>
          </a:bodyPr>
          <a:lstStyle/>
          <a:p>
            <a:pPr marL="12700">
              <a:lnSpc>
                <a:spcPct val="100000"/>
              </a:lnSpc>
            </a:pPr>
            <a:r>
              <a:rPr sz="2200" spc="-5" dirty="0">
                <a:latin typeface="Calibri"/>
                <a:cs typeface="Calibri"/>
              </a:rPr>
              <a:t>UXO = </a:t>
            </a:r>
            <a:r>
              <a:rPr sz="2200" b="1" dirty="0">
                <a:solidFill>
                  <a:srgbClr val="FF0000"/>
                </a:solidFill>
                <a:latin typeface="Calibri"/>
                <a:cs typeface="Calibri"/>
              </a:rPr>
              <a:t>U</a:t>
            </a:r>
            <a:r>
              <a:rPr sz="2200" dirty="0">
                <a:latin typeface="Calibri"/>
                <a:cs typeface="Calibri"/>
              </a:rPr>
              <a:t>nexploded e</a:t>
            </a:r>
            <a:r>
              <a:rPr sz="2200" b="1" dirty="0">
                <a:solidFill>
                  <a:srgbClr val="FF0000"/>
                </a:solidFill>
                <a:latin typeface="Calibri"/>
                <a:cs typeface="Calibri"/>
              </a:rPr>
              <a:t>X</a:t>
            </a:r>
            <a:r>
              <a:rPr sz="2200" dirty="0">
                <a:latin typeface="Calibri"/>
                <a:cs typeface="Calibri"/>
              </a:rPr>
              <a:t>plosive </a:t>
            </a:r>
            <a:r>
              <a:rPr sz="2200" b="1" dirty="0">
                <a:solidFill>
                  <a:srgbClr val="FF0000"/>
                </a:solidFill>
                <a:latin typeface="Calibri"/>
                <a:cs typeface="Calibri"/>
              </a:rPr>
              <a:t>O</a:t>
            </a:r>
            <a:r>
              <a:rPr sz="2200" dirty="0">
                <a:latin typeface="Calibri"/>
                <a:cs typeface="Calibri"/>
              </a:rPr>
              <a:t>rdnance (munition explosive </a:t>
            </a:r>
            <a:r>
              <a:rPr sz="2200" spc="-5" dirty="0">
                <a:latin typeface="Calibri"/>
                <a:cs typeface="Calibri"/>
              </a:rPr>
              <a:t>non</a:t>
            </a:r>
            <a:r>
              <a:rPr sz="2200" spc="90" dirty="0">
                <a:latin typeface="Calibri"/>
                <a:cs typeface="Calibri"/>
              </a:rPr>
              <a:t> </a:t>
            </a:r>
            <a:r>
              <a:rPr sz="2200" dirty="0">
                <a:latin typeface="Calibri"/>
                <a:cs typeface="Calibri"/>
              </a:rPr>
              <a:t>explosée)</a:t>
            </a:r>
          </a:p>
        </p:txBody>
      </p:sp>
      <p:sp>
        <p:nvSpPr>
          <p:cNvPr id="4" name="object 4"/>
          <p:cNvSpPr/>
          <p:nvPr/>
        </p:nvSpPr>
        <p:spPr>
          <a:xfrm>
            <a:off x="0" y="0"/>
            <a:ext cx="9144000" cy="952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7350" y="2151888"/>
            <a:ext cx="8753475" cy="365607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74395" y="4678324"/>
            <a:ext cx="4544695" cy="1097280"/>
          </a:xfrm>
          <a:prstGeom prst="rect">
            <a:avLst/>
          </a:prstGeom>
        </p:spPr>
        <p:txBody>
          <a:bodyPr vert="horz" wrap="square" lIns="0" tIns="0" rIns="0" bIns="0" rtlCol="0">
            <a:spAutoFit/>
          </a:bodyPr>
          <a:lstStyle/>
          <a:p>
            <a:pPr marL="12700" marR="5080">
              <a:lnSpc>
                <a:spcPct val="118200"/>
              </a:lnSpc>
            </a:pPr>
            <a:r>
              <a:rPr sz="2000" dirty="0">
                <a:latin typeface="Arial"/>
                <a:cs typeface="Arial"/>
              </a:rPr>
              <a:t>Une UXO est une </a:t>
            </a:r>
            <a:r>
              <a:rPr sz="2000" spc="-5" dirty="0">
                <a:latin typeface="Arial"/>
                <a:cs typeface="Arial"/>
              </a:rPr>
              <a:t>vieille bombe </a:t>
            </a:r>
            <a:r>
              <a:rPr sz="2000" dirty="0">
                <a:latin typeface="Arial"/>
                <a:cs typeface="Arial"/>
              </a:rPr>
              <a:t>qui n’a  pas </a:t>
            </a:r>
            <a:r>
              <a:rPr sz="2000" spc="-5" dirty="0">
                <a:latin typeface="Arial"/>
                <a:cs typeface="Arial"/>
              </a:rPr>
              <a:t>explosé </a:t>
            </a:r>
            <a:r>
              <a:rPr sz="2000" dirty="0">
                <a:latin typeface="Arial"/>
                <a:cs typeface="Arial"/>
              </a:rPr>
              <a:t>comme elle devait le faire  et qui peut </a:t>
            </a:r>
            <a:r>
              <a:rPr sz="2000" spc="-5" dirty="0">
                <a:latin typeface="Arial"/>
                <a:cs typeface="Arial"/>
              </a:rPr>
              <a:t>être </a:t>
            </a:r>
            <a:r>
              <a:rPr sz="2000" dirty="0">
                <a:latin typeface="Arial"/>
                <a:cs typeface="Arial"/>
              </a:rPr>
              <a:t>encore </a:t>
            </a:r>
            <a:r>
              <a:rPr sz="2000" spc="-5" dirty="0">
                <a:latin typeface="Arial"/>
                <a:cs typeface="Arial"/>
              </a:rPr>
              <a:t>très</a:t>
            </a:r>
            <a:r>
              <a:rPr sz="2000" spc="-75" dirty="0">
                <a:latin typeface="Arial"/>
                <a:cs typeface="Arial"/>
              </a:rPr>
              <a:t> </a:t>
            </a:r>
            <a:r>
              <a:rPr sz="2000" dirty="0">
                <a:latin typeface="Arial"/>
                <a:cs typeface="Arial"/>
              </a:rPr>
              <a:t>dangereuse.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37794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8800" y="877315"/>
            <a:ext cx="4307840" cy="513080"/>
          </a:xfrm>
          <a:prstGeom prst="rect">
            <a:avLst/>
          </a:prstGeom>
        </p:spPr>
        <p:txBody>
          <a:bodyPr vert="horz" wrap="square" lIns="0" tIns="0" rIns="0" bIns="0" rtlCol="0">
            <a:spAutoFit/>
          </a:bodyPr>
          <a:lstStyle/>
          <a:p>
            <a:pPr marL="12700">
              <a:lnSpc>
                <a:spcPct val="100000"/>
              </a:lnSpc>
            </a:pPr>
            <a:r>
              <a:rPr sz="3150" spc="-30" dirty="0">
                <a:solidFill>
                  <a:srgbClr val="1E5287"/>
                </a:solidFill>
              </a:rPr>
              <a:t>L’UXO </a:t>
            </a:r>
            <a:r>
              <a:rPr sz="3150" spc="-25" dirty="0">
                <a:solidFill>
                  <a:srgbClr val="1E5287"/>
                </a:solidFill>
              </a:rPr>
              <a:t>est très</a:t>
            </a:r>
            <a:r>
              <a:rPr sz="3150" spc="-190" dirty="0">
                <a:solidFill>
                  <a:srgbClr val="1E5287"/>
                </a:solidFill>
              </a:rPr>
              <a:t> </a:t>
            </a:r>
            <a:r>
              <a:rPr sz="3150" spc="-30" dirty="0">
                <a:solidFill>
                  <a:srgbClr val="1E5287"/>
                </a:solidFill>
              </a:rPr>
              <a:t>dangereuse</a:t>
            </a:r>
            <a:endParaRPr sz="3150"/>
          </a:p>
        </p:txBody>
      </p:sp>
      <p:sp>
        <p:nvSpPr>
          <p:cNvPr id="4" name="object 4"/>
          <p:cNvSpPr txBox="1"/>
          <p:nvPr/>
        </p:nvSpPr>
        <p:spPr>
          <a:xfrm>
            <a:off x="5867400" y="2115488"/>
            <a:ext cx="2133600" cy="1084912"/>
          </a:xfrm>
          <a:prstGeom prst="rect">
            <a:avLst/>
          </a:prstGeom>
        </p:spPr>
        <p:txBody>
          <a:bodyPr vert="horz" wrap="square" lIns="0" tIns="7620" rIns="0" bIns="0" rtlCol="0">
            <a:spAutoFit/>
          </a:bodyPr>
          <a:lstStyle/>
          <a:p>
            <a:pPr marL="12700" marR="5080">
              <a:lnSpc>
                <a:spcPts val="2760"/>
              </a:lnSpc>
              <a:spcBef>
                <a:spcPts val="60"/>
              </a:spcBef>
            </a:pPr>
            <a:r>
              <a:rPr sz="2000" spc="-30" dirty="0">
                <a:solidFill>
                  <a:srgbClr val="FF0000"/>
                </a:solidFill>
                <a:latin typeface="Arial"/>
                <a:cs typeface="Arial"/>
              </a:rPr>
              <a:t>L’UXO </a:t>
            </a:r>
            <a:r>
              <a:rPr sz="2000" spc="-25" dirty="0">
                <a:solidFill>
                  <a:srgbClr val="FF0000"/>
                </a:solidFill>
                <a:latin typeface="Arial"/>
                <a:cs typeface="Arial"/>
              </a:rPr>
              <a:t>est  </a:t>
            </a:r>
            <a:r>
              <a:rPr sz="2000" spc="-30" dirty="0">
                <a:solidFill>
                  <a:srgbClr val="FF0000"/>
                </a:solidFill>
                <a:latin typeface="Arial"/>
                <a:cs typeface="Arial"/>
              </a:rPr>
              <a:t>dangereuse</a:t>
            </a:r>
            <a:r>
              <a:rPr sz="2000" spc="-160" dirty="0">
                <a:solidFill>
                  <a:srgbClr val="FF0000"/>
                </a:solidFill>
                <a:latin typeface="Arial"/>
                <a:cs typeface="Arial"/>
              </a:rPr>
              <a:t> </a:t>
            </a:r>
            <a:r>
              <a:rPr sz="2000" dirty="0">
                <a:solidFill>
                  <a:srgbClr val="FF0000"/>
                </a:solidFill>
                <a:latin typeface="Arial"/>
                <a:cs typeface="Arial"/>
              </a:rPr>
              <a:t>:</a:t>
            </a:r>
            <a:endParaRPr sz="2000" dirty="0">
              <a:latin typeface="Arial"/>
              <a:cs typeface="Arial"/>
            </a:endParaRPr>
          </a:p>
          <a:p>
            <a:pPr marL="12700" marR="13335">
              <a:lnSpc>
                <a:spcPts val="2690"/>
              </a:lnSpc>
              <a:spcBef>
                <a:spcPts val="90"/>
              </a:spcBef>
            </a:pPr>
            <a:r>
              <a:rPr sz="2000" b="1" spc="-35" dirty="0">
                <a:solidFill>
                  <a:srgbClr val="FF0000"/>
                </a:solidFill>
                <a:latin typeface="Arial"/>
                <a:cs typeface="Arial"/>
              </a:rPr>
              <a:t>Ne </a:t>
            </a:r>
            <a:r>
              <a:rPr sz="2000" b="1" spc="-30" dirty="0">
                <a:solidFill>
                  <a:srgbClr val="FF0000"/>
                </a:solidFill>
                <a:latin typeface="Arial"/>
                <a:cs typeface="Arial"/>
              </a:rPr>
              <a:t>la</a:t>
            </a:r>
            <a:r>
              <a:rPr sz="2000" b="1" spc="-290" dirty="0">
                <a:solidFill>
                  <a:srgbClr val="FF0000"/>
                </a:solidFill>
                <a:latin typeface="Arial"/>
                <a:cs typeface="Arial"/>
              </a:rPr>
              <a:t> </a:t>
            </a:r>
            <a:r>
              <a:rPr sz="2000" b="1" spc="-55" dirty="0">
                <a:solidFill>
                  <a:srgbClr val="FF0000"/>
                </a:solidFill>
                <a:latin typeface="Arial"/>
                <a:cs typeface="Arial"/>
              </a:rPr>
              <a:t>touche </a:t>
            </a:r>
            <a:r>
              <a:rPr sz="2000" b="1" spc="-50" dirty="0" smtClean="0">
                <a:solidFill>
                  <a:srgbClr val="FF0000"/>
                </a:solidFill>
                <a:latin typeface="Arial"/>
                <a:cs typeface="Arial"/>
              </a:rPr>
              <a:t>pas</a:t>
            </a:r>
            <a:r>
              <a:rPr sz="2000" b="1" spc="-50" dirty="0">
                <a:solidFill>
                  <a:srgbClr val="FF0000"/>
                </a:solidFill>
                <a:latin typeface="Arial"/>
                <a:cs typeface="Arial"/>
              </a:rPr>
              <a:t>!</a:t>
            </a:r>
            <a:endParaRPr sz="20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4952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0512" y="903223"/>
            <a:ext cx="4599305" cy="513080"/>
          </a:xfrm>
          <a:prstGeom prst="rect">
            <a:avLst/>
          </a:prstGeom>
        </p:spPr>
        <p:txBody>
          <a:bodyPr vert="horz" wrap="square" lIns="0" tIns="0" rIns="0" bIns="0" rtlCol="0">
            <a:spAutoFit/>
          </a:bodyPr>
          <a:lstStyle/>
          <a:p>
            <a:pPr marL="12700">
              <a:lnSpc>
                <a:spcPct val="100000"/>
              </a:lnSpc>
            </a:pPr>
            <a:r>
              <a:rPr sz="3150" dirty="0">
                <a:solidFill>
                  <a:srgbClr val="1E5287"/>
                </a:solidFill>
              </a:rPr>
              <a:t>À </a:t>
            </a:r>
            <a:r>
              <a:rPr sz="3150" spc="-15" dirty="0">
                <a:solidFill>
                  <a:srgbClr val="1E5287"/>
                </a:solidFill>
              </a:rPr>
              <a:t>quoi ressemble </a:t>
            </a:r>
            <a:r>
              <a:rPr sz="3150" spc="-10" dirty="0">
                <a:solidFill>
                  <a:srgbClr val="1E5287"/>
                </a:solidFill>
              </a:rPr>
              <a:t>une</a:t>
            </a:r>
            <a:r>
              <a:rPr sz="3150" spc="-180" dirty="0">
                <a:solidFill>
                  <a:srgbClr val="1E5287"/>
                </a:solidFill>
              </a:rPr>
              <a:t> </a:t>
            </a:r>
            <a:r>
              <a:rPr sz="3150" spc="-15" dirty="0">
                <a:solidFill>
                  <a:srgbClr val="1E5287"/>
                </a:solidFill>
              </a:rPr>
              <a:t>UXO?</a:t>
            </a:r>
            <a:endParaRPr sz="3150"/>
          </a:p>
        </p:txBody>
      </p:sp>
      <p:sp>
        <p:nvSpPr>
          <p:cNvPr id="4" name="object 4"/>
          <p:cNvSpPr txBox="1"/>
          <p:nvPr/>
        </p:nvSpPr>
        <p:spPr>
          <a:xfrm>
            <a:off x="2590800" y="3429000"/>
            <a:ext cx="3777869" cy="1692771"/>
          </a:xfrm>
          <a:prstGeom prst="rect">
            <a:avLst/>
          </a:prstGeom>
        </p:spPr>
        <p:txBody>
          <a:bodyPr vert="horz" wrap="square" lIns="0" tIns="0" rIns="0" bIns="0" rtlCol="0">
            <a:spAutoFit/>
          </a:bodyPr>
          <a:lstStyle/>
          <a:p>
            <a:pPr marL="12700" marR="5080" algn="ctr"/>
            <a:r>
              <a:rPr sz="2200" spc="-5" dirty="0">
                <a:solidFill>
                  <a:srgbClr val="050404"/>
                </a:solidFill>
                <a:latin typeface="Arial"/>
                <a:cs typeface="Arial"/>
              </a:rPr>
              <a:t>Les </a:t>
            </a:r>
            <a:r>
              <a:rPr sz="2200" spc="-10" dirty="0">
                <a:solidFill>
                  <a:srgbClr val="050404"/>
                </a:solidFill>
                <a:latin typeface="Arial"/>
                <a:cs typeface="Arial"/>
              </a:rPr>
              <a:t>UXO peuvent ressembler </a:t>
            </a:r>
            <a:r>
              <a:rPr sz="2200" spc="-5" dirty="0">
                <a:solidFill>
                  <a:srgbClr val="050404"/>
                </a:solidFill>
                <a:latin typeface="Arial"/>
                <a:cs typeface="Arial"/>
              </a:rPr>
              <a:t>à </a:t>
            </a:r>
            <a:r>
              <a:rPr sz="2200" spc="-5" dirty="0" smtClean="0">
                <a:solidFill>
                  <a:srgbClr val="050404"/>
                </a:solidFill>
                <a:latin typeface="Arial"/>
                <a:cs typeface="Arial"/>
              </a:rPr>
              <a:t>de</a:t>
            </a:r>
            <a:r>
              <a:rPr lang="en-CA" sz="2200" spc="-5" dirty="0" smtClean="0">
                <a:solidFill>
                  <a:srgbClr val="050404"/>
                </a:solidFill>
                <a:latin typeface="Arial"/>
                <a:cs typeface="Arial"/>
              </a:rPr>
              <a:t> </a:t>
            </a:r>
            <a:r>
              <a:rPr sz="2200" spc="-5" dirty="0" smtClean="0">
                <a:solidFill>
                  <a:srgbClr val="050404"/>
                </a:solidFill>
                <a:latin typeface="Arial"/>
                <a:cs typeface="Arial"/>
              </a:rPr>
              <a:t>la </a:t>
            </a:r>
            <a:r>
              <a:rPr sz="2200" spc="-5" dirty="0">
                <a:solidFill>
                  <a:srgbClr val="050404"/>
                </a:solidFill>
                <a:latin typeface="Arial"/>
                <a:cs typeface="Arial"/>
              </a:rPr>
              <a:t>ferraille, à </a:t>
            </a:r>
            <a:r>
              <a:rPr sz="2200" spc="-10" dirty="0">
                <a:solidFill>
                  <a:srgbClr val="050404"/>
                </a:solidFill>
                <a:latin typeface="Arial"/>
                <a:cs typeface="Arial"/>
              </a:rPr>
              <a:t>des tuyaux </a:t>
            </a:r>
            <a:r>
              <a:rPr sz="2200" spc="-5" dirty="0">
                <a:solidFill>
                  <a:srgbClr val="050404"/>
                </a:solidFill>
                <a:latin typeface="Arial"/>
                <a:cs typeface="Arial"/>
              </a:rPr>
              <a:t>rouillés</a:t>
            </a:r>
            <a:r>
              <a:rPr sz="2200" spc="-65" dirty="0">
                <a:solidFill>
                  <a:srgbClr val="050404"/>
                </a:solidFill>
                <a:latin typeface="Arial"/>
                <a:cs typeface="Arial"/>
              </a:rPr>
              <a:t> </a:t>
            </a:r>
            <a:r>
              <a:rPr sz="2200" spc="-5" dirty="0" err="1">
                <a:solidFill>
                  <a:srgbClr val="050404"/>
                </a:solidFill>
                <a:latin typeface="Arial"/>
                <a:cs typeface="Arial"/>
              </a:rPr>
              <a:t>ou</a:t>
            </a:r>
            <a:r>
              <a:rPr sz="2200" spc="-5" dirty="0">
                <a:solidFill>
                  <a:srgbClr val="050404"/>
                </a:solidFill>
                <a:latin typeface="Arial"/>
                <a:cs typeface="Arial"/>
              </a:rPr>
              <a:t> </a:t>
            </a:r>
            <a:r>
              <a:rPr sz="2200" spc="-5" dirty="0" smtClean="0">
                <a:solidFill>
                  <a:srgbClr val="050404"/>
                </a:solidFill>
                <a:latin typeface="Arial"/>
                <a:cs typeface="Arial"/>
              </a:rPr>
              <a:t>à </a:t>
            </a:r>
            <a:r>
              <a:rPr sz="2200" spc="-5" dirty="0">
                <a:solidFill>
                  <a:srgbClr val="050404"/>
                </a:solidFill>
                <a:latin typeface="Arial"/>
                <a:cs typeface="Arial"/>
              </a:rPr>
              <a:t>des </a:t>
            </a:r>
            <a:r>
              <a:rPr sz="2200" spc="-10" dirty="0">
                <a:solidFill>
                  <a:srgbClr val="050404"/>
                </a:solidFill>
                <a:latin typeface="Arial"/>
                <a:cs typeface="Arial"/>
              </a:rPr>
              <a:t>ordures. </a:t>
            </a:r>
            <a:r>
              <a:rPr sz="2200" spc="-5" dirty="0" err="1">
                <a:solidFill>
                  <a:srgbClr val="050404"/>
                </a:solidFill>
                <a:latin typeface="Arial"/>
                <a:cs typeface="Arial"/>
              </a:rPr>
              <a:t>Elles</a:t>
            </a:r>
            <a:r>
              <a:rPr sz="2200" spc="-5" dirty="0">
                <a:solidFill>
                  <a:srgbClr val="050404"/>
                </a:solidFill>
                <a:latin typeface="Arial"/>
                <a:cs typeface="Arial"/>
              </a:rPr>
              <a:t> </a:t>
            </a:r>
            <a:r>
              <a:rPr sz="2200" spc="-5" dirty="0" err="1" smtClean="0">
                <a:solidFill>
                  <a:srgbClr val="050404"/>
                </a:solidFill>
                <a:latin typeface="Arial"/>
                <a:cs typeface="Arial"/>
              </a:rPr>
              <a:t>ont</a:t>
            </a:r>
            <a:r>
              <a:rPr sz="2200" spc="-5" dirty="0" smtClean="0">
                <a:solidFill>
                  <a:srgbClr val="050404"/>
                </a:solidFill>
                <a:latin typeface="Arial"/>
                <a:cs typeface="Arial"/>
              </a:rPr>
              <a:t> </a:t>
            </a:r>
            <a:r>
              <a:rPr sz="2200" spc="-5" dirty="0" err="1" smtClean="0">
                <a:solidFill>
                  <a:srgbClr val="050404"/>
                </a:solidFill>
                <a:latin typeface="Arial"/>
                <a:cs typeface="Arial"/>
              </a:rPr>
              <a:t>différentes</a:t>
            </a:r>
            <a:r>
              <a:rPr sz="2200" spc="-5" dirty="0" smtClean="0">
                <a:solidFill>
                  <a:srgbClr val="050404"/>
                </a:solidFill>
                <a:latin typeface="Arial"/>
                <a:cs typeface="Arial"/>
              </a:rPr>
              <a:t> </a:t>
            </a:r>
            <a:r>
              <a:rPr sz="2200" spc="-5" dirty="0">
                <a:solidFill>
                  <a:srgbClr val="050404"/>
                </a:solidFill>
                <a:latin typeface="Arial"/>
                <a:cs typeface="Arial"/>
              </a:rPr>
              <a:t>formes,</a:t>
            </a:r>
            <a:r>
              <a:rPr sz="2200" spc="-85" dirty="0">
                <a:solidFill>
                  <a:srgbClr val="050404"/>
                </a:solidFill>
                <a:latin typeface="Arial"/>
                <a:cs typeface="Arial"/>
              </a:rPr>
              <a:t> </a:t>
            </a:r>
            <a:r>
              <a:rPr sz="2200" spc="-10" dirty="0" smtClean="0">
                <a:solidFill>
                  <a:srgbClr val="050404"/>
                </a:solidFill>
                <a:latin typeface="Arial"/>
                <a:cs typeface="Arial"/>
              </a:rPr>
              <a:t>couleurs</a:t>
            </a:r>
            <a:r>
              <a:rPr lang="en-CA" sz="2200" dirty="0">
                <a:latin typeface="Arial"/>
                <a:cs typeface="Arial"/>
              </a:rPr>
              <a:t> </a:t>
            </a:r>
            <a:r>
              <a:rPr sz="2200" dirty="0" smtClean="0">
                <a:solidFill>
                  <a:srgbClr val="050404"/>
                </a:solidFill>
                <a:latin typeface="Arial"/>
                <a:cs typeface="Arial"/>
              </a:rPr>
              <a:t>et</a:t>
            </a:r>
            <a:r>
              <a:rPr sz="2200" spc="-100" dirty="0" smtClean="0">
                <a:solidFill>
                  <a:srgbClr val="050404"/>
                </a:solidFill>
                <a:latin typeface="Arial"/>
                <a:cs typeface="Arial"/>
              </a:rPr>
              <a:t> </a:t>
            </a:r>
            <a:r>
              <a:rPr sz="2200" spc="-5" dirty="0">
                <a:solidFill>
                  <a:srgbClr val="050404"/>
                </a:solidFill>
                <a:latin typeface="Arial"/>
                <a:cs typeface="Arial"/>
              </a:rPr>
              <a:t>tailles.</a:t>
            </a:r>
            <a:endParaRPr sz="22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09768" y="1916832"/>
            <a:ext cx="7994680" cy="4489200"/>
            <a:chOff x="532493" y="1821833"/>
            <a:chExt cx="7994680" cy="44892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93" y="1821833"/>
              <a:ext cx="7994680" cy="4489200"/>
            </a:xfrm>
            <a:prstGeom prst="rect">
              <a:avLst/>
            </a:prstGeom>
          </p:spPr>
        </p:pic>
        <p:grpSp>
          <p:nvGrpSpPr>
            <p:cNvPr id="17" name="Group 16"/>
            <p:cNvGrpSpPr/>
            <p:nvPr/>
          </p:nvGrpSpPr>
          <p:grpSpPr>
            <a:xfrm>
              <a:off x="777280" y="2082552"/>
              <a:ext cx="914400" cy="914400"/>
              <a:chOff x="3491880" y="805354"/>
              <a:chExt cx="914400" cy="914400"/>
            </a:xfrm>
          </p:grpSpPr>
          <p:sp>
            <p:nvSpPr>
              <p:cNvPr id="15" name="Teardrop 14"/>
              <p:cNvSpPr/>
              <p:nvPr/>
            </p:nvSpPr>
            <p:spPr>
              <a:xfrm>
                <a:off x="3491880" y="805354"/>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TextBox 13"/>
              <p:cNvSpPr txBox="1"/>
              <p:nvPr/>
            </p:nvSpPr>
            <p:spPr>
              <a:xfrm>
                <a:off x="3707904" y="810964"/>
                <a:ext cx="576064" cy="830997"/>
              </a:xfrm>
              <a:prstGeom prst="rect">
                <a:avLst/>
              </a:prstGeom>
              <a:noFill/>
            </p:spPr>
            <p:txBody>
              <a:bodyPr wrap="square" rtlCol="0">
                <a:spAutoFit/>
              </a:bodyPr>
              <a:lstStyle/>
              <a:p>
                <a:r>
                  <a:rPr lang="en-CA" sz="4800" b="1" dirty="0" smtClean="0">
                    <a:solidFill>
                      <a:prstClr val="white"/>
                    </a:solidFill>
                  </a:rPr>
                  <a:t>1</a:t>
                </a:r>
                <a:endParaRPr lang="en-CA" sz="4800" b="1" dirty="0">
                  <a:solidFill>
                    <a:prstClr val="white"/>
                  </a:solidFill>
                </a:endParaRPr>
              </a:p>
            </p:txBody>
          </p:sp>
        </p:grpSp>
      </p:grpSp>
      <p:grpSp>
        <p:nvGrpSpPr>
          <p:cNvPr id="24" name="Group 23"/>
          <p:cNvGrpSpPr/>
          <p:nvPr/>
        </p:nvGrpSpPr>
        <p:grpSpPr>
          <a:xfrm>
            <a:off x="609768" y="1916832"/>
            <a:ext cx="7994680" cy="4489200"/>
            <a:chOff x="531501" y="4077332"/>
            <a:chExt cx="7994680" cy="44892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01" y="4077332"/>
              <a:ext cx="7994680" cy="4489200"/>
            </a:xfrm>
            <a:prstGeom prst="rect">
              <a:avLst/>
            </a:prstGeom>
          </p:spPr>
        </p:pic>
        <p:sp>
          <p:nvSpPr>
            <p:cNvPr id="21" name="Teardrop 20"/>
            <p:cNvSpPr/>
            <p:nvPr/>
          </p:nvSpPr>
          <p:spPr>
            <a:xfrm>
              <a:off x="777280" y="4386808"/>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TextBox 21"/>
            <p:cNvSpPr txBox="1"/>
            <p:nvPr/>
          </p:nvSpPr>
          <p:spPr>
            <a:xfrm>
              <a:off x="993304" y="4392418"/>
              <a:ext cx="576064" cy="830997"/>
            </a:xfrm>
            <a:prstGeom prst="rect">
              <a:avLst/>
            </a:prstGeom>
            <a:noFill/>
          </p:spPr>
          <p:txBody>
            <a:bodyPr wrap="square" rtlCol="0">
              <a:spAutoFit/>
            </a:bodyPr>
            <a:lstStyle/>
            <a:p>
              <a:r>
                <a:rPr lang="en-CA" sz="4800" b="1" dirty="0" smtClean="0">
                  <a:solidFill>
                    <a:prstClr val="white"/>
                  </a:solidFill>
                </a:rPr>
                <a:t>2</a:t>
              </a:r>
              <a:endParaRPr lang="en-CA" sz="4800" b="1" dirty="0">
                <a:solidFill>
                  <a:prstClr val="white"/>
                </a:solidFill>
              </a:endParaRPr>
            </a:p>
          </p:txBody>
        </p:sp>
      </p:grpSp>
      <p:grpSp>
        <p:nvGrpSpPr>
          <p:cNvPr id="29" name="Group 28"/>
          <p:cNvGrpSpPr/>
          <p:nvPr/>
        </p:nvGrpSpPr>
        <p:grpSpPr>
          <a:xfrm>
            <a:off x="609768" y="1916832"/>
            <a:ext cx="7994680" cy="4489200"/>
            <a:chOff x="2397616" y="-5499992"/>
            <a:chExt cx="7994680" cy="448920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616" y="-5499992"/>
              <a:ext cx="7994680" cy="4489200"/>
            </a:xfrm>
            <a:prstGeom prst="rect">
              <a:avLst/>
            </a:prstGeom>
          </p:spPr>
        </p:pic>
        <p:grpSp>
          <p:nvGrpSpPr>
            <p:cNvPr id="28" name="Group 27"/>
            <p:cNvGrpSpPr/>
            <p:nvPr/>
          </p:nvGrpSpPr>
          <p:grpSpPr>
            <a:xfrm>
              <a:off x="2649488" y="-5184906"/>
              <a:ext cx="914400" cy="914400"/>
              <a:chOff x="5004048" y="-3860316"/>
              <a:chExt cx="914400" cy="914400"/>
            </a:xfrm>
          </p:grpSpPr>
          <p:sp>
            <p:nvSpPr>
              <p:cNvPr id="26" name="Teardrop 25"/>
              <p:cNvSpPr/>
              <p:nvPr/>
            </p:nvSpPr>
            <p:spPr>
              <a:xfrm>
                <a:off x="5004048" y="-3860316"/>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TextBox 26"/>
              <p:cNvSpPr txBox="1"/>
              <p:nvPr/>
            </p:nvSpPr>
            <p:spPr>
              <a:xfrm>
                <a:off x="5220072" y="-3854706"/>
                <a:ext cx="576064" cy="830997"/>
              </a:xfrm>
              <a:prstGeom prst="rect">
                <a:avLst/>
              </a:prstGeom>
              <a:noFill/>
            </p:spPr>
            <p:txBody>
              <a:bodyPr wrap="square" rtlCol="0">
                <a:spAutoFit/>
              </a:bodyPr>
              <a:lstStyle/>
              <a:p>
                <a:r>
                  <a:rPr lang="en-CA" sz="4800" b="1" dirty="0" smtClean="0">
                    <a:solidFill>
                      <a:prstClr val="white"/>
                    </a:solidFill>
                  </a:rPr>
                  <a:t>3</a:t>
                </a:r>
                <a:endParaRPr lang="en-CA" sz="4800" b="1" dirty="0">
                  <a:solidFill>
                    <a:prstClr val="white"/>
                  </a:solidFill>
                </a:endParaRPr>
              </a:p>
            </p:txBody>
          </p:sp>
        </p:grpSp>
      </p:grpSp>
      <p:grpSp>
        <p:nvGrpSpPr>
          <p:cNvPr id="40" name="Group 39"/>
          <p:cNvGrpSpPr/>
          <p:nvPr/>
        </p:nvGrpSpPr>
        <p:grpSpPr>
          <a:xfrm>
            <a:off x="609768" y="1916832"/>
            <a:ext cx="7994680" cy="4489200"/>
            <a:chOff x="-6057221" y="8537602"/>
            <a:chExt cx="7994680" cy="448920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7221" y="8537602"/>
              <a:ext cx="7994680" cy="4489200"/>
            </a:xfrm>
            <a:prstGeom prst="rect">
              <a:avLst/>
            </a:prstGeom>
          </p:spPr>
        </p:pic>
        <p:grpSp>
          <p:nvGrpSpPr>
            <p:cNvPr id="33" name="Group 32"/>
            <p:cNvGrpSpPr/>
            <p:nvPr/>
          </p:nvGrpSpPr>
          <p:grpSpPr>
            <a:xfrm>
              <a:off x="-5775448" y="8851304"/>
              <a:ext cx="914400" cy="914400"/>
              <a:chOff x="-5816045" y="2498050"/>
              <a:chExt cx="914400" cy="914400"/>
            </a:xfrm>
          </p:grpSpPr>
          <p:sp>
            <p:nvSpPr>
              <p:cNvPr id="31" name="Teardrop 30"/>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2" name="TextBox 31"/>
              <p:cNvSpPr txBox="1"/>
              <p:nvPr/>
            </p:nvSpPr>
            <p:spPr>
              <a:xfrm>
                <a:off x="-5600021" y="2503660"/>
                <a:ext cx="576064" cy="830997"/>
              </a:xfrm>
              <a:prstGeom prst="rect">
                <a:avLst/>
              </a:prstGeom>
              <a:noFill/>
            </p:spPr>
            <p:txBody>
              <a:bodyPr wrap="square" rtlCol="0">
                <a:spAutoFit/>
              </a:bodyPr>
              <a:lstStyle/>
              <a:p>
                <a:r>
                  <a:rPr lang="en-CA" sz="4800" b="1" dirty="0" smtClean="0">
                    <a:solidFill>
                      <a:prstClr val="white"/>
                    </a:solidFill>
                  </a:rPr>
                  <a:t>4</a:t>
                </a:r>
                <a:endParaRPr lang="en-CA" sz="4800" b="1" dirty="0">
                  <a:solidFill>
                    <a:prstClr val="white"/>
                  </a:solidFill>
                </a:endParaRPr>
              </a:p>
            </p:txBody>
          </p:sp>
        </p:grpSp>
      </p:grpSp>
      <p:grpSp>
        <p:nvGrpSpPr>
          <p:cNvPr id="41" name="Group 40"/>
          <p:cNvGrpSpPr/>
          <p:nvPr/>
        </p:nvGrpSpPr>
        <p:grpSpPr>
          <a:xfrm>
            <a:off x="609768" y="1916832"/>
            <a:ext cx="7994680" cy="4489200"/>
            <a:chOff x="2446399" y="8901608"/>
            <a:chExt cx="7994680" cy="448920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6399" y="8901608"/>
              <a:ext cx="7994680" cy="4489200"/>
            </a:xfrm>
            <a:prstGeom prst="rect">
              <a:avLst/>
            </a:prstGeom>
          </p:spPr>
        </p:pic>
        <p:grpSp>
          <p:nvGrpSpPr>
            <p:cNvPr id="34" name="Group 33"/>
            <p:cNvGrpSpPr/>
            <p:nvPr/>
          </p:nvGrpSpPr>
          <p:grpSpPr>
            <a:xfrm>
              <a:off x="2699792" y="9139336"/>
              <a:ext cx="914400" cy="914400"/>
              <a:chOff x="-5816045" y="2498050"/>
              <a:chExt cx="914400" cy="914400"/>
            </a:xfrm>
          </p:grpSpPr>
          <p:sp>
            <p:nvSpPr>
              <p:cNvPr id="35" name="Teardrop 34"/>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6" name="TextBox 35"/>
              <p:cNvSpPr txBox="1"/>
              <p:nvPr/>
            </p:nvSpPr>
            <p:spPr>
              <a:xfrm>
                <a:off x="-5600021" y="2503660"/>
                <a:ext cx="576064" cy="830997"/>
              </a:xfrm>
              <a:prstGeom prst="rect">
                <a:avLst/>
              </a:prstGeom>
              <a:noFill/>
            </p:spPr>
            <p:txBody>
              <a:bodyPr wrap="square" rtlCol="0">
                <a:spAutoFit/>
              </a:bodyPr>
              <a:lstStyle/>
              <a:p>
                <a:r>
                  <a:rPr lang="en-CA" sz="4800" b="1" dirty="0" smtClean="0">
                    <a:solidFill>
                      <a:prstClr val="white"/>
                    </a:solidFill>
                  </a:rPr>
                  <a:t>5</a:t>
                </a:r>
                <a:endParaRPr lang="en-CA" sz="4800" b="1" dirty="0">
                  <a:solidFill>
                    <a:prstClr val="white"/>
                  </a:solidFill>
                </a:endParaRPr>
              </a:p>
            </p:txBody>
          </p:sp>
        </p:grpSp>
      </p:grpSp>
      <p:grpSp>
        <p:nvGrpSpPr>
          <p:cNvPr id="42" name="Group 41"/>
          <p:cNvGrpSpPr/>
          <p:nvPr/>
        </p:nvGrpSpPr>
        <p:grpSpPr>
          <a:xfrm>
            <a:off x="609768" y="1916832"/>
            <a:ext cx="7994679" cy="4489200"/>
            <a:chOff x="9144000" y="7749480"/>
            <a:chExt cx="7994679" cy="4489200"/>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0" y="7749480"/>
              <a:ext cx="7994679" cy="4489200"/>
            </a:xfrm>
            <a:prstGeom prst="rect">
              <a:avLst/>
            </a:prstGeom>
          </p:spPr>
        </p:pic>
        <p:grpSp>
          <p:nvGrpSpPr>
            <p:cNvPr id="37" name="Group 36"/>
            <p:cNvGrpSpPr/>
            <p:nvPr/>
          </p:nvGrpSpPr>
          <p:grpSpPr>
            <a:xfrm>
              <a:off x="9418240" y="8059216"/>
              <a:ext cx="914400" cy="914400"/>
              <a:chOff x="-5816045" y="2498050"/>
              <a:chExt cx="914400" cy="914400"/>
            </a:xfrm>
          </p:grpSpPr>
          <p:sp>
            <p:nvSpPr>
              <p:cNvPr id="38" name="Teardrop 37"/>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TextBox 38"/>
              <p:cNvSpPr txBox="1"/>
              <p:nvPr/>
            </p:nvSpPr>
            <p:spPr>
              <a:xfrm>
                <a:off x="-5600021" y="2503660"/>
                <a:ext cx="576064" cy="830997"/>
              </a:xfrm>
              <a:prstGeom prst="rect">
                <a:avLst/>
              </a:prstGeom>
              <a:noFill/>
            </p:spPr>
            <p:txBody>
              <a:bodyPr wrap="square" rtlCol="0">
                <a:spAutoFit/>
              </a:bodyPr>
              <a:lstStyle/>
              <a:p>
                <a:r>
                  <a:rPr lang="en-CA" sz="4800" b="1" dirty="0">
                    <a:solidFill>
                      <a:prstClr val="white"/>
                    </a:solidFill>
                  </a:rPr>
                  <a:t>6</a:t>
                </a:r>
              </a:p>
            </p:txBody>
          </p:sp>
        </p:grpSp>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3739" y="908721"/>
            <a:ext cx="2457514" cy="2664295"/>
          </a:xfrm>
          <a:prstGeom prst="rect">
            <a:avLst/>
          </a:prstGeom>
        </p:spPr>
      </p:pic>
      <p:sp>
        <p:nvSpPr>
          <p:cNvPr id="46" name="object 3"/>
          <p:cNvSpPr txBox="1"/>
          <p:nvPr/>
        </p:nvSpPr>
        <p:spPr>
          <a:xfrm>
            <a:off x="558800" y="903223"/>
            <a:ext cx="4241800" cy="484748"/>
          </a:xfrm>
          <a:prstGeom prst="rect">
            <a:avLst/>
          </a:prstGeom>
        </p:spPr>
        <p:txBody>
          <a:bodyPr vert="horz" wrap="square" lIns="0" tIns="0" rIns="0" bIns="0" rtlCol="0">
            <a:spAutoFit/>
          </a:bodyPr>
          <a:lstStyle/>
          <a:p>
            <a:pPr marL="12700">
              <a:lnSpc>
                <a:spcPct val="100000"/>
              </a:lnSpc>
            </a:pPr>
            <a:r>
              <a:rPr sz="3150" b="1" spc="-55" dirty="0" smtClean="0">
                <a:solidFill>
                  <a:srgbClr val="1E5287"/>
                </a:solidFill>
                <a:latin typeface="Calibri"/>
                <a:cs typeface="Calibri"/>
              </a:rPr>
              <a:t>Est-</a:t>
            </a:r>
            <a:r>
              <a:rPr sz="3150" b="1" spc="-55" dirty="0" err="1" smtClean="0">
                <a:solidFill>
                  <a:srgbClr val="1E5287"/>
                </a:solidFill>
                <a:latin typeface="Calibri"/>
                <a:cs typeface="Calibri"/>
              </a:rPr>
              <a:t>ce</a:t>
            </a:r>
            <a:r>
              <a:rPr sz="3150" b="1" spc="-55" dirty="0" smtClean="0">
                <a:solidFill>
                  <a:srgbClr val="1E5287"/>
                </a:solidFill>
                <a:latin typeface="Calibri"/>
                <a:cs typeface="Calibri"/>
              </a:rPr>
              <a:t> </a:t>
            </a:r>
            <a:r>
              <a:rPr sz="3150" b="1" spc="-45" dirty="0" err="1" smtClean="0">
                <a:solidFill>
                  <a:srgbClr val="1E5287"/>
                </a:solidFill>
                <a:latin typeface="Calibri"/>
                <a:cs typeface="Calibri"/>
              </a:rPr>
              <a:t>une</a:t>
            </a:r>
            <a:r>
              <a:rPr sz="3150" b="1" spc="-285" dirty="0" smtClean="0">
                <a:solidFill>
                  <a:srgbClr val="1E5287"/>
                </a:solidFill>
                <a:latin typeface="Calibri"/>
                <a:cs typeface="Calibri"/>
              </a:rPr>
              <a:t> </a:t>
            </a:r>
            <a:r>
              <a:rPr sz="3150" b="1" spc="-55" dirty="0">
                <a:solidFill>
                  <a:srgbClr val="1E5287"/>
                </a:solidFill>
                <a:latin typeface="Calibri"/>
                <a:cs typeface="Calibri"/>
              </a:rPr>
              <a:t>UXO?</a:t>
            </a:r>
            <a:endParaRPr sz="3150" dirty="0">
              <a:latin typeface="Calibri"/>
              <a:cs typeface="Calibri"/>
            </a:endParaRPr>
          </a:p>
        </p:txBody>
      </p:sp>
      <p:sp>
        <p:nvSpPr>
          <p:cNvPr id="47" name="object 4"/>
          <p:cNvSpPr/>
          <p:nvPr/>
        </p:nvSpPr>
        <p:spPr>
          <a:xfrm>
            <a:off x="0" y="0"/>
            <a:ext cx="9144000" cy="952500"/>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993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6096"/>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D"/>
          </a:solidFill>
        </p:spPr>
        <p:txBody>
          <a:bodyPr wrap="square" lIns="0" tIns="0" rIns="0" bIns="0" rtlCol="0"/>
          <a:lstStyle/>
          <a:p>
            <a:endParaRPr/>
          </a:p>
        </p:txBody>
      </p:sp>
      <p:sp>
        <p:nvSpPr>
          <p:cNvPr id="7" name="object 7"/>
          <p:cNvSpPr/>
          <p:nvPr/>
        </p:nvSpPr>
        <p:spPr>
          <a:xfrm>
            <a:off x="0" y="0"/>
            <a:ext cx="9144000" cy="952500"/>
          </a:xfrm>
          <a:prstGeom prst="rect">
            <a:avLst/>
          </a:prstGeom>
          <a:blipFill>
            <a:blip r:embed="rId3" cstate="print"/>
            <a:stretch>
              <a:fillRect/>
            </a:stretch>
          </a:blipFill>
        </p:spPr>
        <p:txBody>
          <a:bodyPr wrap="square" lIns="0" tIns="0" rIns="0" bIns="0" rtlCol="0"/>
          <a:lstStyle/>
          <a:p>
            <a:endParaRPr/>
          </a:p>
        </p:txBody>
      </p:sp>
      <p:sp>
        <p:nvSpPr>
          <p:cNvPr id="11"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3150" spc="-20" dirty="0">
                <a:solidFill>
                  <a:srgbClr val="1E5287"/>
                </a:solidFill>
              </a:rPr>
              <a:t>Ce sont </a:t>
            </a:r>
            <a:r>
              <a:rPr sz="3150" spc="-30" dirty="0">
                <a:solidFill>
                  <a:srgbClr val="1E5287"/>
                </a:solidFill>
              </a:rPr>
              <a:t>toutes </a:t>
            </a:r>
            <a:r>
              <a:rPr sz="3150" spc="-25" dirty="0">
                <a:solidFill>
                  <a:srgbClr val="1E5287"/>
                </a:solidFill>
              </a:rPr>
              <a:t>des</a:t>
            </a:r>
            <a:r>
              <a:rPr sz="3150" spc="-254" dirty="0">
                <a:solidFill>
                  <a:srgbClr val="1E5287"/>
                </a:solidFill>
              </a:rPr>
              <a:t> </a:t>
            </a:r>
            <a:r>
              <a:rPr sz="3150" spc="-25" dirty="0">
                <a:solidFill>
                  <a:srgbClr val="1E5287"/>
                </a:solidFill>
              </a:rPr>
              <a:t>UXO!</a:t>
            </a:r>
            <a:endParaRPr sz="3150" dirty="0"/>
          </a:p>
        </p:txBody>
      </p:sp>
      <p:grpSp>
        <p:nvGrpSpPr>
          <p:cNvPr id="12" name="Group 11"/>
          <p:cNvGrpSpPr/>
          <p:nvPr/>
        </p:nvGrpSpPr>
        <p:grpSpPr>
          <a:xfrm>
            <a:off x="296395" y="1556792"/>
            <a:ext cx="2563674" cy="1439563"/>
            <a:chOff x="532493" y="1821833"/>
            <a:chExt cx="7994680" cy="448920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493" y="1821833"/>
              <a:ext cx="7994680" cy="4489200"/>
            </a:xfrm>
            <a:prstGeom prst="rect">
              <a:avLst/>
            </a:prstGeom>
          </p:spPr>
        </p:pic>
        <p:grpSp>
          <p:nvGrpSpPr>
            <p:cNvPr id="14" name="Group 13"/>
            <p:cNvGrpSpPr/>
            <p:nvPr/>
          </p:nvGrpSpPr>
          <p:grpSpPr>
            <a:xfrm>
              <a:off x="777280" y="2046387"/>
              <a:ext cx="914400" cy="959785"/>
              <a:chOff x="3491880" y="769189"/>
              <a:chExt cx="914400" cy="959785"/>
            </a:xfrm>
          </p:grpSpPr>
          <p:sp>
            <p:nvSpPr>
              <p:cNvPr id="15" name="Teardrop 14"/>
              <p:cNvSpPr/>
              <p:nvPr/>
            </p:nvSpPr>
            <p:spPr>
              <a:xfrm>
                <a:off x="3491880" y="805354"/>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TextBox 15"/>
              <p:cNvSpPr txBox="1"/>
              <p:nvPr/>
            </p:nvSpPr>
            <p:spPr>
              <a:xfrm>
                <a:off x="3653855" y="769189"/>
                <a:ext cx="576064" cy="959785"/>
              </a:xfrm>
              <a:prstGeom prst="rect">
                <a:avLst/>
              </a:prstGeom>
              <a:noFill/>
            </p:spPr>
            <p:txBody>
              <a:bodyPr wrap="square" rtlCol="0">
                <a:spAutoFit/>
              </a:bodyPr>
              <a:lstStyle/>
              <a:p>
                <a:pPr algn="ctr"/>
                <a:r>
                  <a:rPr lang="en-CA" sz="1400" b="1" dirty="0" smtClean="0">
                    <a:solidFill>
                      <a:prstClr val="white"/>
                    </a:solidFill>
                  </a:rPr>
                  <a:t>1</a:t>
                </a:r>
                <a:endParaRPr lang="en-CA" sz="1400" b="1" dirty="0">
                  <a:solidFill>
                    <a:prstClr val="white"/>
                  </a:solidFill>
                </a:endParaRPr>
              </a:p>
            </p:txBody>
          </p:sp>
        </p:grpSp>
      </p:grpSp>
      <p:grpSp>
        <p:nvGrpSpPr>
          <p:cNvPr id="17" name="Group 16"/>
          <p:cNvGrpSpPr/>
          <p:nvPr/>
        </p:nvGrpSpPr>
        <p:grpSpPr>
          <a:xfrm>
            <a:off x="3276597" y="1556792"/>
            <a:ext cx="2563674" cy="1439563"/>
            <a:chOff x="531501" y="4077332"/>
            <a:chExt cx="7994680" cy="4489200"/>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501" y="4077332"/>
              <a:ext cx="7994680" cy="4489200"/>
            </a:xfrm>
            <a:prstGeom prst="rect">
              <a:avLst/>
            </a:prstGeom>
          </p:spPr>
        </p:pic>
        <p:sp>
          <p:nvSpPr>
            <p:cNvPr id="19" name="Teardrop 18"/>
            <p:cNvSpPr/>
            <p:nvPr/>
          </p:nvSpPr>
          <p:spPr>
            <a:xfrm>
              <a:off x="777281" y="4386807"/>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TextBox 19"/>
            <p:cNvSpPr txBox="1"/>
            <p:nvPr/>
          </p:nvSpPr>
          <p:spPr>
            <a:xfrm>
              <a:off x="978296" y="4301885"/>
              <a:ext cx="576064" cy="959786"/>
            </a:xfrm>
            <a:prstGeom prst="rect">
              <a:avLst/>
            </a:prstGeom>
            <a:noFill/>
          </p:spPr>
          <p:txBody>
            <a:bodyPr wrap="square" rtlCol="0">
              <a:spAutoFit/>
            </a:bodyPr>
            <a:lstStyle/>
            <a:p>
              <a:pPr algn="ctr"/>
              <a:r>
                <a:rPr lang="en-CA" sz="1400" b="1" dirty="0" smtClean="0">
                  <a:solidFill>
                    <a:prstClr val="white"/>
                  </a:solidFill>
                </a:rPr>
                <a:t>2</a:t>
              </a:r>
              <a:endParaRPr lang="en-CA" sz="1400" b="1" dirty="0">
                <a:solidFill>
                  <a:prstClr val="white"/>
                </a:solidFill>
              </a:endParaRPr>
            </a:p>
          </p:txBody>
        </p:sp>
      </p:grpSp>
      <p:grpSp>
        <p:nvGrpSpPr>
          <p:cNvPr id="21" name="Group 20"/>
          <p:cNvGrpSpPr/>
          <p:nvPr/>
        </p:nvGrpSpPr>
        <p:grpSpPr>
          <a:xfrm>
            <a:off x="6256798" y="1556792"/>
            <a:ext cx="2563674" cy="1439563"/>
            <a:chOff x="2397616" y="-5499992"/>
            <a:chExt cx="7994680" cy="4489200"/>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7616" y="-5499992"/>
              <a:ext cx="7994680" cy="4489200"/>
            </a:xfrm>
            <a:prstGeom prst="rect">
              <a:avLst/>
            </a:prstGeom>
          </p:spPr>
        </p:pic>
        <p:grpSp>
          <p:nvGrpSpPr>
            <p:cNvPr id="23" name="Group 22"/>
            <p:cNvGrpSpPr/>
            <p:nvPr/>
          </p:nvGrpSpPr>
          <p:grpSpPr>
            <a:xfrm>
              <a:off x="2649488" y="-5184906"/>
              <a:ext cx="914400" cy="965396"/>
              <a:chOff x="5004048" y="-3860316"/>
              <a:chExt cx="914400" cy="965396"/>
            </a:xfrm>
          </p:grpSpPr>
          <p:sp>
            <p:nvSpPr>
              <p:cNvPr id="24" name="Teardrop 23"/>
              <p:cNvSpPr/>
              <p:nvPr/>
            </p:nvSpPr>
            <p:spPr>
              <a:xfrm>
                <a:off x="5004048" y="-3860316"/>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TextBox 24"/>
              <p:cNvSpPr txBox="1"/>
              <p:nvPr/>
            </p:nvSpPr>
            <p:spPr>
              <a:xfrm>
                <a:off x="5220072" y="-3854706"/>
                <a:ext cx="576064" cy="959786"/>
              </a:xfrm>
              <a:prstGeom prst="rect">
                <a:avLst/>
              </a:prstGeom>
              <a:noFill/>
            </p:spPr>
            <p:txBody>
              <a:bodyPr wrap="square" rtlCol="0">
                <a:spAutoFit/>
              </a:bodyPr>
              <a:lstStyle/>
              <a:p>
                <a:pPr algn="ctr"/>
                <a:r>
                  <a:rPr lang="en-CA" sz="1400" b="1" dirty="0" smtClean="0">
                    <a:solidFill>
                      <a:prstClr val="white"/>
                    </a:solidFill>
                  </a:rPr>
                  <a:t>3</a:t>
                </a:r>
                <a:endParaRPr lang="en-CA" sz="1400" b="1" dirty="0">
                  <a:solidFill>
                    <a:prstClr val="white"/>
                  </a:solidFill>
                </a:endParaRPr>
              </a:p>
            </p:txBody>
          </p:sp>
        </p:grpSp>
      </p:grpSp>
      <p:grpSp>
        <p:nvGrpSpPr>
          <p:cNvPr id="26" name="Group 25"/>
          <p:cNvGrpSpPr/>
          <p:nvPr/>
        </p:nvGrpSpPr>
        <p:grpSpPr>
          <a:xfrm>
            <a:off x="296395" y="3429597"/>
            <a:ext cx="2563674" cy="1439563"/>
            <a:chOff x="-6057221" y="8537602"/>
            <a:chExt cx="7994680" cy="4489200"/>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7221" y="8537602"/>
              <a:ext cx="7994680" cy="4489200"/>
            </a:xfrm>
            <a:prstGeom prst="rect">
              <a:avLst/>
            </a:prstGeom>
          </p:spPr>
        </p:pic>
        <p:grpSp>
          <p:nvGrpSpPr>
            <p:cNvPr id="28" name="Group 27"/>
            <p:cNvGrpSpPr/>
            <p:nvPr/>
          </p:nvGrpSpPr>
          <p:grpSpPr>
            <a:xfrm>
              <a:off x="-5775448" y="8851304"/>
              <a:ext cx="914400" cy="965396"/>
              <a:chOff x="-5816045" y="2498050"/>
              <a:chExt cx="914400" cy="965396"/>
            </a:xfrm>
          </p:grpSpPr>
          <p:sp>
            <p:nvSpPr>
              <p:cNvPr id="29" name="Teardrop 28"/>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0" name="TextBox 29"/>
              <p:cNvSpPr txBox="1"/>
              <p:nvPr/>
            </p:nvSpPr>
            <p:spPr>
              <a:xfrm>
                <a:off x="-5600021" y="2503660"/>
                <a:ext cx="576064" cy="959786"/>
              </a:xfrm>
              <a:prstGeom prst="rect">
                <a:avLst/>
              </a:prstGeom>
              <a:noFill/>
            </p:spPr>
            <p:txBody>
              <a:bodyPr wrap="square" rtlCol="0">
                <a:spAutoFit/>
              </a:bodyPr>
              <a:lstStyle/>
              <a:p>
                <a:pPr algn="ctr"/>
                <a:r>
                  <a:rPr lang="en-CA" sz="1400" b="1" dirty="0" smtClean="0">
                    <a:solidFill>
                      <a:prstClr val="white"/>
                    </a:solidFill>
                  </a:rPr>
                  <a:t>4</a:t>
                </a:r>
                <a:endParaRPr lang="en-CA" sz="1400" b="1" dirty="0">
                  <a:solidFill>
                    <a:prstClr val="white"/>
                  </a:solidFill>
                </a:endParaRPr>
              </a:p>
            </p:txBody>
          </p:sp>
        </p:grpSp>
      </p:grpSp>
      <p:grpSp>
        <p:nvGrpSpPr>
          <p:cNvPr id="31" name="Group 30"/>
          <p:cNvGrpSpPr/>
          <p:nvPr/>
        </p:nvGrpSpPr>
        <p:grpSpPr>
          <a:xfrm>
            <a:off x="6256798" y="3429597"/>
            <a:ext cx="2563674" cy="1439563"/>
            <a:chOff x="2446399" y="8901608"/>
            <a:chExt cx="7994680" cy="4489200"/>
          </a:xfrm>
        </p:grpSpPr>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6399" y="8901608"/>
              <a:ext cx="7994680" cy="4489200"/>
            </a:xfrm>
            <a:prstGeom prst="rect">
              <a:avLst/>
            </a:prstGeom>
          </p:spPr>
        </p:pic>
        <p:grpSp>
          <p:nvGrpSpPr>
            <p:cNvPr id="33" name="Group 32"/>
            <p:cNvGrpSpPr/>
            <p:nvPr/>
          </p:nvGrpSpPr>
          <p:grpSpPr>
            <a:xfrm>
              <a:off x="2699792" y="9139336"/>
              <a:ext cx="914400" cy="965396"/>
              <a:chOff x="-5816045" y="2498050"/>
              <a:chExt cx="914400" cy="965396"/>
            </a:xfrm>
          </p:grpSpPr>
          <p:sp>
            <p:nvSpPr>
              <p:cNvPr id="34" name="Teardrop 33"/>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TextBox 34"/>
              <p:cNvSpPr txBox="1"/>
              <p:nvPr/>
            </p:nvSpPr>
            <p:spPr>
              <a:xfrm>
                <a:off x="-5600021" y="2503660"/>
                <a:ext cx="576064" cy="959786"/>
              </a:xfrm>
              <a:prstGeom prst="rect">
                <a:avLst/>
              </a:prstGeom>
              <a:noFill/>
            </p:spPr>
            <p:txBody>
              <a:bodyPr wrap="square" rtlCol="0">
                <a:spAutoFit/>
              </a:bodyPr>
              <a:lstStyle/>
              <a:p>
                <a:pPr algn="ctr"/>
                <a:r>
                  <a:rPr lang="en-CA" sz="1400" b="1" dirty="0" smtClean="0">
                    <a:solidFill>
                      <a:prstClr val="white"/>
                    </a:solidFill>
                  </a:rPr>
                  <a:t>5</a:t>
                </a:r>
                <a:endParaRPr lang="en-CA" sz="1400" b="1" dirty="0">
                  <a:solidFill>
                    <a:prstClr val="white"/>
                  </a:solidFill>
                </a:endParaRPr>
              </a:p>
            </p:txBody>
          </p:sp>
        </p:grpSp>
      </p:grpSp>
      <p:grpSp>
        <p:nvGrpSpPr>
          <p:cNvPr id="36" name="Group 35"/>
          <p:cNvGrpSpPr/>
          <p:nvPr/>
        </p:nvGrpSpPr>
        <p:grpSpPr>
          <a:xfrm>
            <a:off x="3276597" y="5272103"/>
            <a:ext cx="2563673" cy="1439563"/>
            <a:chOff x="9144000" y="7749480"/>
            <a:chExt cx="7994677" cy="4489200"/>
          </a:xfrm>
        </p:grpSpPr>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0" y="7749480"/>
              <a:ext cx="7994677" cy="4489200"/>
            </a:xfrm>
            <a:prstGeom prst="rect">
              <a:avLst/>
            </a:prstGeom>
          </p:spPr>
        </p:pic>
        <p:grpSp>
          <p:nvGrpSpPr>
            <p:cNvPr id="38" name="Group 37"/>
            <p:cNvGrpSpPr/>
            <p:nvPr/>
          </p:nvGrpSpPr>
          <p:grpSpPr>
            <a:xfrm>
              <a:off x="9418240" y="8059216"/>
              <a:ext cx="914400" cy="965396"/>
              <a:chOff x="-5816045" y="2498050"/>
              <a:chExt cx="914400" cy="965396"/>
            </a:xfrm>
          </p:grpSpPr>
          <p:sp>
            <p:nvSpPr>
              <p:cNvPr id="39" name="Teardrop 38"/>
              <p:cNvSpPr/>
              <p:nvPr/>
            </p:nvSpPr>
            <p:spPr>
              <a:xfrm>
                <a:off x="-5816045" y="2498050"/>
                <a:ext cx="914400" cy="914400"/>
              </a:xfrm>
              <a:prstGeom prst="teardrop">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0" name="TextBox 39"/>
              <p:cNvSpPr txBox="1"/>
              <p:nvPr/>
            </p:nvSpPr>
            <p:spPr>
              <a:xfrm>
                <a:off x="-5600021" y="2503660"/>
                <a:ext cx="576064" cy="959786"/>
              </a:xfrm>
              <a:prstGeom prst="rect">
                <a:avLst/>
              </a:prstGeom>
              <a:noFill/>
            </p:spPr>
            <p:txBody>
              <a:bodyPr wrap="square" rtlCol="0">
                <a:spAutoFit/>
              </a:bodyPr>
              <a:lstStyle/>
              <a:p>
                <a:pPr algn="ctr"/>
                <a:r>
                  <a:rPr lang="en-CA" sz="1400" b="1" dirty="0">
                    <a:solidFill>
                      <a:prstClr val="white"/>
                    </a:solidFill>
                  </a:rPr>
                  <a:t>6</a:t>
                </a:r>
              </a:p>
            </p:txBody>
          </p:sp>
        </p:grpSp>
      </p:grpSp>
      <p:pic>
        <p:nvPicPr>
          <p:cNvPr id="41" name="Picture 40"/>
          <p:cNvPicPr>
            <a:picLocks noChangeAspect="1"/>
          </p:cNvPicPr>
          <p:nvPr/>
        </p:nvPicPr>
        <p:blipFill>
          <a:blip r:embed="rId10"/>
          <a:stretch>
            <a:fillRect/>
          </a:stretch>
        </p:blipFill>
        <p:spPr>
          <a:xfrm>
            <a:off x="3276596" y="2917768"/>
            <a:ext cx="2563674" cy="2453659"/>
          </a:xfrm>
          <a:prstGeom prst="rect">
            <a:avLst/>
          </a:prstGeom>
        </p:spPr>
      </p:pic>
    </p:spTree>
    <p:extLst>
      <p:ext uri="{BB962C8B-B14F-4D97-AF65-F5344CB8AC3E}">
        <p14:creationId xmlns:p14="http://schemas.microsoft.com/office/powerpoint/2010/main" val="2347759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6096"/>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D"/>
          </a:solidFill>
        </p:spPr>
        <p:txBody>
          <a:bodyPr wrap="square" lIns="0" tIns="0" rIns="0" bIns="0" rtlCol="0"/>
          <a:lstStyle/>
          <a:p>
            <a:endParaRPr/>
          </a:p>
        </p:txBody>
      </p:sp>
      <p:sp>
        <p:nvSpPr>
          <p:cNvPr id="3" name="object 3"/>
          <p:cNvSpPr txBox="1">
            <a:spLocks noGrp="1"/>
          </p:cNvSpPr>
          <p:nvPr>
            <p:ph type="title"/>
          </p:nvPr>
        </p:nvSpPr>
        <p:spPr>
          <a:xfrm>
            <a:off x="535940" y="878840"/>
            <a:ext cx="7474584" cy="492443"/>
          </a:xfrm>
          <a:prstGeom prst="rect">
            <a:avLst/>
          </a:prstGeom>
        </p:spPr>
        <p:txBody>
          <a:bodyPr vert="horz" wrap="square" lIns="0" tIns="0" rIns="0" bIns="0" rtlCol="0">
            <a:spAutoFit/>
          </a:bodyPr>
          <a:lstStyle/>
          <a:p>
            <a:pPr marL="12700">
              <a:lnSpc>
                <a:spcPct val="100000"/>
              </a:lnSpc>
            </a:pPr>
            <a:r>
              <a:rPr lang="fr-FR" sz="3200" dirty="0">
                <a:solidFill>
                  <a:schemeClr val="tx2"/>
                </a:solidFill>
              </a:rPr>
              <a:t>L’ancien champ </a:t>
            </a:r>
            <a:r>
              <a:rPr lang="fr-FR" sz="3200" spc="-10" dirty="0">
                <a:solidFill>
                  <a:schemeClr val="tx2"/>
                </a:solidFill>
              </a:rPr>
              <a:t>de </a:t>
            </a:r>
            <a:r>
              <a:rPr lang="fr-FR" sz="3200" spc="-5" dirty="0">
                <a:solidFill>
                  <a:schemeClr val="tx2"/>
                </a:solidFill>
              </a:rPr>
              <a:t>tir </a:t>
            </a:r>
            <a:r>
              <a:rPr lang="fr-FR" sz="3200" dirty="0">
                <a:solidFill>
                  <a:schemeClr val="tx2"/>
                </a:solidFill>
              </a:rPr>
              <a:t>Blair</a:t>
            </a:r>
            <a:r>
              <a:rPr lang="fr-FR" sz="3200" spc="-55" dirty="0">
                <a:solidFill>
                  <a:schemeClr val="tx2"/>
                </a:solidFill>
              </a:rPr>
              <a:t> </a:t>
            </a:r>
            <a:r>
              <a:rPr lang="fr-FR" sz="3200" dirty="0">
                <a:solidFill>
                  <a:schemeClr val="tx2"/>
                </a:solidFill>
              </a:rPr>
              <a:t>Rifle</a:t>
            </a:r>
            <a:endParaRPr sz="3150" dirty="0"/>
          </a:p>
        </p:txBody>
      </p:sp>
      <p:sp>
        <p:nvSpPr>
          <p:cNvPr id="7" name="object 7"/>
          <p:cNvSpPr/>
          <p:nvPr/>
        </p:nvSpPr>
        <p:spPr>
          <a:xfrm>
            <a:off x="0" y="0"/>
            <a:ext cx="9144000" cy="952500"/>
          </a:xfrm>
          <a:prstGeom prst="rect">
            <a:avLst/>
          </a:prstGeom>
          <a:blipFill>
            <a:blip r:embed="rId3" cstate="print"/>
            <a:stretch>
              <a:fillRect/>
            </a:stretch>
          </a:blipFill>
        </p:spPr>
        <p:txBody>
          <a:bodyPr wrap="square" lIns="0" tIns="0" rIns="0" bIns="0" rtlCol="0"/>
          <a:lstStyle/>
          <a:p>
            <a:endParaRPr/>
          </a:p>
        </p:txBody>
      </p:sp>
      <p:pic>
        <p:nvPicPr>
          <p:cNvPr id="8" name="Picture 7"/>
          <p:cNvPicPr/>
          <p:nvPr/>
        </p:nvPicPr>
        <p:blipFill>
          <a:blip r:embed="rId4"/>
          <a:stretch>
            <a:fillRect/>
          </a:stretch>
        </p:blipFill>
        <p:spPr>
          <a:xfrm>
            <a:off x="1164980" y="1506500"/>
            <a:ext cx="6814040" cy="51605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6096"/>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FFD"/>
          </a:solidFill>
        </p:spPr>
        <p:txBody>
          <a:bodyPr wrap="square" lIns="0" tIns="0" rIns="0" bIns="0" rtlCol="0"/>
          <a:lstStyle/>
          <a:p>
            <a:endParaRPr/>
          </a:p>
        </p:txBody>
      </p:sp>
      <p:sp>
        <p:nvSpPr>
          <p:cNvPr id="3" name="object 3"/>
          <p:cNvSpPr txBox="1">
            <a:spLocks noGrp="1"/>
          </p:cNvSpPr>
          <p:nvPr>
            <p:ph type="title"/>
          </p:nvPr>
        </p:nvSpPr>
        <p:spPr>
          <a:xfrm>
            <a:off x="535940" y="878840"/>
            <a:ext cx="7474584" cy="513080"/>
          </a:xfrm>
          <a:prstGeom prst="rect">
            <a:avLst/>
          </a:prstGeom>
        </p:spPr>
        <p:txBody>
          <a:bodyPr vert="horz" wrap="square" lIns="0" tIns="0" rIns="0" bIns="0" rtlCol="0">
            <a:spAutoFit/>
          </a:bodyPr>
          <a:lstStyle/>
          <a:p>
            <a:pPr marL="12700">
              <a:lnSpc>
                <a:spcPct val="100000"/>
              </a:lnSpc>
            </a:pPr>
            <a:r>
              <a:rPr sz="3150" dirty="0">
                <a:solidFill>
                  <a:srgbClr val="1E5287"/>
                </a:solidFill>
              </a:rPr>
              <a:t>L’ancien champ de tir Blair </a:t>
            </a:r>
            <a:r>
              <a:rPr sz="3150" spc="5" dirty="0">
                <a:solidFill>
                  <a:srgbClr val="1E5287"/>
                </a:solidFill>
              </a:rPr>
              <a:t>Rifle </a:t>
            </a:r>
            <a:r>
              <a:rPr sz="3150" dirty="0">
                <a:solidFill>
                  <a:srgbClr val="1E5287"/>
                </a:solidFill>
              </a:rPr>
              <a:t>– À</a:t>
            </a:r>
            <a:r>
              <a:rPr sz="3150" spc="60" dirty="0">
                <a:solidFill>
                  <a:srgbClr val="1E5287"/>
                </a:solidFill>
              </a:rPr>
              <a:t> </a:t>
            </a:r>
            <a:r>
              <a:rPr sz="3150" dirty="0">
                <a:solidFill>
                  <a:srgbClr val="1E5287"/>
                </a:solidFill>
              </a:rPr>
              <a:t>l’époque</a:t>
            </a:r>
            <a:endParaRPr sz="3150" dirty="0"/>
          </a:p>
        </p:txBody>
      </p:sp>
      <p:sp>
        <p:nvSpPr>
          <p:cNvPr id="5" name="object 5"/>
          <p:cNvSpPr txBox="1"/>
          <p:nvPr/>
        </p:nvSpPr>
        <p:spPr>
          <a:xfrm>
            <a:off x="4114800" y="4838335"/>
            <a:ext cx="4733290" cy="923330"/>
          </a:xfrm>
          <a:prstGeom prst="rect">
            <a:avLst/>
          </a:prstGeom>
        </p:spPr>
        <p:txBody>
          <a:bodyPr vert="horz" wrap="square" lIns="0" tIns="0" rIns="0" bIns="0" rtlCol="0">
            <a:spAutoFit/>
          </a:bodyPr>
          <a:lstStyle/>
          <a:p>
            <a:pPr marL="12700"/>
            <a:r>
              <a:rPr sz="2000" dirty="0">
                <a:latin typeface="Arial"/>
                <a:cs typeface="Arial"/>
              </a:rPr>
              <a:t>Une </a:t>
            </a:r>
            <a:r>
              <a:rPr sz="2000" spc="-5" dirty="0">
                <a:latin typeface="Arial"/>
                <a:cs typeface="Arial"/>
              </a:rPr>
              <a:t>photo </a:t>
            </a:r>
            <a:r>
              <a:rPr sz="2000" dirty="0">
                <a:latin typeface="Arial"/>
                <a:cs typeface="Arial"/>
              </a:rPr>
              <a:t>de l’ancien </a:t>
            </a:r>
            <a:r>
              <a:rPr sz="2000" dirty="0" smtClean="0">
                <a:latin typeface="Arial"/>
                <a:cs typeface="Arial"/>
              </a:rPr>
              <a:t>site</a:t>
            </a:r>
            <a:r>
              <a:rPr lang="en-CA" sz="2000" spc="-80" dirty="0">
                <a:latin typeface="Arial"/>
                <a:cs typeface="Arial"/>
              </a:rPr>
              <a:t> </a:t>
            </a:r>
            <a:r>
              <a:rPr sz="2000" dirty="0" smtClean="0">
                <a:latin typeface="Arial"/>
                <a:cs typeface="Arial"/>
              </a:rPr>
              <a:t>d’entraînement</a:t>
            </a:r>
            <a:r>
              <a:rPr lang="en-CA" sz="2000" dirty="0" smtClean="0">
                <a:latin typeface="Arial"/>
                <a:cs typeface="Arial"/>
              </a:rPr>
              <a:t> </a:t>
            </a:r>
            <a:r>
              <a:rPr lang="fr-FR" sz="2000" dirty="0" smtClean="0">
                <a:latin typeface="Arial"/>
                <a:cs typeface="Arial"/>
              </a:rPr>
              <a:t>militaire </a:t>
            </a:r>
            <a:r>
              <a:rPr lang="fr-FR" sz="2000" dirty="0">
                <a:latin typeface="Arial"/>
                <a:cs typeface="Arial"/>
              </a:rPr>
              <a:t>au champ de </a:t>
            </a:r>
            <a:r>
              <a:rPr lang="fr-FR" sz="2000" spc="-5" dirty="0">
                <a:latin typeface="Arial"/>
                <a:cs typeface="Arial"/>
              </a:rPr>
              <a:t>tir </a:t>
            </a:r>
            <a:r>
              <a:rPr lang="fr-FR" sz="2000" spc="-10" dirty="0">
                <a:latin typeface="Arial"/>
                <a:cs typeface="Arial"/>
              </a:rPr>
              <a:t>Blair</a:t>
            </a:r>
            <a:r>
              <a:rPr lang="fr-FR" sz="2000" spc="-50" dirty="0">
                <a:latin typeface="Arial"/>
                <a:cs typeface="Arial"/>
              </a:rPr>
              <a:t> </a:t>
            </a:r>
            <a:r>
              <a:rPr lang="fr-FR" sz="2000" spc="-5" dirty="0">
                <a:latin typeface="Arial"/>
                <a:cs typeface="Arial"/>
              </a:rPr>
              <a:t>Rifle.</a:t>
            </a:r>
            <a:endParaRPr lang="fr-FR" sz="2000" dirty="0">
              <a:latin typeface="Arial"/>
              <a:cs typeface="Arial"/>
            </a:endParaRPr>
          </a:p>
          <a:p>
            <a:pPr marL="12700">
              <a:lnSpc>
                <a:spcPct val="100000"/>
              </a:lnSpc>
            </a:pPr>
            <a:endParaRPr sz="2000" dirty="0">
              <a:latin typeface="Arial"/>
              <a:cs typeface="Arial"/>
            </a:endParaRPr>
          </a:p>
        </p:txBody>
      </p:sp>
      <p:sp>
        <p:nvSpPr>
          <p:cNvPr id="7" name="object 7"/>
          <p:cNvSpPr/>
          <p:nvPr/>
        </p:nvSpPr>
        <p:spPr>
          <a:xfrm>
            <a:off x="0" y="0"/>
            <a:ext cx="9144000" cy="9525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828415" y="2113788"/>
            <a:ext cx="5019675" cy="2618232"/>
          </a:xfrm>
          <a:prstGeom prst="rect">
            <a:avLst/>
          </a:prstGeom>
          <a:blipFill>
            <a:blip r:embed="rId4" cstate="print"/>
            <a:stretch>
              <a:fillRect/>
            </a:stretch>
          </a:blipFill>
        </p:spPr>
        <p:txBody>
          <a:bodyPr wrap="square" lIns="0" tIns="0" rIns="0" bIns="0" rtlCol="0"/>
          <a:lstStyle/>
          <a:p>
            <a:endParaRPr/>
          </a:p>
        </p:txBody>
      </p:sp>
      <p:sp>
        <p:nvSpPr>
          <p:cNvPr id="10" name="TextBox 9"/>
          <p:cNvSpPr txBox="1"/>
          <p:nvPr/>
        </p:nvSpPr>
        <p:spPr>
          <a:xfrm>
            <a:off x="177800" y="2253012"/>
            <a:ext cx="3650615" cy="2862322"/>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Il y a longtemps, les soldats</a:t>
            </a:r>
          </a:p>
          <a:p>
            <a:r>
              <a:rPr lang="fr-FR" sz="2000" dirty="0">
                <a:latin typeface="Arial" panose="020B0604020202020204" pitchFamily="34" charset="0"/>
                <a:cs typeface="Arial" panose="020B0604020202020204" pitchFamily="34" charset="0"/>
              </a:rPr>
              <a:t>avaient l’habitude de  s’entraîner dans ce secteur  avant de partir à la guerre</a:t>
            </a:r>
            <a:r>
              <a:rPr lang="fr-FR" sz="2000" dirty="0" smtClean="0">
                <a:latin typeface="Arial" panose="020B0604020202020204" pitchFamily="34" charset="0"/>
                <a:cs typeface="Arial" panose="020B0604020202020204" pitchFamily="34" charset="0"/>
              </a:rPr>
              <a:t>.</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Certaines des bombes avec  lesquelles ils s’entraînaient  n’ont pas explosé comme elles auraient dû le faire.</a:t>
            </a:r>
          </a:p>
        </p:txBody>
      </p:sp>
    </p:spTree>
    <p:extLst>
      <p:ext uri="{BB962C8B-B14F-4D97-AF65-F5344CB8AC3E}">
        <p14:creationId xmlns:p14="http://schemas.microsoft.com/office/powerpoint/2010/main" val="6894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2.xml><?xml version="1.0" encoding="utf-8"?>
<?mso-contentType ?>
<SharedContentType xmlns="Microsoft.SharePoint.Taxonomy.ContentTypeSync" SourceId="8c346edb-870d-4513-9c63-a893910a98ab" ContentTypeId="0x010100E6462F15D6120544BF30BB1862FE12090101" PreviousValue="false"/>
</file>

<file path=customXml/item3.xml><?xml version="1.0" encoding="utf-8"?>
<?mso-contentType ?>
<p:Policy xmlns:p="office.server.policy" id="" local="true">
  <p:Name>ADMPA Base</p:Name>
  <p:Description/>
  <p:Statement/>
  <p:PolicyItems>
    <p:PolicyItem featureId="Microsoft.Office.RecordsManagement.PolicyFeatures.Expiration" staticId="0x010100E6462F15D6120544BF30BB1862FE120901|1007247583" UniqueId="0ec94e2f-331b-4fc7-9c54-459e4648ae22">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10</number>
                  <property>Created</property>
                  <propertyId>8c06beca-0777-48f7-91c7-6da68bc07b69</propertyId>
                  <period>days</period>
                </formula>
                <action type="workflow" id="9663fc46-8817-497b-b503-b243f5e216bb"/>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ADMPA Admin" ma:contentTypeID="0x010100E6462F15D6120544BF30BB1862FE120901010027745CDB928850468E7C82C6E76138A2" ma:contentTypeVersion="7" ma:contentTypeDescription="" ma:contentTypeScope="" ma:versionID="9f8be660ed93d89d8ebd810e30d11622">
  <xsd:schema xmlns:xsd="http://www.w3.org/2001/XMLSchema" xmlns:xs="http://www.w3.org/2001/XMLSchema" xmlns:p="http://schemas.microsoft.com/office/2006/metadata/properties" xmlns:ns1="http://schemas.microsoft.com/sharepoint/v3" xmlns:ns3="f671534e-74e5-4236-8092-3129c56dc4ea" targetNamespace="http://schemas.microsoft.com/office/2006/metadata/properties" ma:root="true" ma:fieldsID="df211632aca2b93c727962331ff9deab" ns1:_="" ns3:_="">
    <xsd:import namespace="http://schemas.microsoft.com/sharepoint/v3"/>
    <xsd:import namespace="f671534e-74e5-4236-8092-3129c56dc4ea"/>
    <xsd:element name="properties">
      <xsd:complexType>
        <xsd:sequence>
          <xsd:element name="documentManagement">
            <xsd:complexType>
              <xsd:all>
                <xsd:element ref="ns1:RoutingRuleDescription" minOccurs="0"/>
                <xsd:element ref="ns3:Entered_x0020_By" minOccurs="0"/>
                <xsd:element ref="ns3:Record_x0020_Date"/>
                <xsd:element ref="ns3:b80c1f53a0524e008c4670662d077fa0" minOccurs="0"/>
                <xsd:element ref="ns3:ib3219b4107f4d698716b70502ed242a" minOccurs="0"/>
                <xsd:element ref="ns3:a4a735c5c3a14a3cab9401b6e84ec97f" minOccurs="0"/>
                <xsd:element ref="ns3:TaxCatchAllLabel" minOccurs="0"/>
                <xsd:element ref="ns1:_dlc_Exempt" minOccurs="0"/>
                <xsd:element ref="ns1:_dlc_ExpireDateSaved" minOccurs="0"/>
                <xsd:element ref="ns1:_dlc_ExpireDate" minOccurs="0"/>
                <xsd:element ref="ns3:o4767eceb1cf4e2bbb9ae1f77dd06c0d" minOccurs="0"/>
                <xsd:element ref="ns3:TaxCatchAll" minOccurs="0"/>
                <xsd:element ref="ns3:gd43b524f0564ef891a8c4936f0cbee5" minOccurs="0"/>
                <xsd:element ref="ns3:cabbea28976f4c16b9df89740fbcfaea" minOccurs="0"/>
                <xsd:element ref="ns3:jd4271acd6ca435fb448d35a3476277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_dlc_Exempt" ma:index="20" nillable="true" ma:displayName="Exempt from Policy" ma:hidden="true" ma:internalName="_dlc_Exempt" ma:readOnly="true">
      <xsd:simpleType>
        <xsd:restriction base="dms:Unknown"/>
      </xsd:simpleType>
    </xsd:element>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71534e-74e5-4236-8092-3129c56dc4ea" elementFormDefault="qualified">
    <xsd:import namespace="http://schemas.microsoft.com/office/2006/documentManagement/types"/>
    <xsd:import namespace="http://schemas.microsoft.com/office/infopath/2007/PartnerControls"/>
    <xsd:element name="Entered_x0020_By" ma:index="5" nillable="true" ma:displayName="Entered By" ma:internalName="Entered_x0020_By" ma:readOnly="false">
      <xsd:simpleType>
        <xsd:restriction base="dms:Text">
          <xsd:maxLength value="255"/>
        </xsd:restriction>
      </xsd:simpleType>
    </xsd:element>
    <xsd:element name="Record_x0020_Date" ma:index="6" ma:displayName="Record Date" ma:default="[today]" ma:format="DateOnly" ma:internalName="Record_x0020_Date">
      <xsd:simpleType>
        <xsd:restriction base="dms:DateTime"/>
      </xsd:simpleType>
    </xsd:element>
    <xsd:element name="b80c1f53a0524e008c4670662d077fa0" ma:index="13" ma:taxonomy="true" ma:internalName="b80c1f53a0524e008c4670662d077fa0" ma:taxonomyFieldName="Sensitivity" ma:displayName="Sensitivity" ma:default="2;#NATO Unclassified|31174c30-8db1-46cf-b4aa-9af4ad77d14b" ma:fieldId="{b80c1f53-a052-4e00-8c46-70662d077fa0}" ma:sspId="8c346edb-870d-4513-9c63-a893910a98ab" ma:termSetId="1a9fbc36-3b23-496c-bc01-201831f64af9" ma:anchorId="00000000-0000-0000-0000-000000000000" ma:open="false" ma:isKeyword="false">
      <xsd:complexType>
        <xsd:sequence>
          <xsd:element ref="pc:Terms" minOccurs="0" maxOccurs="1"/>
        </xsd:sequence>
      </xsd:complexType>
    </xsd:element>
    <xsd:element name="ib3219b4107f4d698716b70502ed242a" ma:index="15" ma:taxonomy="true" ma:internalName="ib3219b4107f4d698716b70502ed242a" ma:taxonomyFieldName="DocLanguage" ma:displayName="DocLanguage" ma:readOnly="false" ma:default="1;#English|bd6d7ee1-50c0-484f-9d07-7d7f65e837f3" ma:fieldId="{2b3219b4-107f-4d69-8716-b70502ed242a}" ma:taxonomyMulti="true" ma:sspId="8c346edb-870d-4513-9c63-a893910a98ab" ma:termSetId="0420b77c-9afa-427d-a10d-2c64f866f7ae" ma:anchorId="00000000-0000-0000-0000-000000000000" ma:open="false" ma:isKeyword="false">
      <xsd:complexType>
        <xsd:sequence>
          <xsd:element ref="pc:Terms" minOccurs="0" maxOccurs="1"/>
        </xsd:sequence>
      </xsd:complexType>
    </xsd:element>
    <xsd:element name="a4a735c5c3a14a3cab9401b6e84ec97f" ma:index="18" nillable="true" ma:taxonomy="true" ma:internalName="a4a735c5c3a14a3cab9401b6e84ec97f" ma:taxonomyFieldName="Region" ma:displayName="Region" ma:default="5;#National - Ottawa|06559d8d-532d-428b-9e6b-77c5c181ccb3" ma:fieldId="{a4a735c5-c3a1-4a3c-ab94-01b6e84ec97f}" ma:sspId="8c346edb-870d-4513-9c63-a893910a98ab" ma:termSetId="660ffbdb-1ef5-4803-801a-4e3e657fa261"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884dc368-9d49-4ae8-a624-e2b79571a6e2}" ma:internalName="TaxCatchAllLabel" ma:readOnly="true" ma:showField="CatchAllDataLabel" ma:web="5fa89a65-ee16-4ae6-8012-db71d4c1aeb8">
      <xsd:complexType>
        <xsd:complexContent>
          <xsd:extension base="dms:MultiChoiceLookup">
            <xsd:sequence>
              <xsd:element name="Value" type="dms:Lookup" maxOccurs="unbounded" minOccurs="0" nillable="true"/>
            </xsd:sequence>
          </xsd:extension>
        </xsd:complexContent>
      </xsd:complexType>
    </xsd:element>
    <xsd:element name="o4767eceb1cf4e2bbb9ae1f77dd06c0d" ma:index="23" ma:taxonomy="true" ma:internalName="o4767eceb1cf4e2bbb9ae1f77dd06c0d" ma:taxonomyFieldName="ADMPA_x0020_Subject" ma:displayName="ADMPA Subject" ma:default="6;#Admin|b6aac56e-b578-4638-b234-c551a8ef8c0f" ma:fieldId="{84767ece-b1cf-4e2b-bb9a-e1f77dd06c0d}" ma:taxonomyMulti="true" ma:sspId="8c346edb-870d-4513-9c63-a893910a98ab" ma:termSetId="a7c26415-b443-4186-8355-010c1c1c54b5"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884dc368-9d49-4ae8-a624-e2b79571a6e2}" ma:internalName="TaxCatchAll" ma:showField="CatchAllData" ma:web="5fa89a65-ee16-4ae6-8012-db71d4c1aeb8">
      <xsd:complexType>
        <xsd:complexContent>
          <xsd:extension base="dms:MultiChoiceLookup">
            <xsd:sequence>
              <xsd:element name="Value" type="dms:Lookup" maxOccurs="unbounded" minOccurs="0" nillable="true"/>
            </xsd:sequence>
          </xsd:extension>
        </xsd:complexContent>
      </xsd:complexType>
    </xsd:element>
    <xsd:element name="gd43b524f0564ef891a8c4936f0cbee5" ma:index="25" nillable="true" ma:taxonomy="true" ma:internalName="gd43b524f0564ef891a8c4936f0cbee5" ma:taxonomyFieldName="Fiscal_x0020_Year" ma:displayName="Fiscal Year" ma:readOnly="false" ma:default="68;#FY2015-2016|ef8ecf4f-4bf3-4825-8cd0-92de8c43dfbc" ma:fieldId="{0d43b524-f056-4ef8-91a8-c4936f0cbee5}" ma:sspId="8c346edb-870d-4513-9c63-a893910a98ab" ma:termSetId="90c6491d-c1ae-4564-ba16-d0dda62b5981" ma:anchorId="00000000-0000-0000-0000-000000000000" ma:open="false" ma:isKeyword="false">
      <xsd:complexType>
        <xsd:sequence>
          <xsd:element ref="pc:Terms" minOccurs="0" maxOccurs="1"/>
        </xsd:sequence>
      </xsd:complexType>
    </xsd:element>
    <xsd:element name="cabbea28976f4c16b9df89740fbcfaea" ma:index="27" nillable="true" ma:taxonomy="true" ma:internalName="cabbea28976f4c16b9df89740fbcfaea" ma:taxonomyFieldName="Releasable" ma:displayName="Releasable" ma:readOnly="false" ma:default="7;#CA|cf57ec48-c89d-4360-b439-915bb3b6707c" ma:fieldId="{cabbea28-976f-4c16-b9df-89740fbcfaea}" ma:sspId="8c346edb-870d-4513-9c63-a893910a98ab" ma:termSetId="6bd1f2be-c609-408b-a159-b39581c4eacd" ma:anchorId="00000000-0000-0000-0000-000000000000" ma:open="false" ma:isKeyword="false">
      <xsd:complexType>
        <xsd:sequence>
          <xsd:element ref="pc:Terms" minOccurs="0" maxOccurs="1"/>
        </xsd:sequence>
      </xsd:complexType>
    </xsd:element>
    <xsd:element name="jd4271acd6ca435fb448d35a34762777" ma:index="29" nillable="true" ma:taxonomy="true" ma:internalName="jd4271acd6ca435fb448d35a34762777" ma:taxonomyFieldName="Corporate_x0020_Name" ma:displayName="Corporate Name" ma:default="3;#National Defence|0fbf44f3-2f93-4fc5-8ee2-af669c0654de" ma:fieldId="{3d4271ac-d6ca-435f-b448-d35a34762777}" ma:sspId="8c346edb-870d-4513-9c63-a893910a98ab" ma:termSetId="7c9d31bb-0ad4-4943-a089-fe55428a6c0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 ma:displayName="Author"/>
        <xsd:element ref="dcterms:created" minOccurs="0" maxOccurs="1"/>
        <xsd:element ref="dc:identifier" minOccurs="0" maxOccurs="1"/>
        <xsd:element name="contentType" minOccurs="0" maxOccurs="1" type="xsd:string" ma:index="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abbea28976f4c16b9df89740fbcfaea xmlns="f671534e-74e5-4236-8092-3129c56dc4ea">
      <Terms xmlns="http://schemas.microsoft.com/office/infopath/2007/PartnerControls">
        <TermInfo xmlns="http://schemas.microsoft.com/office/infopath/2007/PartnerControls">
          <TermName xmlns="http://schemas.microsoft.com/office/infopath/2007/PartnerControls">CA</TermName>
          <TermId xmlns="http://schemas.microsoft.com/office/infopath/2007/PartnerControls">cf57ec48-c89d-4360-b439-915bb3b6707c</TermId>
        </TermInfo>
      </Terms>
    </cabbea28976f4c16b9df89740fbcfaea>
    <jd4271acd6ca435fb448d35a34762777 xmlns="f671534e-74e5-4236-8092-3129c56dc4ea">
      <Terms xmlns="http://schemas.microsoft.com/office/infopath/2007/PartnerControls">
        <TermInfo xmlns="http://schemas.microsoft.com/office/infopath/2007/PartnerControls">
          <TermName xmlns="http://schemas.microsoft.com/office/infopath/2007/PartnerControls">National Defence</TermName>
          <TermId xmlns="http://schemas.microsoft.com/office/infopath/2007/PartnerControls">0fbf44f3-2f93-4fc5-8ee2-af669c0654de</TermId>
        </TermInfo>
      </Terms>
    </jd4271acd6ca435fb448d35a34762777>
    <b80c1f53a0524e008c4670662d077fa0 xmlns="f671534e-74e5-4236-8092-3129c56dc4ea">
      <Terms xmlns="http://schemas.microsoft.com/office/infopath/2007/PartnerControls">
        <TermInfo xmlns="http://schemas.microsoft.com/office/infopath/2007/PartnerControls">
          <TermName xmlns="http://schemas.microsoft.com/office/infopath/2007/PartnerControls">NATO Unclassified</TermName>
          <TermId xmlns="http://schemas.microsoft.com/office/infopath/2007/PartnerControls">31174c30-8db1-46cf-b4aa-9af4ad77d14b</TermId>
        </TermInfo>
      </Terms>
    </b80c1f53a0524e008c4670662d077fa0>
    <ib3219b4107f4d698716b70502ed242a xmlns="f671534e-74e5-4236-8092-3129c56dc4e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bd6d7ee1-50c0-484f-9d07-7d7f65e837f3</TermId>
        </TermInfo>
      </Terms>
    </ib3219b4107f4d698716b70502ed242a>
    <a4a735c5c3a14a3cab9401b6e84ec97f xmlns="f671534e-74e5-4236-8092-3129c56dc4ea">
      <Terms xmlns="http://schemas.microsoft.com/office/infopath/2007/PartnerControls">
        <TermInfo xmlns="http://schemas.microsoft.com/office/infopath/2007/PartnerControls">
          <TermName xmlns="http://schemas.microsoft.com/office/infopath/2007/PartnerControls">National - Ottawa</TermName>
          <TermId xmlns="http://schemas.microsoft.com/office/infopath/2007/PartnerControls">06559d8d-532d-428b-9e6b-77c5c181ccb3</TermId>
        </TermInfo>
      </Terms>
    </a4a735c5c3a14a3cab9401b6e84ec97f>
    <gd43b524f0564ef891a8c4936f0cbee5 xmlns="f671534e-74e5-4236-8092-3129c56dc4ea">
      <Terms xmlns="http://schemas.microsoft.com/office/infopath/2007/PartnerControls">
        <TermInfo xmlns="http://schemas.microsoft.com/office/infopath/2007/PartnerControls">
          <TermName xmlns="http://schemas.microsoft.com/office/infopath/2007/PartnerControls">FY2015-2016</TermName>
          <TermId xmlns="http://schemas.microsoft.com/office/infopath/2007/PartnerControls">ef8ecf4f-4bf3-4825-8cd0-92de8c43dfbc</TermId>
        </TermInfo>
      </Terms>
    </gd43b524f0564ef891a8c4936f0cbee5>
    <o4767eceb1cf4e2bbb9ae1f77dd06c0d xmlns="f671534e-74e5-4236-8092-3129c56dc4ea">
      <Terms xmlns="http://schemas.microsoft.com/office/infopath/2007/PartnerControls">
        <TermInfo xmlns="http://schemas.microsoft.com/office/infopath/2007/PartnerControls">
          <TermName xmlns="http://schemas.microsoft.com/office/infopath/2007/PartnerControls">Admin</TermName>
          <TermId xmlns="http://schemas.microsoft.com/office/infopath/2007/PartnerControls">b6aac56e-b578-4638-b234-c551a8ef8c0f</TermId>
        </TermInfo>
      </Terms>
    </o4767eceb1cf4e2bbb9ae1f77dd06c0d>
    <TaxCatchAll xmlns="f671534e-74e5-4236-8092-3129c56dc4ea">
      <Value>68</Value>
      <Value>8</Value>
      <Value>7</Value>
      <Value>6</Value>
      <Value>5</Value>
      <Value>3</Value>
      <Value>2</Value>
      <Value>1</Value>
    </TaxCatchAll>
    <_dlc_ExpireDate xmlns="http://schemas.microsoft.com/sharepoint/v3">2018-07-05T18:22:29+00:00</_dlc_ExpireDate>
    <RoutingRuleDescription xmlns="http://schemas.microsoft.com/sharepoint/v3" xsi:nil="true"/>
    <Record_x0020_Date xmlns="f671534e-74e5-4236-8092-3129c56dc4ea">2018-06-25T18:22:30+00:00</Record_x0020_Date>
    <Entered_x0020_By xmlns="f671534e-74e5-4236-8092-3129c56dc4ea" xsi:nil="true"/>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CA2DE-5398-4486-9443-61A183914E02}">
  <ds:schemaRefs>
    <ds:schemaRef ds:uri="http://schemas.microsoft.com/sharepoint/events"/>
  </ds:schemaRefs>
</ds:datastoreItem>
</file>

<file path=customXml/itemProps2.xml><?xml version="1.0" encoding="utf-8"?>
<ds:datastoreItem xmlns:ds="http://schemas.openxmlformats.org/officeDocument/2006/customXml" ds:itemID="{114EE69E-D01A-4E8E-905E-C881CDE772AB}">
  <ds:schemaRefs>
    <ds:schemaRef ds:uri="Microsoft.SharePoint.Taxonomy.ContentTypeSync"/>
  </ds:schemaRefs>
</ds:datastoreItem>
</file>

<file path=customXml/itemProps3.xml><?xml version="1.0" encoding="utf-8"?>
<ds:datastoreItem xmlns:ds="http://schemas.openxmlformats.org/officeDocument/2006/customXml" ds:itemID="{E2C18AF5-DCAB-4C19-9A10-0CCAC1FF9DF2}">
  <ds:schemaRefs>
    <ds:schemaRef ds:uri="office.server.policy"/>
  </ds:schemaRefs>
</ds:datastoreItem>
</file>

<file path=customXml/itemProps4.xml><?xml version="1.0" encoding="utf-8"?>
<ds:datastoreItem xmlns:ds="http://schemas.openxmlformats.org/officeDocument/2006/customXml" ds:itemID="{BE41A4C9-1E25-46E7-BB4B-C92EDE2DE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71534e-74e5-4236-8092-3129c56dc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5971EF3-804B-4D65-B235-425633E00E8E}">
  <ds:schemaRefs>
    <ds:schemaRef ds:uri="http://purl.org/dc/elements/1.1/"/>
    <ds:schemaRef ds:uri="http://schemas.microsoft.com/office/2006/documentManagement/types"/>
    <ds:schemaRef ds:uri="http://purl.org/dc/dcmitype/"/>
    <ds:schemaRef ds:uri="http://schemas.microsoft.com/office/2006/metadata/properties"/>
    <ds:schemaRef ds:uri="http://schemas.microsoft.com/sharepoint/v3"/>
    <ds:schemaRef ds:uri="f671534e-74e5-4236-8092-3129c56dc4ea"/>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6.xml><?xml version="1.0" encoding="utf-8"?>
<ds:datastoreItem xmlns:ds="http://schemas.openxmlformats.org/officeDocument/2006/customXml" ds:itemID="{BFF5F69A-43C6-4B9F-92D6-F9B3942117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TotalTime>
  <Words>666</Words>
  <Application>Microsoft Office PowerPoint</Application>
  <PresentationFormat>On-screen Show (4:3)</PresentationFormat>
  <Paragraphs>93</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Berlin Sans FB Demi</vt:lpstr>
      <vt:lpstr>Calibri</vt:lpstr>
      <vt:lpstr>Times New Roman</vt:lpstr>
      <vt:lpstr>Office Theme</vt:lpstr>
      <vt:lpstr>PowerPoint Presentation</vt:lpstr>
      <vt:lpstr>Face à un UXO : vidéo</vt:lpstr>
      <vt:lpstr>Qu’est-ce qu’une UXO?</vt:lpstr>
      <vt:lpstr>L’UXO est très dangereuse</vt:lpstr>
      <vt:lpstr>À quoi ressemble une UXO?</vt:lpstr>
      <vt:lpstr>PowerPoint Presentation</vt:lpstr>
      <vt:lpstr>Ce sont toutes des UXO!</vt:lpstr>
      <vt:lpstr>L’ancien champ de tir Blair Rifle</vt:lpstr>
      <vt:lpstr>L’ancien champ de tir Blair Rifle – À l’époque</vt:lpstr>
      <vt:lpstr>PowerPoint Presentation</vt:lpstr>
      <vt:lpstr>Vrai ou faux?</vt:lpstr>
      <vt:lpstr>PowerPoint Presentation</vt:lpstr>
      <vt:lpstr>Panneaux d’avertissement des UXO</vt:lpstr>
      <vt:lpstr>1. Ne la touchez pas!</vt:lpstr>
      <vt:lpstr>2. Rappelez-vous l’endroit où vous l’avez trouvée et  quittez les lieux en empruntant le même chemin que  celui par lequel vous êtes arrivé.</vt:lpstr>
      <vt:lpstr>3. Avertissez un adulte</vt:lpstr>
      <vt:lpstr>N’oubliez pas : toutes les UXO sont très dangereuses</vt:lpstr>
      <vt:lpstr>Pour plus de renseignements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sécurité UXO pour les enfants</dc:title>
  <dc:creator>Shaya Shayvard</dc:creator>
  <cp:lastModifiedBy>Mikhalchuk.V</cp:lastModifiedBy>
  <cp:revision>34</cp:revision>
  <dcterms:created xsi:type="dcterms:W3CDTF">2018-06-18T14:54:57Z</dcterms:created>
  <dcterms:modified xsi:type="dcterms:W3CDTF">2018-06-27T20:46:12Z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2018-06-18T00:00:00Z</vt:filetime>
  </property>
  <property fmtid="{D5CDD505-2E9C-101B-9397-08002B2CF9AE}" pid="3" name="Creator">
    <vt:lpwstr>Microsoft® Word 2013</vt:lpwstr>
  </property>
  <property fmtid="{D5CDD505-2E9C-101B-9397-08002B2CF9AE}" pid="4" name="LastSaved">
    <vt:filetime>2018-06-18T00:00:00Z</vt:filetime>
  </property>
  <property fmtid="{D5CDD505-2E9C-101B-9397-08002B2CF9AE}" pid="5" name="keceabc8348d470090846c19c38be7e9">
    <vt:lpwstr>News Release|1638ea37-71ef-41f2-9029-cbad597eb8d4</vt:lpwstr>
  </property>
  <property fmtid="{D5CDD505-2E9C-101B-9397-08002B2CF9AE}" pid="6" name="_dlc_policyId">
    <vt:lpwstr>0x010100E6462F15D6120544BF30BB1862FE120901|1007247583</vt:lpwstr>
  </property>
  <property fmtid="{D5CDD505-2E9C-101B-9397-08002B2CF9AE}" pid="7" name="ContentTypeId">
    <vt:lpwstr>0x010100E6462F15D6120544BF30BB1862FE120901010027745CDB928850468E7C82C6E76138A2</vt:lpwstr>
  </property>
  <property fmtid="{D5CDD505-2E9C-101B-9397-08002B2CF9AE}" pid="8" name="ItemRetentionFormula">
    <vt:lpwstr>&lt;formula id="Microsoft.Office.RecordsManagement.PolicyFeatures.Expiration.Formula.BuiltIn"&gt;&lt;number&gt;10&lt;/number&gt;&lt;property&gt;Created&lt;/property&gt;&lt;propertyId&gt;8c06beca-0777-48f7-91c7-6da68bc07b69&lt;/propertyId&gt;&lt;period&gt;days&lt;/period&gt;&lt;/formula&gt;</vt:lpwstr>
  </property>
  <property fmtid="{D5CDD505-2E9C-101B-9397-08002B2CF9AE}" pid="9" name="Fiscal_x0020_Year">
    <vt:lpwstr>68;#FY2015-2016|ef8ecf4f-4bf3-4825-8cd0-92de8c43dfbc</vt:lpwstr>
  </property>
  <property fmtid="{D5CDD505-2E9C-101B-9397-08002B2CF9AE}" pid="10" name="Sensitivity">
    <vt:lpwstr>2;#NATO Unclassified|31174c30-8db1-46cf-b4aa-9af4ad77d14b</vt:lpwstr>
  </property>
  <property fmtid="{D5CDD505-2E9C-101B-9397-08002B2CF9AE}" pid="11" name="Region">
    <vt:lpwstr>5;#National - Ottawa|06559d8d-532d-428b-9e6b-77c5c181ccb3</vt:lpwstr>
  </property>
  <property fmtid="{D5CDD505-2E9C-101B-9397-08002B2CF9AE}" pid="12" name="DocLanguage">
    <vt:lpwstr>1;#English|bd6d7ee1-50c0-484f-9d07-7d7f65e837f3</vt:lpwstr>
  </property>
  <property fmtid="{D5CDD505-2E9C-101B-9397-08002B2CF9AE}" pid="13" name="Releasable">
    <vt:lpwstr>7;#CA|cf57ec48-c89d-4360-b439-915bb3b6707c</vt:lpwstr>
  </property>
  <property fmtid="{D5CDD505-2E9C-101B-9397-08002B2CF9AE}" pid="14" name="Type_x0020_of_x0020_Product">
    <vt:lpwstr>8;#News Release|1638ea37-71ef-41f2-9029-cbad597eb8d4</vt:lpwstr>
  </property>
  <property fmtid="{D5CDD505-2E9C-101B-9397-08002B2CF9AE}" pid="15" name="Corporate_x0020_Name">
    <vt:lpwstr>3;#National Defence|0fbf44f3-2f93-4fc5-8ee2-af669c0654de</vt:lpwstr>
  </property>
  <property fmtid="{D5CDD505-2E9C-101B-9397-08002B2CF9AE}" pid="16" name="ADMPA_x0020_Subject">
    <vt:lpwstr>6;#Admin|b6aac56e-b578-4638-b234-c551a8ef8c0f</vt:lpwstr>
  </property>
  <property fmtid="{D5CDD505-2E9C-101B-9397-08002B2CF9AE}" pid="17" name="Corporate Name">
    <vt:lpwstr>3;#National Defence|0fbf44f3-2f93-4fc5-8ee2-af669c0654de</vt:lpwstr>
  </property>
  <property fmtid="{D5CDD505-2E9C-101B-9397-08002B2CF9AE}" pid="18" name="Type of Product">
    <vt:lpwstr>8;#News Release|1638ea37-71ef-41f2-9029-cbad597eb8d4</vt:lpwstr>
  </property>
  <property fmtid="{D5CDD505-2E9C-101B-9397-08002B2CF9AE}" pid="19" name="ADMPA Subject">
    <vt:lpwstr>6;#Admin|b6aac56e-b578-4638-b234-c551a8ef8c0f</vt:lpwstr>
  </property>
  <property fmtid="{D5CDD505-2E9C-101B-9397-08002B2CF9AE}" pid="20" name="Fiscal Year">
    <vt:lpwstr>68;#FY2015-2016|ef8ecf4f-4bf3-4825-8cd0-92de8c43dfbc</vt:lpwstr>
  </property>
</Properties>
</file>