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8.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33.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36.jpg" ContentType="image/jpeg"/>
  <Override PartName="/ppt/notesSlides/notesSlide14.xml" ContentType="application/vnd.openxmlformats-officedocument.presentationml.notesSlide+xml"/>
  <Override PartName="/ppt/media/image38.jpg" ContentType="image/jpeg"/>
  <Override PartName="/ppt/notesSlides/notesSlide15.xml" ContentType="application/vnd.openxmlformats-officedocument.presentationml.notesSlide+xml"/>
  <Override PartName="/ppt/media/image40.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7"/>
    <p:sldMasterId id="2147483669" r:id="rId8"/>
  </p:sldMasterIdLst>
  <p:notesMasterIdLst>
    <p:notesMasterId r:id="rId27"/>
  </p:notesMasterIdLst>
  <p:sldIdLst>
    <p:sldId id="289" r:id="rId9"/>
    <p:sldId id="316" r:id="rId10"/>
    <p:sldId id="292" r:id="rId11"/>
    <p:sldId id="321" r:id="rId12"/>
    <p:sldId id="325" r:id="rId13"/>
    <p:sldId id="322" r:id="rId14"/>
    <p:sldId id="327" r:id="rId15"/>
    <p:sldId id="296" r:id="rId16"/>
    <p:sldId id="297" r:id="rId17"/>
    <p:sldId id="298" r:id="rId18"/>
    <p:sldId id="269" r:id="rId19"/>
    <p:sldId id="268" r:id="rId20"/>
    <p:sldId id="308" r:id="rId21"/>
    <p:sldId id="318" r:id="rId22"/>
    <p:sldId id="319" r:id="rId23"/>
    <p:sldId id="320" r:id="rId24"/>
    <p:sldId id="326" r:id="rId25"/>
    <p:sldId id="315" r:id="rId26"/>
  </p:sldIdLst>
  <p:sldSz cx="9144000" cy="6858000" type="screen4x3"/>
  <p:notesSz cx="6858000" cy="9144000"/>
  <p:defaultTextStyle>
    <a:defPPr>
      <a:defRPr lang="en-CA"/>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A429"/>
    <a:srgbClr val="20558A"/>
    <a:srgbClr val="0A4E26"/>
    <a:srgbClr val="799E83"/>
    <a:srgbClr val="6F90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03" autoAdjust="0"/>
    <p:restoredTop sz="81550" autoAdjust="0"/>
  </p:normalViewPr>
  <p:slideViewPr>
    <p:cSldViewPr>
      <p:cViewPr varScale="1">
        <p:scale>
          <a:sx n="93" d="100"/>
          <a:sy n="93" d="100"/>
        </p:scale>
        <p:origin x="672" y="84"/>
      </p:cViewPr>
      <p:guideLst>
        <p:guide orient="horz" pos="2160"/>
        <p:guide pos="2880"/>
      </p:guideLst>
    </p:cSldViewPr>
  </p:slideViewPr>
  <p:outlineViewPr>
    <p:cViewPr>
      <p:scale>
        <a:sx n="33" d="100"/>
        <a:sy n="33" d="100"/>
      </p:scale>
      <p:origin x="0" y="972"/>
    </p:cViewPr>
  </p:outlin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2.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mn-cs"/>
              </a:defRPr>
            </a:lvl1pPr>
          </a:lstStyle>
          <a:p>
            <a:pPr>
              <a:defRPr/>
            </a:pPr>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023A1E66-552B-436B-ACBF-DE38B107E56D}" type="datetimeFigureOut">
              <a:rPr lang="en-CA" altLang="en-US"/>
              <a:pPr>
                <a:defRPr/>
              </a:pPr>
              <a:t>27/06/2018</a:t>
            </a:fld>
            <a:endParaRPr lang="en-CA"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CA" altLang="en-US" noProof="0" smtClean="0"/>
              <a:t>Click to edit Master text styles</a:t>
            </a:r>
          </a:p>
          <a:p>
            <a:pPr lvl="1"/>
            <a:r>
              <a:rPr lang="en-CA" altLang="en-US" noProof="0" smtClean="0"/>
              <a:t>Second level</a:t>
            </a:r>
          </a:p>
          <a:p>
            <a:pPr lvl="2"/>
            <a:r>
              <a:rPr lang="en-CA" altLang="en-US" noProof="0" smtClean="0"/>
              <a:t>Third level</a:t>
            </a:r>
          </a:p>
          <a:p>
            <a:pPr lvl="3"/>
            <a:r>
              <a:rPr lang="en-CA" altLang="en-US" noProof="0" smtClean="0"/>
              <a:t>Fourth level</a:t>
            </a:r>
          </a:p>
          <a:p>
            <a:pPr lvl="4"/>
            <a:r>
              <a:rPr lang="en-CA" alt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mn-cs"/>
              </a:defRPr>
            </a:lvl1pPr>
          </a:lstStyle>
          <a:p>
            <a:pPr>
              <a:defRPr/>
            </a:pPr>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A14EEDA6-8DF8-46B2-8E99-E7D385540C99}" type="slidenum">
              <a:rPr lang="en-CA" altLang="en-US"/>
              <a:pPr>
                <a:defRPr/>
              </a:pPr>
              <a:t>‹#›</a:t>
            </a:fld>
            <a:endParaRPr lang="en-CA" altLang="en-US" dirty="0"/>
          </a:p>
        </p:txBody>
      </p:sp>
    </p:spTree>
    <p:extLst>
      <p:ext uri="{BB962C8B-B14F-4D97-AF65-F5344CB8AC3E}">
        <p14:creationId xmlns:p14="http://schemas.microsoft.com/office/powerpoint/2010/main" val="26172679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2pPr>
    <a:lvl3pPr marL="914400"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3pPr>
    <a:lvl4pPr marL="1371600"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4pPr>
    <a:lvl5pPr marL="1828800"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1</a:t>
            </a:fld>
            <a:endParaRPr lang="en-CA" altLang="en-US" dirty="0">
              <a:solidFill>
                <a:prstClr val="black"/>
              </a:solidFill>
            </a:endParaRPr>
          </a:p>
        </p:txBody>
      </p:sp>
    </p:spTree>
    <p:extLst>
      <p:ext uri="{BB962C8B-B14F-4D97-AF65-F5344CB8AC3E}">
        <p14:creationId xmlns:p14="http://schemas.microsoft.com/office/powerpoint/2010/main" val="1943725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CA" baseline="0" dirty="0" smtClean="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10</a:t>
            </a:fld>
            <a:endParaRPr lang="en-CA" altLang="en-US" dirty="0">
              <a:solidFill>
                <a:prstClr val="black"/>
              </a:solidFill>
            </a:endParaRPr>
          </a:p>
        </p:txBody>
      </p:sp>
    </p:spTree>
    <p:extLst>
      <p:ext uri="{BB962C8B-B14F-4D97-AF65-F5344CB8AC3E}">
        <p14:creationId xmlns:p14="http://schemas.microsoft.com/office/powerpoint/2010/main" val="1235569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11</a:t>
            </a:fld>
            <a:endParaRPr lang="en-CA" altLang="en-US" dirty="0"/>
          </a:p>
        </p:txBody>
      </p:sp>
    </p:spTree>
    <p:extLst>
      <p:ext uri="{BB962C8B-B14F-4D97-AF65-F5344CB8AC3E}">
        <p14:creationId xmlns:p14="http://schemas.microsoft.com/office/powerpoint/2010/main" val="1258771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12</a:t>
            </a:fld>
            <a:endParaRPr lang="en-CA" altLang="en-US" dirty="0"/>
          </a:p>
        </p:txBody>
      </p:sp>
    </p:spTree>
    <p:extLst>
      <p:ext uri="{BB962C8B-B14F-4D97-AF65-F5344CB8AC3E}">
        <p14:creationId xmlns:p14="http://schemas.microsoft.com/office/powerpoint/2010/main" val="1525214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13</a:t>
            </a:fld>
            <a:endParaRPr lang="en-CA" altLang="en-US" dirty="0">
              <a:solidFill>
                <a:prstClr val="black"/>
              </a:solidFill>
            </a:endParaRPr>
          </a:p>
        </p:txBody>
      </p:sp>
    </p:spTree>
    <p:extLst>
      <p:ext uri="{BB962C8B-B14F-4D97-AF65-F5344CB8AC3E}">
        <p14:creationId xmlns:p14="http://schemas.microsoft.com/office/powerpoint/2010/main" val="2981561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15</a:t>
            </a:fld>
            <a:endParaRPr lang="en-CA" altLang="en-US" dirty="0">
              <a:solidFill>
                <a:prstClr val="black"/>
              </a:solidFill>
            </a:endParaRPr>
          </a:p>
        </p:txBody>
      </p:sp>
    </p:spTree>
    <p:extLst>
      <p:ext uri="{BB962C8B-B14F-4D97-AF65-F5344CB8AC3E}">
        <p14:creationId xmlns:p14="http://schemas.microsoft.com/office/powerpoint/2010/main" val="1870443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16</a:t>
            </a:fld>
            <a:endParaRPr lang="en-CA" altLang="en-US" dirty="0">
              <a:solidFill>
                <a:prstClr val="black"/>
              </a:solidFill>
            </a:endParaRPr>
          </a:p>
        </p:txBody>
      </p:sp>
    </p:spTree>
    <p:extLst>
      <p:ext uri="{BB962C8B-B14F-4D97-AF65-F5344CB8AC3E}">
        <p14:creationId xmlns:p14="http://schemas.microsoft.com/office/powerpoint/2010/main" val="3771778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17</a:t>
            </a:fld>
            <a:endParaRPr lang="en-CA" altLang="en-US" dirty="0">
              <a:solidFill>
                <a:prstClr val="black"/>
              </a:solidFill>
            </a:endParaRPr>
          </a:p>
        </p:txBody>
      </p:sp>
    </p:spTree>
    <p:extLst>
      <p:ext uri="{BB962C8B-B14F-4D97-AF65-F5344CB8AC3E}">
        <p14:creationId xmlns:p14="http://schemas.microsoft.com/office/powerpoint/2010/main" val="2681389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18</a:t>
            </a:fld>
            <a:endParaRPr lang="en-CA" altLang="en-US" dirty="0">
              <a:solidFill>
                <a:prstClr val="black"/>
              </a:solidFill>
            </a:endParaRPr>
          </a:p>
        </p:txBody>
      </p:sp>
    </p:spTree>
    <p:extLst>
      <p:ext uri="{BB962C8B-B14F-4D97-AF65-F5344CB8AC3E}">
        <p14:creationId xmlns:p14="http://schemas.microsoft.com/office/powerpoint/2010/main" val="1455889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Click to play.</a:t>
            </a:r>
          </a:p>
          <a:p>
            <a:endParaRPr lang="en-CA" baseline="0" dirty="0" smtClean="0"/>
          </a:p>
          <a:p>
            <a:r>
              <a:rPr lang="en-CA" baseline="0" dirty="0" smtClean="0"/>
              <a:t>Note: The video was made with the old UXO signs, the new UXO signs used at the former Blair Rifle Range are shown in the presentation.</a:t>
            </a:r>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2</a:t>
            </a:fld>
            <a:endParaRPr lang="en-CA" altLang="en-US" dirty="0">
              <a:solidFill>
                <a:prstClr val="black"/>
              </a:solidFill>
            </a:endParaRPr>
          </a:p>
        </p:txBody>
      </p:sp>
    </p:spTree>
    <p:extLst>
      <p:ext uri="{BB962C8B-B14F-4D97-AF65-F5344CB8AC3E}">
        <p14:creationId xmlns:p14="http://schemas.microsoft.com/office/powerpoint/2010/main" val="3927307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CA" dirty="0">
              <a:solidFill>
                <a:schemeClr val="tx1"/>
              </a:solidFill>
            </a:endParaRPr>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3</a:t>
            </a:fld>
            <a:endParaRPr lang="en-CA" altLang="en-US" dirty="0">
              <a:solidFill>
                <a:prstClr val="black"/>
              </a:solidFill>
            </a:endParaRPr>
          </a:p>
        </p:txBody>
      </p:sp>
    </p:spTree>
    <p:extLst>
      <p:ext uri="{BB962C8B-B14F-4D97-AF65-F5344CB8AC3E}">
        <p14:creationId xmlns:p14="http://schemas.microsoft.com/office/powerpoint/2010/main" val="2380341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4</a:t>
            </a:fld>
            <a:endParaRPr lang="en-CA" altLang="en-US" dirty="0">
              <a:solidFill>
                <a:prstClr val="black"/>
              </a:solidFill>
            </a:endParaRPr>
          </a:p>
        </p:txBody>
      </p:sp>
    </p:spTree>
    <p:extLst>
      <p:ext uri="{BB962C8B-B14F-4D97-AF65-F5344CB8AC3E}">
        <p14:creationId xmlns:p14="http://schemas.microsoft.com/office/powerpoint/2010/main" val="145613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5</a:t>
            </a:fld>
            <a:endParaRPr lang="en-CA" altLang="en-US" dirty="0">
              <a:solidFill>
                <a:prstClr val="black"/>
              </a:solidFill>
            </a:endParaRPr>
          </a:p>
        </p:txBody>
      </p:sp>
    </p:spTree>
    <p:extLst>
      <p:ext uri="{BB962C8B-B14F-4D97-AF65-F5344CB8AC3E}">
        <p14:creationId xmlns:p14="http://schemas.microsoft.com/office/powerpoint/2010/main" val="3453053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Discuss the visual nature of the six items and ask the group by show</a:t>
            </a:r>
            <a:r>
              <a:rPr lang="en-CA" baseline="0" dirty="0" smtClean="0"/>
              <a:t> of hands if they think each item is a UXO.</a:t>
            </a:r>
          </a:p>
          <a:p>
            <a:endParaRPr lang="en-CA" baseline="0" dirty="0" smtClean="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6</a:t>
            </a:fld>
            <a:endParaRPr lang="en-CA" altLang="en-US" dirty="0">
              <a:solidFill>
                <a:prstClr val="black"/>
              </a:solidFill>
            </a:endParaRPr>
          </a:p>
        </p:txBody>
      </p:sp>
    </p:spTree>
    <p:extLst>
      <p:ext uri="{BB962C8B-B14F-4D97-AF65-F5344CB8AC3E}">
        <p14:creationId xmlns:p14="http://schemas.microsoft.com/office/powerpoint/2010/main" val="4005781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smtClean="0"/>
              <a:t>These images show that UXO isn’t always easy to spot. All these items look different, but they can all be very dangerous. We need to remember that UXO comes in all sorts of different shapes, sizes, and colours.</a:t>
            </a:r>
          </a:p>
          <a:p>
            <a:pPr marL="228600" indent="-228600">
              <a:buAutoNum type="arabicPeriod"/>
            </a:pPr>
            <a:endParaRPr lang="en-CA" dirty="0" smtClean="0"/>
          </a:p>
          <a:p>
            <a:pPr marL="228600" indent="-228600">
              <a:buAutoNum type="arabicPeriod"/>
            </a:pPr>
            <a:r>
              <a:rPr lang="en-CA" strike="noStrike" baseline="0" dirty="0" smtClean="0"/>
              <a:t>Looks like a rusty bowling pin or bottle</a:t>
            </a:r>
          </a:p>
          <a:p>
            <a:pPr marL="228600" indent="-228600">
              <a:buAutoNum type="arabicPeriod"/>
            </a:pPr>
            <a:r>
              <a:rPr lang="en-CA" strike="noStrike" baseline="0" dirty="0" smtClean="0"/>
              <a:t>Pointy and blue, looks like a car part</a:t>
            </a:r>
          </a:p>
          <a:p>
            <a:pPr marL="228600" indent="-228600">
              <a:buAutoNum type="arabicPeriod"/>
            </a:pPr>
            <a:r>
              <a:rPr lang="en-CA" strike="noStrike" baseline="0" dirty="0" smtClean="0"/>
              <a:t>How many think this item can still be dangerous even though it’s broken?</a:t>
            </a:r>
          </a:p>
          <a:p>
            <a:pPr marL="228600" indent="-228600">
              <a:buAutoNum type="arabicPeriod"/>
            </a:pPr>
            <a:r>
              <a:rPr lang="en-CA" strike="noStrike" baseline="0" dirty="0" smtClean="0"/>
              <a:t>Looks like an old rusty light bulb</a:t>
            </a:r>
          </a:p>
          <a:p>
            <a:pPr marL="228600" indent="-228600">
              <a:buAutoNum type="arabicPeriod"/>
            </a:pPr>
            <a:r>
              <a:rPr lang="en-CA" strike="noStrike" baseline="0" dirty="0" smtClean="0"/>
              <a:t>Looks like rusty pipes – let’s say you are out hiking and you find a pile of rusty pipes, how many think that is suspicious? Should we be finding rusty pipes lying around?</a:t>
            </a:r>
          </a:p>
          <a:p>
            <a:pPr marL="228600" indent="-228600">
              <a:buAutoNum type="arabicPeriod"/>
            </a:pPr>
            <a:r>
              <a:rPr lang="en-CA" strike="noStrike" baseline="0" dirty="0" smtClean="0"/>
              <a:t>Looks like an old rock covered in mud</a:t>
            </a:r>
          </a:p>
          <a:p>
            <a:pPr marL="228600" indent="-228600">
              <a:buAutoNum type="arabicPeriod"/>
            </a:pPr>
            <a:endParaRPr lang="en-CA" strike="noStrike"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smtClean="0"/>
              <a:t>All of these items</a:t>
            </a:r>
            <a:r>
              <a:rPr lang="en-CA" baseline="0" dirty="0" smtClean="0"/>
              <a:t> are in fact UXO.</a:t>
            </a:r>
            <a:endParaRPr lang="en-CA" dirty="0" smtClean="0"/>
          </a:p>
          <a:p>
            <a:pPr marL="228600" indent="-228600">
              <a:buAutoNum type="arabicPeriod"/>
            </a:pPr>
            <a:endParaRPr lang="en-CA" baseline="0" dirty="0" smtClean="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7</a:t>
            </a:fld>
            <a:endParaRPr lang="en-CA" altLang="en-US" dirty="0">
              <a:solidFill>
                <a:prstClr val="black"/>
              </a:solidFill>
            </a:endParaRPr>
          </a:p>
        </p:txBody>
      </p:sp>
    </p:spTree>
    <p:extLst>
      <p:ext uri="{BB962C8B-B14F-4D97-AF65-F5344CB8AC3E}">
        <p14:creationId xmlns:p14="http://schemas.microsoft.com/office/powerpoint/2010/main" val="3103407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CA" baseline="0" dirty="0" smtClean="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8</a:t>
            </a:fld>
            <a:endParaRPr lang="en-CA" altLang="en-US" dirty="0">
              <a:solidFill>
                <a:prstClr val="black"/>
              </a:solidFill>
            </a:endParaRPr>
          </a:p>
        </p:txBody>
      </p:sp>
    </p:spTree>
    <p:extLst>
      <p:ext uri="{BB962C8B-B14F-4D97-AF65-F5344CB8AC3E}">
        <p14:creationId xmlns:p14="http://schemas.microsoft.com/office/powerpoint/2010/main" val="663063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dirty="0" smtClean="0">
                <a:solidFill>
                  <a:prstClr val="black"/>
                </a:solidFill>
              </a:rPr>
              <a:t>The former Blair Rifle Range was a training area for Canadian military troops from 1931 to the late 1960s.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dirty="0" smtClean="0">
                <a:solidFill>
                  <a:prstClr val="black"/>
                </a:solidFill>
              </a:rPr>
              <a:t>Soldiers practiced firing rifles, pistols, mortars and grenades.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CA" sz="1200" dirty="0" smtClean="0">
              <a:solidFill>
                <a:prstClr val="black"/>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CA" sz="1200" dirty="0" smtClean="0">
              <a:solidFill>
                <a:prstClr val="black"/>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CA" sz="1200" dirty="0" smtClean="0">
              <a:solidFill>
                <a:prstClr val="black"/>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CA" sz="1200" dirty="0" smtClean="0">
              <a:solidFill>
                <a:prstClr val="black"/>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CA" sz="1200" dirty="0" smtClean="0">
              <a:solidFill>
                <a:prstClr val="black"/>
              </a:solidFill>
            </a:endParaRPr>
          </a:p>
          <a:p>
            <a:pPr marL="127000" marR="5367020">
              <a:lnSpc>
                <a:spcPct val="120300"/>
              </a:lnSpc>
              <a:spcBef>
                <a:spcPts val="1420"/>
              </a:spcBef>
            </a:pPr>
            <a:endParaRPr lang="fr-FR" sz="1200" dirty="0" smtClean="0">
              <a:latin typeface="Arial"/>
              <a:cs typeface="Aria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CA" sz="1200" dirty="0" smtClean="0">
              <a:solidFill>
                <a:prstClr val="black"/>
              </a:solidFill>
            </a:endParaRP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CA" baseline="0" dirty="0" smtClean="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9</a:t>
            </a:fld>
            <a:endParaRPr lang="en-CA" altLang="en-US" dirty="0">
              <a:solidFill>
                <a:prstClr val="black"/>
              </a:solidFill>
            </a:endParaRPr>
          </a:p>
        </p:txBody>
      </p:sp>
    </p:spTree>
    <p:extLst>
      <p:ext uri="{BB962C8B-B14F-4D97-AF65-F5344CB8AC3E}">
        <p14:creationId xmlns:p14="http://schemas.microsoft.com/office/powerpoint/2010/main" val="3372621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3"/>
          <p:cNvSpPr>
            <a:spLocks noGrp="1"/>
          </p:cNvSpPr>
          <p:nvPr>
            <p:ph type="ctrTitle"/>
          </p:nvPr>
        </p:nvSpPr>
        <p:spPr>
          <a:xfrm>
            <a:off x="1082203" y="1772816"/>
            <a:ext cx="6984776" cy="1872209"/>
          </a:xfrm>
          <a:prstGeom prst="rect">
            <a:avLst/>
          </a:prstGeom>
        </p:spPr>
        <p:txBody>
          <a:bodyPr anchor="b">
            <a:noAutofit/>
          </a:bodyPr>
          <a:lstStyle>
            <a:lvl1pPr algn="ctr">
              <a:defRPr sz="3600">
                <a:solidFill>
                  <a:srgbClr val="20558A"/>
                </a:solidFill>
                <a:latin typeface="Arial"/>
              </a:defRPr>
            </a:lvl1pPr>
          </a:lstStyle>
          <a:p>
            <a:r>
              <a:rPr lang="en-US" smtClean="0"/>
              <a:t>Click to edit Master title style</a:t>
            </a:r>
            <a:endParaRPr lang="en-CA" dirty="0"/>
          </a:p>
        </p:txBody>
      </p:sp>
      <p:sp>
        <p:nvSpPr>
          <p:cNvPr id="10" name="Subtitle 4"/>
          <p:cNvSpPr>
            <a:spLocks noGrp="1"/>
          </p:cNvSpPr>
          <p:nvPr>
            <p:ph type="subTitle" idx="1"/>
          </p:nvPr>
        </p:nvSpPr>
        <p:spPr>
          <a:xfrm>
            <a:off x="1082409" y="4077072"/>
            <a:ext cx="6988787" cy="1008113"/>
          </a:xfrm>
          <a:prstGeom prst="rect">
            <a:avLst/>
          </a:prstGeom>
        </p:spPr>
        <p:txBody>
          <a:bodyPr>
            <a:normAutofit/>
          </a:bodyPr>
          <a:lstStyle>
            <a:lvl1pPr marL="0" indent="0" algn="ctr">
              <a:buNone/>
              <a:defRPr sz="1800">
                <a:solidFill>
                  <a:srgbClr val="20558A"/>
                </a:solidFill>
              </a:defRPr>
            </a:lvl1pPr>
          </a:lstStyle>
          <a:p>
            <a:r>
              <a:rPr lang="en-US" smtClean="0"/>
              <a:t>Click to edit Master subtitle style</a:t>
            </a:r>
            <a:endParaRPr lang="en-CA" dirty="0"/>
          </a:p>
        </p:txBody>
      </p:sp>
      <p:sp>
        <p:nvSpPr>
          <p:cNvPr id="4" name="Date Placeholder 3"/>
          <p:cNvSpPr>
            <a:spLocks noGrp="1"/>
          </p:cNvSpPr>
          <p:nvPr>
            <p:ph type="dt" sz="half" idx="10"/>
          </p:nvPr>
        </p:nvSpPr>
        <p:spPr/>
        <p:txBody>
          <a:bodyPr/>
          <a:lstStyle>
            <a:lvl1pPr>
              <a:defRPr/>
            </a:lvl1pPr>
          </a:lstStyle>
          <a:p>
            <a:pPr>
              <a:defRPr/>
            </a:pPr>
            <a:fld id="{29411E7C-9670-4303-9E04-B3D27E000AB0}" type="datetime1">
              <a:rPr lang="en-CA" altLang="en-US"/>
              <a:pPr>
                <a:defRPr/>
              </a:pPr>
              <a:t>27/06/2018</a:t>
            </a:fld>
            <a:endParaRPr lang="en-CA" altLang="en-US" dirty="0"/>
          </a:p>
        </p:txBody>
      </p:sp>
      <p:sp>
        <p:nvSpPr>
          <p:cNvPr id="5" name="Footer Placeholder 4"/>
          <p:cNvSpPr>
            <a:spLocks noGrp="1"/>
          </p:cNvSpPr>
          <p:nvPr>
            <p:ph type="ftr" sz="quarter" idx="11"/>
          </p:nvPr>
        </p:nvSpPr>
        <p:spPr/>
        <p:txBody>
          <a:bodyPr/>
          <a:lstStyle>
            <a:lvl1pPr>
              <a:defRPr/>
            </a:lvl1pPr>
          </a:lstStyle>
          <a:p>
            <a:pPr>
              <a:defRPr/>
            </a:pPr>
            <a:endParaRPr lang="en-CA" dirty="0"/>
          </a:p>
        </p:txBody>
      </p:sp>
    </p:spTree>
    <p:extLst>
      <p:ext uri="{BB962C8B-B14F-4D97-AF65-F5344CB8AC3E}">
        <p14:creationId xmlns:p14="http://schemas.microsoft.com/office/powerpoint/2010/main" val="776385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457200" y="1412776"/>
            <a:ext cx="822960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CA" altLang="en-US" dirty="0" smtClean="0"/>
          </a:p>
        </p:txBody>
      </p:sp>
      <p:sp>
        <p:nvSpPr>
          <p:cNvPr id="9" name="Content Placeholder 2"/>
          <p:cNvSpPr>
            <a:spLocks noGrp="1"/>
          </p:cNvSpPr>
          <p:nvPr>
            <p:ph idx="4294967295"/>
          </p:nvPr>
        </p:nvSpPr>
        <p:spPr>
          <a:xfrm>
            <a:off x="457200" y="2420888"/>
            <a:ext cx="8229600" cy="3888432"/>
          </a:xfrm>
          <a:prstGeom prst="rect">
            <a:avLst/>
          </a:prstGeom>
        </p:spPr>
        <p:txBody>
          <a:bodyPr/>
          <a:lstStyle>
            <a:lvl1pPr>
              <a:defRPr sz="2800"/>
            </a:lvl1pPr>
          </a:lstStyle>
          <a:p>
            <a:pPr lvl="0"/>
            <a:r>
              <a:rPr lang="en-US" alt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1D16F1-EB48-40E0-96BF-BCDB2E76A53C}" type="datetime1">
              <a:rPr lang="en-CA" altLang="en-US"/>
              <a:pPr>
                <a:defRPr/>
              </a:pPr>
              <a:t>27/06/2018</a:t>
            </a:fld>
            <a:endParaRPr lang="en-CA" altLang="en-US" dirty="0"/>
          </a:p>
        </p:txBody>
      </p:sp>
      <p:sp>
        <p:nvSpPr>
          <p:cNvPr id="5" name="Footer Placeholder 4"/>
          <p:cNvSpPr>
            <a:spLocks noGrp="1"/>
          </p:cNvSpPr>
          <p:nvPr>
            <p:ph type="ftr" sz="quarter" idx="11"/>
          </p:nvPr>
        </p:nvSpPr>
        <p:spPr/>
        <p:txBody>
          <a:bodyPr/>
          <a:lstStyle>
            <a:lvl1pPr>
              <a:defRPr/>
            </a:lvl1pPr>
          </a:lstStyle>
          <a:p>
            <a:pPr>
              <a:defRPr/>
            </a:pPr>
            <a:endParaRPr lang="en-CA" dirty="0"/>
          </a:p>
        </p:txBody>
      </p:sp>
    </p:spTree>
    <p:extLst>
      <p:ext uri="{BB962C8B-B14F-4D97-AF65-F5344CB8AC3E}">
        <p14:creationId xmlns:p14="http://schemas.microsoft.com/office/powerpoint/2010/main" val="49567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p:cNvSpPr>
            <a:spLocks noGrp="1"/>
          </p:cNvSpPr>
          <p:nvPr>
            <p:ph type="title"/>
          </p:nvPr>
        </p:nvSpPr>
        <p:spPr>
          <a:xfrm>
            <a:off x="457200" y="860648"/>
            <a:ext cx="8229600" cy="912168"/>
          </a:xfrm>
          <a:prstGeom prst="rect">
            <a:avLst/>
          </a:prstGeom>
        </p:spPr>
        <p:txBody>
          <a:bodyPr/>
          <a:lstStyle>
            <a:lvl1pPr algn="l">
              <a:defRPr sz="3200" b="1">
                <a:solidFill>
                  <a:srgbClr val="20558A"/>
                </a:solidFill>
              </a:defRPr>
            </a:lvl1pPr>
          </a:lstStyle>
          <a:p>
            <a:endParaRPr lang="en-US" altLang="en-US" dirty="0" smtClean="0"/>
          </a:p>
        </p:txBody>
      </p:sp>
      <p:sp>
        <p:nvSpPr>
          <p:cNvPr id="14" name="Content Placeholder 2"/>
          <p:cNvSpPr>
            <a:spLocks noGrp="1"/>
          </p:cNvSpPr>
          <p:nvPr>
            <p:ph idx="4294967295"/>
          </p:nvPr>
        </p:nvSpPr>
        <p:spPr>
          <a:xfrm>
            <a:off x="457200" y="1772816"/>
            <a:ext cx="8229600" cy="4752528"/>
          </a:xfrm>
          <a:prstGeom prst="rect">
            <a:avLst/>
          </a:prstGeom>
        </p:spPr>
        <p:txBody>
          <a:bodyPr/>
          <a:lstStyle>
            <a:lvl1pPr>
              <a:defRPr sz="2800"/>
            </a:lvl1pPr>
          </a:lstStyle>
          <a:p>
            <a:endParaRPr lang="en-US" altLang="en-US" dirty="0" smtClean="0"/>
          </a:p>
        </p:txBody>
      </p:sp>
      <p:sp>
        <p:nvSpPr>
          <p:cNvPr id="4" name="Slide Number Placeholder 3"/>
          <p:cNvSpPr>
            <a:spLocks noGrp="1"/>
          </p:cNvSpPr>
          <p:nvPr>
            <p:ph type="sldNum" sz="quarter" idx="10"/>
          </p:nvPr>
        </p:nvSpPr>
        <p:spPr/>
        <p:txBody>
          <a:bodyPr/>
          <a:lstStyle>
            <a:lvl1pPr>
              <a:defRPr/>
            </a:lvl1pPr>
          </a:lstStyle>
          <a:p>
            <a:pPr>
              <a:defRPr/>
            </a:pPr>
            <a:fld id="{E0EC00A2-479E-428A-89AC-DC5C903B9B3B}" type="slidenum">
              <a:rPr lang="en-CA" altLang="en-US"/>
              <a:pPr>
                <a:defRPr/>
              </a:pPr>
              <a:t>‹#›</a:t>
            </a:fld>
            <a:endParaRPr lang="en-CA" altLang="en-US" dirty="0"/>
          </a:p>
        </p:txBody>
      </p:sp>
    </p:spTree>
    <p:extLst>
      <p:ext uri="{BB962C8B-B14F-4D97-AF65-F5344CB8AC3E}">
        <p14:creationId xmlns:p14="http://schemas.microsoft.com/office/powerpoint/2010/main" val="6620909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2133600" cy="365125"/>
          </a:xfrm>
          <a:prstGeom prst="rect">
            <a:avLst/>
          </a:prstGeom>
        </p:spPr>
        <p:txBody>
          <a:bodyPr/>
          <a:lstStyle>
            <a:lvl1pPr>
              <a:defRPr sz="1200">
                <a:latin typeface="Arial" pitchFamily="34" charset="0"/>
              </a:defRPr>
            </a:lvl1pPr>
          </a:lstStyle>
          <a:p>
            <a:pPr>
              <a:defRPr/>
            </a:pPr>
            <a:fld id="{0A32AD7B-D060-47BC-B6B8-93653CD40026}" type="datetime1">
              <a:rPr lang="en-CA" altLang="en-US"/>
              <a:pPr>
                <a:defRPr/>
              </a:pPr>
              <a:t>27/06/2018</a:t>
            </a:fld>
            <a:endParaRPr lang="en-CA" altLang="en-US" dirty="0"/>
          </a:p>
        </p:txBody>
      </p:sp>
      <p:sp>
        <p:nvSpPr>
          <p:cNvPr id="3" name="Footer Placeholder 4"/>
          <p:cNvSpPr>
            <a:spLocks noGrp="1"/>
          </p:cNvSpPr>
          <p:nvPr>
            <p:ph type="ftr" sz="quarter" idx="3"/>
          </p:nvPr>
        </p:nvSpPr>
        <p:spPr>
          <a:xfrm>
            <a:off x="3124200" y="6356350"/>
            <a:ext cx="2895600" cy="365125"/>
          </a:xfrm>
          <a:prstGeom prst="rect">
            <a:avLst/>
          </a:prstGeom>
        </p:spPr>
        <p:txBody>
          <a:bodyPr/>
          <a:lstStyle>
            <a:lvl1pPr>
              <a:defRPr sz="1200">
                <a:latin typeface="Arial" pitchFamily="34" charset="0"/>
              </a:defRPr>
            </a:lvl1pPr>
          </a:lstStyle>
          <a:p>
            <a:pPr>
              <a:defRPr/>
            </a:pPr>
            <a:endParaRPr lang="en-CA" dirty="0"/>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Lst>
  <p:timing>
    <p:tnLst>
      <p:par>
        <p:cTn id="1" dur="indefinite" restart="never" nodeType="tmRoot"/>
      </p:par>
    </p:tnLst>
  </p:timing>
  <p:hf hdr="0" ftr="0" dt="0"/>
  <p:txStyles>
    <p:titleStyle>
      <a:lvl1pPr algn="l" rtl="0" eaLnBrk="1" fontAlgn="base" hangingPunct="1">
        <a:spcBef>
          <a:spcPct val="0"/>
        </a:spcBef>
        <a:spcAft>
          <a:spcPct val="0"/>
        </a:spcAft>
        <a:defRPr sz="3200" b="1" kern="1200">
          <a:solidFill>
            <a:srgbClr val="20558A"/>
          </a:solidFill>
          <a:latin typeface="Arial"/>
          <a:ea typeface="ＭＳ Ｐゴシック" charset="0"/>
          <a:cs typeface="Arial"/>
        </a:defRPr>
      </a:lvl1pPr>
      <a:lvl2pPr algn="l" rtl="0" eaLnBrk="1" fontAlgn="base" hangingPunct="1">
        <a:spcBef>
          <a:spcPct val="0"/>
        </a:spcBef>
        <a:spcAft>
          <a:spcPct val="0"/>
        </a:spcAft>
        <a:defRPr sz="3200" b="1">
          <a:solidFill>
            <a:srgbClr val="20558A"/>
          </a:solidFill>
          <a:latin typeface="Arial" charset="0"/>
          <a:ea typeface="ＭＳ Ｐゴシック" charset="0"/>
          <a:cs typeface="Arial" charset="0"/>
        </a:defRPr>
      </a:lvl2pPr>
      <a:lvl3pPr algn="l" rtl="0" eaLnBrk="1" fontAlgn="base" hangingPunct="1">
        <a:spcBef>
          <a:spcPct val="0"/>
        </a:spcBef>
        <a:spcAft>
          <a:spcPct val="0"/>
        </a:spcAft>
        <a:defRPr sz="3200" b="1">
          <a:solidFill>
            <a:srgbClr val="20558A"/>
          </a:solidFill>
          <a:latin typeface="Arial" charset="0"/>
          <a:ea typeface="ＭＳ Ｐゴシック" charset="0"/>
          <a:cs typeface="Arial" charset="0"/>
        </a:defRPr>
      </a:lvl3pPr>
      <a:lvl4pPr algn="l" rtl="0" eaLnBrk="1" fontAlgn="base" hangingPunct="1">
        <a:spcBef>
          <a:spcPct val="0"/>
        </a:spcBef>
        <a:spcAft>
          <a:spcPct val="0"/>
        </a:spcAft>
        <a:defRPr sz="3200" b="1">
          <a:solidFill>
            <a:srgbClr val="20558A"/>
          </a:solidFill>
          <a:latin typeface="Arial" charset="0"/>
          <a:ea typeface="ＭＳ Ｐゴシック" charset="0"/>
          <a:cs typeface="Arial" charset="0"/>
        </a:defRPr>
      </a:lvl4pPr>
      <a:lvl5pPr algn="l" rtl="0" eaLnBrk="1" fontAlgn="base" hangingPunct="1">
        <a:spcBef>
          <a:spcPct val="0"/>
        </a:spcBef>
        <a:spcAft>
          <a:spcPct val="0"/>
        </a:spcAft>
        <a:defRPr sz="3200" b="1">
          <a:solidFill>
            <a:srgbClr val="20558A"/>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rgbClr val="20558A"/>
          </a:solidFill>
          <a:latin typeface="Arial" charset="0"/>
          <a:ea typeface="ＭＳ Ｐゴシック" charset="0"/>
        </a:defRPr>
      </a:lvl6pPr>
      <a:lvl7pPr marL="914400" algn="l" rtl="0" eaLnBrk="1" fontAlgn="base" hangingPunct="1">
        <a:spcBef>
          <a:spcPct val="0"/>
        </a:spcBef>
        <a:spcAft>
          <a:spcPct val="0"/>
        </a:spcAft>
        <a:defRPr sz="2800" b="1">
          <a:solidFill>
            <a:srgbClr val="20558A"/>
          </a:solidFill>
          <a:latin typeface="Arial" charset="0"/>
          <a:ea typeface="ＭＳ Ｐゴシック" charset="0"/>
        </a:defRPr>
      </a:lvl7pPr>
      <a:lvl8pPr marL="1371600" algn="l" rtl="0" eaLnBrk="1" fontAlgn="base" hangingPunct="1">
        <a:spcBef>
          <a:spcPct val="0"/>
        </a:spcBef>
        <a:spcAft>
          <a:spcPct val="0"/>
        </a:spcAft>
        <a:defRPr sz="2800" b="1">
          <a:solidFill>
            <a:srgbClr val="20558A"/>
          </a:solidFill>
          <a:latin typeface="Arial" charset="0"/>
          <a:ea typeface="ＭＳ Ｐゴシック" charset="0"/>
        </a:defRPr>
      </a:lvl8pPr>
      <a:lvl9pPr marL="1828800" algn="l" rtl="0" eaLnBrk="1" fontAlgn="base" hangingPunct="1">
        <a:spcBef>
          <a:spcPct val="0"/>
        </a:spcBef>
        <a:spcAft>
          <a:spcPct val="0"/>
        </a:spcAft>
        <a:defRPr sz="2800" b="1">
          <a:solidFill>
            <a:srgbClr val="20558A"/>
          </a:solidFill>
          <a:latin typeface="Arial" charset="0"/>
          <a:ea typeface="ＭＳ Ｐゴシック" charset="0"/>
        </a:defRPr>
      </a:lvl9pPr>
    </p:titleStyle>
    <p:bodyStyle>
      <a:lvl1pPr marL="342900" indent="-342900" algn="l" rtl="0" eaLnBrk="1" fontAlgn="base" hangingPunct="1">
        <a:spcBef>
          <a:spcPct val="20000"/>
        </a:spcBef>
        <a:spcAft>
          <a:spcPct val="0"/>
        </a:spcAft>
        <a:buFont typeface="Arial" charset="0"/>
        <a:buChar char="•"/>
        <a:defRPr sz="2800" kern="1200">
          <a:solidFill>
            <a:srgbClr val="000000"/>
          </a:solidFill>
          <a:latin typeface="Arial"/>
          <a:ea typeface="ＭＳ Ｐゴシック" charset="0"/>
          <a:cs typeface="Arial"/>
        </a:defRPr>
      </a:lvl1pPr>
      <a:lvl2pPr marL="742950" indent="-285750" algn="l" rtl="0" eaLnBrk="1" fontAlgn="base" hangingPunct="1">
        <a:spcBef>
          <a:spcPct val="20000"/>
        </a:spcBef>
        <a:spcAft>
          <a:spcPct val="0"/>
        </a:spcAft>
        <a:buFont typeface="Arial" charset="0"/>
        <a:buChar char="–"/>
        <a:defRPr sz="2400" kern="1200">
          <a:solidFill>
            <a:srgbClr val="000000"/>
          </a:solidFill>
          <a:latin typeface="Arial"/>
          <a:ea typeface="ＭＳ Ｐゴシック" charset="0"/>
          <a:cs typeface="Arial"/>
        </a:defRPr>
      </a:lvl2pPr>
      <a:lvl3pPr marL="1143000" indent="-228600" algn="l" rtl="0" eaLnBrk="1" fontAlgn="base" hangingPunct="1">
        <a:spcBef>
          <a:spcPct val="20000"/>
        </a:spcBef>
        <a:spcAft>
          <a:spcPct val="0"/>
        </a:spcAft>
        <a:buFont typeface="Arial" charset="0"/>
        <a:buChar char="•"/>
        <a:defRPr sz="2000" kern="1200">
          <a:solidFill>
            <a:srgbClr val="000000"/>
          </a:solidFill>
          <a:latin typeface="Arial"/>
          <a:ea typeface="ＭＳ Ｐゴシック" charset="0"/>
          <a:cs typeface="Arial"/>
        </a:defRPr>
      </a:lvl3pPr>
      <a:lvl4pPr marL="1600200" indent="-228600" algn="l" rtl="0" eaLnBrk="1" fontAlgn="base" hangingPunct="1">
        <a:spcBef>
          <a:spcPct val="20000"/>
        </a:spcBef>
        <a:spcAft>
          <a:spcPct val="0"/>
        </a:spcAft>
        <a:buFont typeface="Arial" charset="0"/>
        <a:buChar char="–"/>
        <a:defRPr kern="1200">
          <a:solidFill>
            <a:srgbClr val="000000"/>
          </a:solidFill>
          <a:latin typeface="Arial"/>
          <a:ea typeface="ＭＳ Ｐゴシック" charset="0"/>
          <a:cs typeface="Arial"/>
        </a:defRPr>
      </a:lvl4pPr>
      <a:lvl5pPr marL="2057400" indent="-228600" algn="l" rtl="0" eaLnBrk="1" fontAlgn="base" hangingPunct="1">
        <a:spcBef>
          <a:spcPct val="20000"/>
        </a:spcBef>
        <a:spcAft>
          <a:spcPct val="0"/>
        </a:spcAft>
        <a:buFont typeface="Arial" charset="0"/>
        <a:buChar char="»"/>
        <a:defRPr kern="1200">
          <a:solidFill>
            <a:srgbClr val="000000"/>
          </a:solidFill>
          <a:latin typeface="Arial"/>
          <a:ea typeface="ＭＳ Ｐゴシック" charset="0"/>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Slide Number Placeholder 3"/>
          <p:cNvSpPr>
            <a:spLocks noGrp="1"/>
          </p:cNvSpPr>
          <p:nvPr>
            <p:ph type="sldNum" sz="quarter" idx="4"/>
          </p:nvPr>
        </p:nvSpPr>
        <p:spPr bwMode="auto">
          <a:xfrm>
            <a:off x="8172450" y="6356350"/>
            <a:ext cx="5143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1" hangingPunct="1">
              <a:defRPr sz="1000">
                <a:solidFill>
                  <a:srgbClr val="6F90B8"/>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B407D3C2-0722-401E-9FDB-1AF0BBF67169}" type="slidenum">
              <a:rPr lang="en-CA" altLang="en-US"/>
              <a:pPr>
                <a:defRPr/>
              </a:pPr>
              <a:t>‹#›</a:t>
            </a:fld>
            <a:endParaRPr lang="en-CA" altLang="en-US" dirty="0"/>
          </a:p>
        </p:txBody>
      </p:sp>
    </p:spTree>
  </p:cSld>
  <p:clrMap bg1="lt1" tx1="dk1" bg2="lt2" tx2="dk2" accent1="accent1" accent2="accent2" accent3="accent3" accent4="accent4" accent5="accent5" accent6="accent6" hlink="hlink" folHlink="folHlink"/>
  <p:sldLayoutIdLst>
    <p:sldLayoutId id="2147483672"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jpe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hyperlink" Target="http://www.canada.ca/UXO-Safety"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hyperlink" Target="https://canada-preview.adobecqms.net/content/dam/themes/defence/caf/uxo/reduced-UXO_Safety_for_Kids_09Mar16_1.mp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bwMode="auto">
          <a:xfrm>
            <a:off x="618447" y="1310680"/>
            <a:ext cx="7560840" cy="14087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CA" altLang="en-US" dirty="0" smtClean="0">
                <a:latin typeface="Arial" charset="0"/>
                <a:ea typeface="ＭＳ Ｐゴシック" pitchFamily="34" charset="-128"/>
                <a:cs typeface="Arial" charset="0"/>
              </a:rPr>
              <a:t>UXO Safety for Kids</a:t>
            </a:r>
          </a:p>
        </p:txBody>
      </p:sp>
      <p:sp>
        <p:nvSpPr>
          <p:cNvPr id="3076" name="TextBox 3"/>
          <p:cNvSpPr txBox="1">
            <a:spLocks noChangeArrowheads="1"/>
          </p:cNvSpPr>
          <p:nvPr/>
        </p:nvSpPr>
        <p:spPr bwMode="auto">
          <a:xfrm>
            <a:off x="1101725" y="1069975"/>
            <a:ext cx="43211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CA" altLang="en-US" sz="700" b="1" dirty="0" smtClean="0">
                <a:solidFill>
                  <a:srgbClr val="20558A"/>
                </a:solidFill>
              </a:rPr>
              <a:t>ASSISTANT DEPUTY MINISTER (INFRASTRUCTURE AND ENVIRONMENT)</a:t>
            </a:r>
            <a:endParaRPr lang="en-CA" altLang="en-US" sz="700" b="1" dirty="0">
              <a:solidFill>
                <a:srgbClr val="20558A"/>
              </a:solidFill>
            </a:endParaRPr>
          </a:p>
        </p:txBody>
      </p:sp>
      <p:sp>
        <p:nvSpPr>
          <p:cNvPr id="3077" name="TextBox 4"/>
          <p:cNvSpPr txBox="1">
            <a:spLocks noChangeArrowheads="1"/>
          </p:cNvSpPr>
          <p:nvPr/>
        </p:nvSpPr>
        <p:spPr bwMode="auto">
          <a:xfrm>
            <a:off x="1101725" y="839788"/>
            <a:ext cx="43211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CA" altLang="en-US" sz="700" b="1" dirty="0">
                <a:solidFill>
                  <a:prstClr val="white"/>
                </a:solidFill>
              </a:rPr>
              <a:t>OFFICE OF THE DEPUTY MINISTER</a:t>
            </a:r>
          </a:p>
        </p:txBody>
      </p:sp>
      <p:pic>
        <p:nvPicPr>
          <p:cNvPr id="2" name="Picture 1"/>
          <p:cNvPicPr>
            <a:picLocks noChangeAspect="1"/>
          </p:cNvPicPr>
          <p:nvPr/>
        </p:nvPicPr>
        <p:blipFill>
          <a:blip r:embed="rId3"/>
          <a:stretch>
            <a:fillRect/>
          </a:stretch>
        </p:blipFill>
        <p:spPr>
          <a:xfrm>
            <a:off x="1979712" y="3573016"/>
            <a:ext cx="5054335" cy="1415761"/>
          </a:xfrm>
          <a:prstGeom prst="rect">
            <a:avLst/>
          </a:prstGeom>
        </p:spPr>
      </p:pic>
      <p:sp>
        <p:nvSpPr>
          <p:cNvPr id="4" name="TextBox 3"/>
          <p:cNvSpPr txBox="1"/>
          <p:nvPr/>
        </p:nvSpPr>
        <p:spPr>
          <a:xfrm>
            <a:off x="1619672" y="2845056"/>
            <a:ext cx="6048672" cy="461665"/>
          </a:xfrm>
          <a:prstGeom prst="rect">
            <a:avLst/>
          </a:prstGeom>
          <a:noFill/>
        </p:spPr>
        <p:txBody>
          <a:bodyPr wrap="square" rtlCol="0">
            <a:spAutoFit/>
          </a:bodyPr>
          <a:lstStyle/>
          <a:p>
            <a:r>
              <a:rPr lang="en-CA" sz="2400" dirty="0" smtClean="0"/>
              <a:t>Former Blair Rifle Range, North Vancouver</a:t>
            </a:r>
            <a:endParaRPr lang="en-CA" sz="2400" dirty="0"/>
          </a:p>
        </p:txBody>
      </p:sp>
    </p:spTree>
    <p:extLst>
      <p:ext uri="{BB962C8B-B14F-4D97-AF65-F5344CB8AC3E}">
        <p14:creationId xmlns:p14="http://schemas.microsoft.com/office/powerpoint/2010/main" val="32417557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2"/>
                </a:solidFill>
              </a:rPr>
              <a:t>Former Blair Rifle Range – Today</a:t>
            </a:r>
            <a:endParaRPr lang="en-CA" dirty="0">
              <a:solidFill>
                <a:schemeClr val="tx2"/>
              </a:solidFill>
            </a:endParaRP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flipV="1">
            <a:off x="-22860" y="-22860"/>
            <a:ext cx="45720" cy="45720"/>
          </a:xfrm>
        </p:spPr>
      </p:pic>
      <p:pic>
        <p:nvPicPr>
          <p:cNvPr id="7" name="Picture 6"/>
          <p:cNvPicPr>
            <a:picLocks noChangeAspect="1"/>
          </p:cNvPicPr>
          <p:nvPr/>
        </p:nvPicPr>
        <p:blipFill>
          <a:blip r:embed="rId4"/>
          <a:stretch>
            <a:fillRect/>
          </a:stretch>
        </p:blipFill>
        <p:spPr>
          <a:xfrm>
            <a:off x="412995" y="1623720"/>
            <a:ext cx="3008429" cy="4816931"/>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3690155" y="4180131"/>
            <a:ext cx="3574554" cy="2297380"/>
          </a:xfrm>
          <a:prstGeom prst="rect">
            <a:avLst/>
          </a:prstGeom>
          <a:ln>
            <a:solidFill>
              <a:schemeClr val="tx1"/>
            </a:solidFill>
          </a:ln>
        </p:spPr>
      </p:pic>
      <p:pic>
        <p:nvPicPr>
          <p:cNvPr id="6" name="Picture 5"/>
          <p:cNvPicPr>
            <a:picLocks noChangeAspect="1"/>
          </p:cNvPicPr>
          <p:nvPr/>
        </p:nvPicPr>
        <p:blipFill>
          <a:blip r:embed="rId6"/>
          <a:stretch>
            <a:fillRect/>
          </a:stretch>
        </p:blipFill>
        <p:spPr>
          <a:xfrm>
            <a:off x="7182325" y="3265721"/>
            <a:ext cx="1799671" cy="3174930"/>
          </a:xfrm>
          <a:prstGeom prst="rect">
            <a:avLst/>
          </a:prstGeom>
          <a:ln>
            <a:solidFill>
              <a:schemeClr val="tx1"/>
            </a:solidFill>
          </a:ln>
        </p:spPr>
      </p:pic>
      <p:sp>
        <p:nvSpPr>
          <p:cNvPr id="3" name="TextBox 2"/>
          <p:cNvSpPr txBox="1"/>
          <p:nvPr/>
        </p:nvSpPr>
        <p:spPr>
          <a:xfrm>
            <a:off x="3594538" y="1505455"/>
            <a:ext cx="5549462" cy="2123658"/>
          </a:xfrm>
          <a:prstGeom prst="rect">
            <a:avLst/>
          </a:prstGeom>
          <a:noFill/>
        </p:spPr>
        <p:txBody>
          <a:bodyPr wrap="square" rtlCol="0">
            <a:spAutoFit/>
          </a:bodyPr>
          <a:lstStyle/>
          <a:p>
            <a:r>
              <a:rPr lang="en-CA" sz="2400" dirty="0" smtClean="0"/>
              <a:t>Today, this area is used for hiking, biking, dog walking, and gatherings.</a:t>
            </a:r>
          </a:p>
          <a:p>
            <a:endParaRPr lang="en-CA" sz="1200" dirty="0"/>
          </a:p>
          <a:p>
            <a:endParaRPr lang="en-CA" sz="2400" dirty="0" smtClean="0"/>
          </a:p>
          <a:p>
            <a:r>
              <a:rPr lang="en-CA" sz="2400" dirty="0" smtClean="0"/>
              <a:t>Photos of what the area looks like today.</a:t>
            </a:r>
            <a:endParaRPr lang="en-CA" sz="2400" dirty="0"/>
          </a:p>
        </p:txBody>
      </p:sp>
    </p:spTree>
    <p:extLst>
      <p:ext uri="{BB962C8B-B14F-4D97-AF65-F5344CB8AC3E}">
        <p14:creationId xmlns:p14="http://schemas.microsoft.com/office/powerpoint/2010/main" val="2928221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2227" y="3272098"/>
            <a:ext cx="5261020" cy="2954186"/>
          </a:xfrm>
          <a:prstGeom prst="rect">
            <a:avLst/>
          </a:prstGeom>
        </p:spPr>
      </p:pic>
      <p:sp>
        <p:nvSpPr>
          <p:cNvPr id="6" name="TextBox 5"/>
          <p:cNvSpPr txBox="1"/>
          <p:nvPr/>
        </p:nvSpPr>
        <p:spPr>
          <a:xfrm>
            <a:off x="4988137" y="3383275"/>
            <a:ext cx="2818656" cy="2308324"/>
          </a:xfrm>
          <a:prstGeom prst="rect">
            <a:avLst/>
          </a:prstGeom>
          <a:solidFill>
            <a:schemeClr val="bg1"/>
          </a:solidFill>
        </p:spPr>
        <p:txBody>
          <a:bodyPr wrap="square" rtlCol="0">
            <a:spAutoFit/>
          </a:bodyPr>
          <a:lstStyle/>
          <a:p>
            <a:r>
              <a:rPr lang="en-CA" sz="2400" dirty="0" smtClean="0"/>
              <a:t>True </a:t>
            </a:r>
            <a:r>
              <a:rPr lang="en-CA" sz="2400" dirty="0"/>
              <a:t>– It doesn’t matter if </a:t>
            </a:r>
            <a:r>
              <a:rPr lang="en-CA" sz="2400" dirty="0" smtClean="0"/>
              <a:t>it’s </a:t>
            </a:r>
            <a:r>
              <a:rPr lang="en-CA" sz="2400" dirty="0"/>
              <a:t>20, 50 or even 100 years old. UXO can always be very </a:t>
            </a:r>
            <a:r>
              <a:rPr lang="en-CA" sz="2400" dirty="0" smtClean="0"/>
              <a:t>dangerous!</a:t>
            </a:r>
            <a:endParaRPr lang="en-CA" sz="2400" dirty="0"/>
          </a:p>
        </p:txBody>
      </p:sp>
      <p:sp>
        <p:nvSpPr>
          <p:cNvPr id="2" name="Title 1"/>
          <p:cNvSpPr>
            <a:spLocks noGrp="1"/>
          </p:cNvSpPr>
          <p:nvPr>
            <p:ph type="title"/>
          </p:nvPr>
        </p:nvSpPr>
        <p:spPr/>
        <p:txBody>
          <a:bodyPr/>
          <a:lstStyle/>
          <a:p>
            <a:r>
              <a:rPr lang="en-CA" dirty="0" smtClean="0"/>
              <a:t>True or false?</a:t>
            </a:r>
            <a:endParaRPr lang="en-CA" dirty="0"/>
          </a:p>
        </p:txBody>
      </p:sp>
      <p:sp>
        <p:nvSpPr>
          <p:cNvPr id="3" name="Content Placeholder 2"/>
          <p:cNvSpPr>
            <a:spLocks noGrp="1"/>
          </p:cNvSpPr>
          <p:nvPr>
            <p:ph idx="4294967295"/>
          </p:nvPr>
        </p:nvSpPr>
        <p:spPr>
          <a:xfrm>
            <a:off x="457200" y="1772816"/>
            <a:ext cx="8229600" cy="4752528"/>
          </a:xfrm>
          <a:prstGeom prst="rect">
            <a:avLst/>
          </a:prstGeom>
        </p:spPr>
        <p:txBody>
          <a:bodyPr/>
          <a:lstStyle/>
          <a:p>
            <a:pPr marL="0" indent="0">
              <a:buNone/>
            </a:pPr>
            <a:r>
              <a:rPr lang="en-CA" sz="4000" dirty="0" smtClean="0"/>
              <a:t>UXO can still be dangerous even if it’s 100 years old</a:t>
            </a:r>
            <a:r>
              <a:rPr lang="en-CA" sz="4000" dirty="0"/>
              <a:t>?</a:t>
            </a:r>
            <a:endParaRPr lang="en-CA" sz="4000" dirty="0" smtClean="0"/>
          </a:p>
        </p:txBody>
      </p:sp>
      <p:grpSp>
        <p:nvGrpSpPr>
          <p:cNvPr id="5" name="Group 4"/>
          <p:cNvGrpSpPr/>
          <p:nvPr/>
        </p:nvGrpSpPr>
        <p:grpSpPr>
          <a:xfrm>
            <a:off x="197205" y="3637337"/>
            <a:ext cx="4176464" cy="1800200"/>
            <a:chOff x="2535539" y="4509120"/>
            <a:chExt cx="4176464" cy="1800200"/>
          </a:xfrm>
        </p:grpSpPr>
        <p:sp>
          <p:nvSpPr>
            <p:cNvPr id="7" name="Rounded Rectangle 6"/>
            <p:cNvSpPr/>
            <p:nvPr/>
          </p:nvSpPr>
          <p:spPr>
            <a:xfrm rot="20490048">
              <a:off x="2535539" y="4509120"/>
              <a:ext cx="4176464" cy="1800200"/>
            </a:xfrm>
            <a:prstGeom prst="roundRect">
              <a:avLst/>
            </a:pr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path path="circle">
                <a:fillToRect t="100000" r="100000"/>
              </a:path>
              <a:tileRect l="-100000" b="-100000"/>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CA"/>
            </a:p>
          </p:txBody>
        </p:sp>
        <p:sp>
          <p:nvSpPr>
            <p:cNvPr id="8" name="TextBox 7"/>
            <p:cNvSpPr txBox="1"/>
            <p:nvPr/>
          </p:nvSpPr>
          <p:spPr>
            <a:xfrm rot="20520277">
              <a:off x="2811287" y="4567031"/>
              <a:ext cx="3696902" cy="1569660"/>
            </a:xfrm>
            <a:prstGeom prst="rect">
              <a:avLst/>
            </a:prstGeom>
            <a:noFill/>
          </p:spPr>
          <p:txBody>
            <a:bodyPr wrap="square" rtlCol="0">
              <a:spAutoFit/>
            </a:bodyPr>
            <a:lstStyle/>
            <a:p>
              <a:pPr algn="ctr"/>
              <a:r>
                <a:rPr lang="en-CA" sz="9600" b="1" dirty="0" smtClean="0">
                  <a:solidFill>
                    <a:schemeClr val="bg1"/>
                  </a:solidFill>
                  <a:latin typeface="Berlin Sans FB Demi" panose="020E0802020502020306" pitchFamily="34" charset="0"/>
                </a:rPr>
                <a:t>True</a:t>
              </a:r>
            </a:p>
          </p:txBody>
        </p:sp>
      </p:grpSp>
    </p:spTree>
    <p:extLst>
      <p:ext uri="{BB962C8B-B14F-4D97-AF65-F5344CB8AC3E}">
        <p14:creationId xmlns:p14="http://schemas.microsoft.com/office/powerpoint/2010/main" val="277692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500" tmFilter="0, 0; .2, .5; .8, .5; 1, 0"/>
                                        <p:tgtEl>
                                          <p:spTgt spid="5"/>
                                        </p:tgtEl>
                                      </p:cBhvr>
                                    </p:animEffect>
                                    <p:animScale>
                                      <p:cBhvr>
                                        <p:cTn id="9" dur="250" autoRev="1" fill="hold"/>
                                        <p:tgtEl>
                                          <p:spTgt spid="5"/>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7117" y="3518609"/>
            <a:ext cx="5131922" cy="2881694"/>
          </a:xfrm>
          <a:prstGeom prst="rect">
            <a:avLst/>
          </a:prstGeom>
        </p:spPr>
      </p:pic>
      <p:sp>
        <p:nvSpPr>
          <p:cNvPr id="6" name="TextBox 5"/>
          <p:cNvSpPr txBox="1"/>
          <p:nvPr/>
        </p:nvSpPr>
        <p:spPr>
          <a:xfrm>
            <a:off x="4493866" y="3545790"/>
            <a:ext cx="4392865" cy="2677656"/>
          </a:xfrm>
          <a:prstGeom prst="rect">
            <a:avLst/>
          </a:prstGeom>
          <a:solidFill>
            <a:schemeClr val="bg1"/>
          </a:solidFill>
        </p:spPr>
        <p:txBody>
          <a:bodyPr wrap="square" rtlCol="0">
            <a:spAutoFit/>
          </a:bodyPr>
          <a:lstStyle/>
          <a:p>
            <a:r>
              <a:rPr lang="en-CA" sz="2400" dirty="0"/>
              <a:t>UXO </a:t>
            </a:r>
            <a:r>
              <a:rPr lang="en-CA" sz="2400" dirty="0" smtClean="0"/>
              <a:t>comes </a:t>
            </a:r>
            <a:r>
              <a:rPr lang="en-CA" sz="2400" dirty="0"/>
              <a:t>in many different shapes, </a:t>
            </a:r>
            <a:r>
              <a:rPr lang="en-CA" sz="2400" dirty="0" smtClean="0"/>
              <a:t>sizes </a:t>
            </a:r>
            <a:r>
              <a:rPr lang="en-CA" sz="2400" dirty="0"/>
              <a:t>and colours</a:t>
            </a:r>
            <a:r>
              <a:rPr lang="en-CA" sz="2400" dirty="0" smtClean="0"/>
              <a:t>. Remember </a:t>
            </a:r>
            <a:r>
              <a:rPr lang="en-CA" sz="2400" dirty="0"/>
              <a:t>those 6 </a:t>
            </a:r>
            <a:r>
              <a:rPr lang="en-CA" sz="2400" dirty="0" smtClean="0"/>
              <a:t>photographs </a:t>
            </a:r>
            <a:r>
              <a:rPr lang="en-CA" sz="2400" dirty="0"/>
              <a:t>we just saw? They all looked completely different but they were all UXO.</a:t>
            </a:r>
          </a:p>
        </p:txBody>
      </p:sp>
      <p:sp>
        <p:nvSpPr>
          <p:cNvPr id="2" name="Title 1"/>
          <p:cNvSpPr>
            <a:spLocks noGrp="1"/>
          </p:cNvSpPr>
          <p:nvPr>
            <p:ph type="title"/>
          </p:nvPr>
        </p:nvSpPr>
        <p:spPr/>
        <p:txBody>
          <a:bodyPr/>
          <a:lstStyle/>
          <a:p>
            <a:r>
              <a:rPr lang="en-CA" dirty="0" smtClean="0"/>
              <a:t>True or false?</a:t>
            </a:r>
            <a:endParaRPr lang="en-CA" dirty="0"/>
          </a:p>
        </p:txBody>
      </p:sp>
      <p:sp>
        <p:nvSpPr>
          <p:cNvPr id="3" name="Content Placeholder 2"/>
          <p:cNvSpPr>
            <a:spLocks noGrp="1"/>
          </p:cNvSpPr>
          <p:nvPr>
            <p:ph idx="4294967295"/>
          </p:nvPr>
        </p:nvSpPr>
        <p:spPr>
          <a:xfrm>
            <a:off x="457200" y="1772816"/>
            <a:ext cx="8229600" cy="4752528"/>
          </a:xfrm>
          <a:prstGeom prst="rect">
            <a:avLst/>
          </a:prstGeom>
        </p:spPr>
        <p:txBody>
          <a:bodyPr/>
          <a:lstStyle/>
          <a:p>
            <a:pPr marL="0" indent="0">
              <a:buNone/>
            </a:pPr>
            <a:r>
              <a:rPr lang="en-CA" sz="4000" dirty="0" smtClean="0"/>
              <a:t>All UXO looks the same and is easy to spot.</a:t>
            </a:r>
          </a:p>
        </p:txBody>
      </p:sp>
      <p:grpSp>
        <p:nvGrpSpPr>
          <p:cNvPr id="5" name="Group 4"/>
          <p:cNvGrpSpPr/>
          <p:nvPr/>
        </p:nvGrpSpPr>
        <p:grpSpPr>
          <a:xfrm>
            <a:off x="139710" y="3358967"/>
            <a:ext cx="4176464" cy="1800200"/>
            <a:chOff x="2535539" y="4509120"/>
            <a:chExt cx="4176464" cy="1800200"/>
          </a:xfrm>
        </p:grpSpPr>
        <p:sp>
          <p:nvSpPr>
            <p:cNvPr id="4" name="Rounded Rectangle 3"/>
            <p:cNvSpPr/>
            <p:nvPr/>
          </p:nvSpPr>
          <p:spPr>
            <a:xfrm rot="20490048">
              <a:off x="2535539" y="4509120"/>
              <a:ext cx="4176464" cy="1800200"/>
            </a:xfrm>
            <a:prstGeom prst="roundRect">
              <a:avLst/>
            </a:prstGeom>
            <a:gradFill flip="none"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2700000" scaled="1"/>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a:p>
          </p:txBody>
        </p:sp>
        <p:sp>
          <p:nvSpPr>
            <p:cNvPr id="7" name="TextBox 6"/>
            <p:cNvSpPr txBox="1"/>
            <p:nvPr/>
          </p:nvSpPr>
          <p:spPr>
            <a:xfrm rot="20520277">
              <a:off x="2811287" y="4567031"/>
              <a:ext cx="3696902" cy="1569660"/>
            </a:xfrm>
            <a:prstGeom prst="rect">
              <a:avLst/>
            </a:prstGeom>
            <a:noFill/>
          </p:spPr>
          <p:txBody>
            <a:bodyPr wrap="square" rtlCol="0">
              <a:spAutoFit/>
            </a:bodyPr>
            <a:lstStyle/>
            <a:p>
              <a:pPr algn="ctr"/>
              <a:r>
                <a:rPr lang="en-CA" sz="9600" b="1" dirty="0" smtClean="0">
                  <a:solidFill>
                    <a:schemeClr val="bg1"/>
                  </a:solidFill>
                  <a:latin typeface="Berlin Sans FB Demi" panose="020E0802020502020306" pitchFamily="34" charset="0"/>
                </a:rPr>
                <a:t>False</a:t>
              </a:r>
            </a:p>
          </p:txBody>
        </p:sp>
      </p:grpSp>
    </p:spTree>
    <p:extLst>
      <p:ext uri="{BB962C8B-B14F-4D97-AF65-F5344CB8AC3E}">
        <p14:creationId xmlns:p14="http://schemas.microsoft.com/office/powerpoint/2010/main" val="346030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500" tmFilter="0, 0; .2, .5; .8, .5; 1, 0"/>
                                        <p:tgtEl>
                                          <p:spTgt spid="5"/>
                                        </p:tgtEl>
                                      </p:cBhvr>
                                    </p:animEffect>
                                    <p:animScale>
                                      <p:cBhvr>
                                        <p:cTn id="9" dur="250" autoRev="1" fill="hold"/>
                                        <p:tgtEl>
                                          <p:spTgt spid="5"/>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12776"/>
            <a:ext cx="4910712" cy="4875332"/>
          </a:xfrm>
          <a:prstGeom prst="rect">
            <a:avLst/>
          </a:prstGeom>
        </p:spPr>
      </p:pic>
      <p:sp>
        <p:nvSpPr>
          <p:cNvPr id="6" name="TextBox 5"/>
          <p:cNvSpPr txBox="1"/>
          <p:nvPr/>
        </p:nvSpPr>
        <p:spPr>
          <a:xfrm>
            <a:off x="683568" y="828001"/>
            <a:ext cx="7844822" cy="584775"/>
          </a:xfrm>
          <a:prstGeom prst="rect">
            <a:avLst/>
          </a:prstGeom>
          <a:noFill/>
        </p:spPr>
        <p:txBody>
          <a:bodyPr wrap="square" rtlCol="0">
            <a:spAutoFit/>
          </a:bodyPr>
          <a:lstStyle/>
          <a:p>
            <a:pPr eaLnBrk="0" hangingPunct="0"/>
            <a:r>
              <a:rPr lang="en-CA" sz="3200" b="1" dirty="0">
                <a:solidFill>
                  <a:schemeClr val="accent1">
                    <a:lumMod val="75000"/>
                  </a:schemeClr>
                </a:solidFill>
                <a:latin typeface="Calibri"/>
              </a:rPr>
              <a:t>UXO </a:t>
            </a:r>
            <a:r>
              <a:rPr lang="en-CA" sz="3200" b="1" dirty="0" smtClean="0">
                <a:solidFill>
                  <a:schemeClr val="accent1">
                    <a:lumMod val="75000"/>
                  </a:schemeClr>
                </a:solidFill>
                <a:latin typeface="Calibri"/>
              </a:rPr>
              <a:t>warning signs</a:t>
            </a:r>
            <a:endParaRPr lang="en-CA" sz="3200" b="1" dirty="0">
              <a:solidFill>
                <a:schemeClr val="accent1">
                  <a:lumMod val="75000"/>
                </a:schemeClr>
              </a:solidFill>
              <a:latin typeface="Calibri"/>
            </a:endParaRPr>
          </a:p>
        </p:txBody>
      </p:sp>
      <p:sp>
        <p:nvSpPr>
          <p:cNvPr id="5" name="TextBox 4"/>
          <p:cNvSpPr txBox="1"/>
          <p:nvPr/>
        </p:nvSpPr>
        <p:spPr>
          <a:xfrm>
            <a:off x="4787008" y="1844824"/>
            <a:ext cx="4356992" cy="4154984"/>
          </a:xfrm>
          <a:prstGeom prst="rect">
            <a:avLst/>
          </a:prstGeom>
          <a:noFill/>
        </p:spPr>
        <p:txBody>
          <a:bodyPr wrap="square" rtlCol="0">
            <a:spAutoFit/>
          </a:bodyPr>
          <a:lstStyle/>
          <a:p>
            <a:r>
              <a:rPr lang="en-CA" sz="2400" dirty="0"/>
              <a:t>UXO </a:t>
            </a:r>
            <a:r>
              <a:rPr lang="en-CA" sz="2400" dirty="0" smtClean="0"/>
              <a:t>can still be </a:t>
            </a:r>
            <a:r>
              <a:rPr lang="en-CA" sz="2400" dirty="0"/>
              <a:t>found here in the North Vancouver </a:t>
            </a:r>
            <a:r>
              <a:rPr lang="en-CA" sz="2400" dirty="0" smtClean="0"/>
              <a:t>area, so you might see this sign. </a:t>
            </a:r>
          </a:p>
          <a:p>
            <a:endParaRPr lang="en-CA" sz="2400" dirty="0"/>
          </a:p>
          <a:p>
            <a:r>
              <a:rPr lang="en-CA" sz="2400" dirty="0" smtClean="0"/>
              <a:t>It lets you know you’re entering an old military training area and it’s possible to find UXO here.</a:t>
            </a:r>
          </a:p>
          <a:p>
            <a:endParaRPr lang="en-CA" sz="2400" strike="sngStrike" dirty="0"/>
          </a:p>
          <a:p>
            <a:r>
              <a:rPr lang="en-CA" sz="2400" dirty="0" smtClean="0"/>
              <a:t>Remember the three safety steps.</a:t>
            </a:r>
            <a:endParaRPr lang="en-CA" sz="2400" dirty="0"/>
          </a:p>
        </p:txBody>
      </p:sp>
    </p:spTree>
    <p:extLst>
      <p:ext uri="{BB962C8B-B14F-4D97-AF65-F5344CB8AC3E}">
        <p14:creationId xmlns:p14="http://schemas.microsoft.com/office/powerpoint/2010/main" val="99106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solidFill>
                  <a:schemeClr val="tx1"/>
                </a:solidFill>
              </a:rPr>
              <a:t>1. Don’t touch it!</a:t>
            </a:r>
            <a:endParaRPr lang="en-CA" sz="4000" dirty="0">
              <a:solidFill>
                <a:schemeClr val="tx1"/>
              </a:solidFill>
            </a:endParaRPr>
          </a:p>
        </p:txBody>
      </p:sp>
      <p:pic>
        <p:nvPicPr>
          <p:cNvPr id="3" name="Content Placeholder 2"/>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123728" y="2708920"/>
            <a:ext cx="6336704" cy="3558207"/>
          </a:xfrm>
          <a:prstGeom prst="rect">
            <a:avLst/>
          </a:prstGeom>
        </p:spPr>
      </p:pic>
      <p:grpSp>
        <p:nvGrpSpPr>
          <p:cNvPr id="4" name="Group 3"/>
          <p:cNvGrpSpPr/>
          <p:nvPr/>
        </p:nvGrpSpPr>
        <p:grpSpPr>
          <a:xfrm>
            <a:off x="467544" y="2500446"/>
            <a:ext cx="2009740" cy="4024898"/>
            <a:chOff x="899592" y="2500446"/>
            <a:chExt cx="2009740" cy="402489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500446"/>
              <a:ext cx="2009740" cy="4024898"/>
            </a:xfrm>
            <a:prstGeom prst="rect">
              <a:avLst/>
            </a:prstGeom>
          </p:spPr>
        </p:pic>
        <p:sp>
          <p:nvSpPr>
            <p:cNvPr id="7" name="TextBox 6"/>
            <p:cNvSpPr txBox="1"/>
            <p:nvPr/>
          </p:nvSpPr>
          <p:spPr>
            <a:xfrm>
              <a:off x="1043608" y="3429000"/>
              <a:ext cx="1296144" cy="2092881"/>
            </a:xfrm>
            <a:prstGeom prst="rect">
              <a:avLst/>
            </a:prstGeom>
            <a:solidFill>
              <a:schemeClr val="accent1"/>
            </a:solidFill>
          </p:spPr>
          <p:txBody>
            <a:bodyPr wrap="square" rtlCol="0">
              <a:spAutoFit/>
            </a:bodyPr>
            <a:lstStyle/>
            <a:p>
              <a:pPr algn="ctr"/>
              <a:r>
                <a:rPr lang="en-CA" sz="13000" b="1" dirty="0" smtClean="0">
                  <a:solidFill>
                    <a:prstClr val="white"/>
                  </a:solidFill>
                </a:rPr>
                <a:t>1</a:t>
              </a:r>
              <a:endParaRPr lang="en-CA" sz="13000" b="1" dirty="0">
                <a:solidFill>
                  <a:prstClr val="white"/>
                </a:solidFill>
              </a:endParaRPr>
            </a:p>
          </p:txBody>
        </p:sp>
      </p:grpSp>
    </p:spTree>
    <p:extLst>
      <p:ext uri="{BB962C8B-B14F-4D97-AF65-F5344CB8AC3E}">
        <p14:creationId xmlns:p14="http://schemas.microsoft.com/office/powerpoint/2010/main" val="699354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solidFill>
                  <a:schemeClr val="tx1"/>
                </a:solidFill>
              </a:rPr>
              <a:t>2. Remember where you found it and go back the same way you came</a:t>
            </a:r>
            <a:endParaRPr lang="en-CA" sz="4000" dirty="0">
              <a:solidFill>
                <a:schemeClr val="tx1"/>
              </a:solidFill>
            </a:endParaRPr>
          </a:p>
        </p:txBody>
      </p:sp>
      <p:pic>
        <p:nvPicPr>
          <p:cNvPr id="3" name="Content Placeholder 2"/>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83568" y="2697039"/>
            <a:ext cx="6334197" cy="3556800"/>
          </a:xfrm>
          <a:prstGeom prst="rect">
            <a:avLst/>
          </a:prstGeom>
        </p:spPr>
      </p:pic>
      <p:sp>
        <p:nvSpPr>
          <p:cNvPr id="9" name="Rectangle 8"/>
          <p:cNvSpPr/>
          <p:nvPr/>
        </p:nvSpPr>
        <p:spPr>
          <a:xfrm>
            <a:off x="7812360" y="2500446"/>
            <a:ext cx="1368152" cy="402489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solidFill>
                <a:prstClr val="black"/>
              </a:solidFill>
            </a:endParaRPr>
          </a:p>
        </p:txBody>
      </p:sp>
      <p:grpSp>
        <p:nvGrpSpPr>
          <p:cNvPr id="4" name="Group 3"/>
          <p:cNvGrpSpPr/>
          <p:nvPr/>
        </p:nvGrpSpPr>
        <p:grpSpPr>
          <a:xfrm>
            <a:off x="6732240" y="2500446"/>
            <a:ext cx="2009740" cy="4024898"/>
            <a:chOff x="3563888" y="2500446"/>
            <a:chExt cx="2009740" cy="4024898"/>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888" y="2500446"/>
              <a:ext cx="2009740" cy="4024898"/>
            </a:xfrm>
            <a:prstGeom prst="rect">
              <a:avLst/>
            </a:prstGeom>
          </p:spPr>
        </p:pic>
        <p:sp>
          <p:nvSpPr>
            <p:cNvPr id="7" name="TextBox 6"/>
            <p:cNvSpPr txBox="1"/>
            <p:nvPr/>
          </p:nvSpPr>
          <p:spPr>
            <a:xfrm>
              <a:off x="3707904" y="3428999"/>
              <a:ext cx="1296144" cy="2092881"/>
            </a:xfrm>
            <a:prstGeom prst="rect">
              <a:avLst/>
            </a:prstGeom>
            <a:solidFill>
              <a:srgbClr val="002060"/>
            </a:solidFill>
            <a:ln>
              <a:solidFill>
                <a:srgbClr val="002060"/>
              </a:solidFill>
            </a:ln>
          </p:spPr>
          <p:txBody>
            <a:bodyPr wrap="square" rtlCol="0">
              <a:spAutoFit/>
            </a:bodyPr>
            <a:lstStyle/>
            <a:p>
              <a:pPr algn="ctr"/>
              <a:r>
                <a:rPr lang="en-CA" sz="13000" b="1" dirty="0" smtClean="0">
                  <a:solidFill>
                    <a:prstClr val="white"/>
                  </a:solidFill>
                </a:rPr>
                <a:t>2</a:t>
              </a:r>
              <a:endParaRPr lang="en-CA" sz="13000" b="1" dirty="0">
                <a:solidFill>
                  <a:prstClr val="white"/>
                </a:solidFill>
              </a:endParaRPr>
            </a:p>
          </p:txBody>
        </p:sp>
      </p:grpSp>
    </p:spTree>
    <p:extLst>
      <p:ext uri="{BB962C8B-B14F-4D97-AF65-F5344CB8AC3E}">
        <p14:creationId xmlns:p14="http://schemas.microsoft.com/office/powerpoint/2010/main" val="3301024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solidFill>
                  <a:schemeClr val="tx1"/>
                </a:solidFill>
              </a:rPr>
              <a:t>3. Tell an adult</a:t>
            </a:r>
            <a:endParaRPr lang="en-CA" sz="4000" dirty="0">
              <a:solidFill>
                <a:schemeClr val="tx1"/>
              </a:solidFill>
            </a:endParaRPr>
          </a:p>
        </p:txBody>
      </p:sp>
      <p:pic>
        <p:nvPicPr>
          <p:cNvPr id="7" name="Content Placeholder 6"/>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126235" y="2697038"/>
            <a:ext cx="6334197" cy="3556800"/>
          </a:xfrm>
          <a:prstGeom prst="rect">
            <a:avLst/>
          </a:prstGeom>
        </p:spPr>
      </p:pic>
      <p:grpSp>
        <p:nvGrpSpPr>
          <p:cNvPr id="4" name="Group 3"/>
          <p:cNvGrpSpPr/>
          <p:nvPr/>
        </p:nvGrpSpPr>
        <p:grpSpPr>
          <a:xfrm>
            <a:off x="467544" y="2500446"/>
            <a:ext cx="2009740" cy="4024898"/>
            <a:chOff x="6228184" y="2500446"/>
            <a:chExt cx="2009740" cy="4024898"/>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4" y="2500446"/>
              <a:ext cx="2009740" cy="4024898"/>
            </a:xfrm>
            <a:prstGeom prst="rect">
              <a:avLst/>
            </a:prstGeom>
          </p:spPr>
        </p:pic>
        <p:sp>
          <p:nvSpPr>
            <p:cNvPr id="6" name="TextBox 5"/>
            <p:cNvSpPr txBox="1"/>
            <p:nvPr/>
          </p:nvSpPr>
          <p:spPr>
            <a:xfrm>
              <a:off x="6372200" y="3428998"/>
              <a:ext cx="1296144" cy="2092881"/>
            </a:xfrm>
            <a:prstGeom prst="rect">
              <a:avLst/>
            </a:prstGeom>
            <a:solidFill>
              <a:schemeClr val="accent2">
                <a:lumMod val="50000"/>
              </a:schemeClr>
            </a:solidFill>
            <a:ln>
              <a:solidFill>
                <a:schemeClr val="accent2">
                  <a:lumMod val="50000"/>
                </a:schemeClr>
              </a:solidFill>
            </a:ln>
          </p:spPr>
          <p:txBody>
            <a:bodyPr wrap="square" rtlCol="0">
              <a:spAutoFit/>
            </a:bodyPr>
            <a:lstStyle/>
            <a:p>
              <a:pPr algn="ctr"/>
              <a:r>
                <a:rPr lang="en-CA" sz="13000" b="1" dirty="0" smtClean="0">
                  <a:solidFill>
                    <a:prstClr val="white"/>
                  </a:solidFill>
                </a:rPr>
                <a:t>3</a:t>
              </a:r>
              <a:endParaRPr lang="en-CA" sz="13000" b="1" dirty="0">
                <a:solidFill>
                  <a:prstClr val="white"/>
                </a:solidFill>
              </a:endParaRPr>
            </a:p>
          </p:txBody>
        </p:sp>
      </p:grpSp>
    </p:spTree>
    <p:extLst>
      <p:ext uri="{BB962C8B-B14F-4D97-AF65-F5344CB8AC3E}">
        <p14:creationId xmlns:p14="http://schemas.microsoft.com/office/powerpoint/2010/main" val="986777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Remember: All UXO is very dangerous</a:t>
            </a:r>
            <a:endParaRPr lang="en-CA" dirty="0"/>
          </a:p>
        </p:txBody>
      </p:sp>
      <p:sp>
        <p:nvSpPr>
          <p:cNvPr id="24" name="TextBox 23"/>
          <p:cNvSpPr txBox="1"/>
          <p:nvPr/>
        </p:nvSpPr>
        <p:spPr>
          <a:xfrm>
            <a:off x="2456771" y="1756033"/>
            <a:ext cx="626873" cy="935971"/>
          </a:xfrm>
          <a:prstGeom prst="rect">
            <a:avLst/>
          </a:prstGeom>
          <a:noFill/>
        </p:spPr>
        <p:txBody>
          <a:bodyPr wrap="square" rtlCol="0">
            <a:spAutoFit/>
          </a:bodyPr>
          <a:lstStyle/>
          <a:p>
            <a:pPr algn="ctr"/>
            <a:r>
              <a:rPr lang="en-CA" sz="5400" b="1" dirty="0" smtClean="0">
                <a:solidFill>
                  <a:prstClr val="white"/>
                </a:solidFill>
              </a:rPr>
              <a:t>1</a:t>
            </a:r>
            <a:endParaRPr lang="en-CA" sz="5400" b="1" dirty="0">
              <a:solidFill>
                <a:prstClr val="white"/>
              </a:solidFill>
            </a:endParaRPr>
          </a:p>
        </p:txBody>
      </p:sp>
      <p:pic>
        <p:nvPicPr>
          <p:cNvPr id="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35037" y="1628800"/>
            <a:ext cx="2623968" cy="1464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2615" y="3329982"/>
            <a:ext cx="2631099" cy="1464723"/>
          </a:xfrm>
          <a:prstGeom prst="rect">
            <a:avLst/>
          </a:prstGeom>
          <a:ln>
            <a:noFill/>
          </a:ln>
          <a:effectLst>
            <a:outerShdw blurRad="292100" dist="139700" dir="2700000" algn="tl" rotWithShape="0">
              <a:srgbClr val="333333">
                <a:alpha val="65000"/>
              </a:srgbClr>
            </a:outerShdw>
          </a:effectLst>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615" y="1628800"/>
            <a:ext cx="2631099" cy="1464723"/>
          </a:xfrm>
          <a:prstGeom prst="rect">
            <a:avLst/>
          </a:prstGeom>
          <a:ln>
            <a:noFill/>
          </a:ln>
          <a:effectLst>
            <a:outerShdw blurRad="292100" dist="139700" dir="2700000" algn="tl" rotWithShape="0">
              <a:srgbClr val="333333">
                <a:alpha val="65000"/>
              </a:srgbClr>
            </a:outerShdw>
          </a:effectLst>
        </p:spPr>
      </p:pic>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6861" y="3329982"/>
            <a:ext cx="2631362" cy="1464723"/>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7"/>
          <a:stretch>
            <a:fillRect/>
          </a:stretch>
        </p:blipFill>
        <p:spPr>
          <a:xfrm>
            <a:off x="1418944" y="4804658"/>
            <a:ext cx="3225064" cy="2054530"/>
          </a:xfrm>
          <a:prstGeom prst="rect">
            <a:avLst/>
          </a:prstGeom>
        </p:spPr>
      </p:pic>
      <p:pic>
        <p:nvPicPr>
          <p:cNvPr id="7" name="Picture 6"/>
          <p:cNvPicPr>
            <a:picLocks noChangeAspect="1"/>
          </p:cNvPicPr>
          <p:nvPr/>
        </p:nvPicPr>
        <p:blipFill>
          <a:blip r:embed="rId8"/>
          <a:stretch>
            <a:fillRect/>
          </a:stretch>
        </p:blipFill>
        <p:spPr>
          <a:xfrm>
            <a:off x="4263836" y="4858055"/>
            <a:ext cx="3188484" cy="2054530"/>
          </a:xfrm>
          <a:prstGeom prst="rect">
            <a:avLst/>
          </a:prstGeom>
        </p:spPr>
      </p:pic>
    </p:spTree>
    <p:extLst>
      <p:ext uri="{BB962C8B-B14F-4D97-AF65-F5344CB8AC3E}">
        <p14:creationId xmlns:p14="http://schemas.microsoft.com/office/powerpoint/2010/main" val="22869282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For </a:t>
            </a:r>
            <a:r>
              <a:rPr lang="en-CA" dirty="0"/>
              <a:t>m</a:t>
            </a:r>
            <a:r>
              <a:rPr lang="en-CA" dirty="0" smtClean="0"/>
              <a:t>ore information</a:t>
            </a:r>
            <a:endParaRPr lang="en-CA" dirty="0"/>
          </a:p>
        </p:txBody>
      </p:sp>
      <p:sp>
        <p:nvSpPr>
          <p:cNvPr id="24" name="TextBox 23"/>
          <p:cNvSpPr txBox="1"/>
          <p:nvPr/>
        </p:nvSpPr>
        <p:spPr>
          <a:xfrm>
            <a:off x="2456771" y="1756033"/>
            <a:ext cx="626873" cy="935971"/>
          </a:xfrm>
          <a:prstGeom prst="rect">
            <a:avLst/>
          </a:prstGeom>
          <a:noFill/>
        </p:spPr>
        <p:txBody>
          <a:bodyPr wrap="square" rtlCol="0">
            <a:spAutoFit/>
          </a:bodyPr>
          <a:lstStyle/>
          <a:p>
            <a:pPr algn="ctr"/>
            <a:r>
              <a:rPr lang="en-CA" sz="5400" b="1" dirty="0" smtClean="0">
                <a:solidFill>
                  <a:prstClr val="white"/>
                </a:solidFill>
              </a:rPr>
              <a:t>1</a:t>
            </a:r>
            <a:endParaRPr lang="en-CA" sz="5400" b="1" dirty="0">
              <a:solidFill>
                <a:prstClr val="white"/>
              </a:solidFill>
            </a:endParaRPr>
          </a:p>
        </p:txBody>
      </p:sp>
      <p:sp>
        <p:nvSpPr>
          <p:cNvPr id="3" name="TextBox 2"/>
          <p:cNvSpPr txBox="1"/>
          <p:nvPr/>
        </p:nvSpPr>
        <p:spPr>
          <a:xfrm>
            <a:off x="1979712" y="2924944"/>
            <a:ext cx="5466853" cy="954107"/>
          </a:xfrm>
          <a:prstGeom prst="rect">
            <a:avLst/>
          </a:prstGeom>
          <a:noFill/>
        </p:spPr>
        <p:txBody>
          <a:bodyPr wrap="square" rtlCol="0">
            <a:spAutoFit/>
          </a:bodyPr>
          <a:lstStyle/>
          <a:p>
            <a:pPr algn="ctr"/>
            <a:r>
              <a:rPr lang="en-CA" sz="2400" b="1" dirty="0" smtClean="0">
                <a:solidFill>
                  <a:prstClr val="black"/>
                </a:solidFill>
                <a:latin typeface="Arial" panose="020B0604020202020204" pitchFamily="34" charset="0"/>
                <a:cs typeface="Arial" panose="020B0604020202020204" pitchFamily="34" charset="0"/>
              </a:rPr>
              <a:t>For more information visit:</a:t>
            </a:r>
          </a:p>
          <a:p>
            <a:pPr algn="ctr"/>
            <a:r>
              <a:rPr lang="en-CA" sz="3200" b="1" dirty="0" smtClean="0">
                <a:solidFill>
                  <a:prstClr val="black"/>
                </a:solidFill>
                <a:latin typeface="Calibri"/>
                <a:cs typeface="Arial" panose="020B0604020202020204" pitchFamily="34" charset="0"/>
                <a:hlinkClick r:id="rId3"/>
              </a:rPr>
              <a:t>www.Canada.ca/UXO-Safety</a:t>
            </a:r>
            <a:r>
              <a:rPr lang="en-CA" sz="3200" b="1" dirty="0" smtClean="0">
                <a:solidFill>
                  <a:prstClr val="black"/>
                </a:solidFill>
                <a:latin typeface="Calibri"/>
                <a:cs typeface="Arial" panose="020B0604020202020204" pitchFamily="34" charset="0"/>
              </a:rPr>
              <a:t> </a:t>
            </a:r>
            <a:endParaRPr lang="en-CA" sz="3200" b="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2284873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9144000" cy="6377940"/>
          </a:xfrm>
          <a:prstGeom prst="rect">
            <a:avLst/>
          </a:prstGeom>
          <a:blipFill>
            <a:blip r:embed="rId3" cstate="print"/>
            <a:stretch>
              <a:fillRect/>
            </a:stretch>
          </a:blipFill>
        </p:spPr>
        <p:txBody>
          <a:bodyPr wrap="square" lIns="0" tIns="0" rIns="0" bIns="0" rtlCol="0"/>
          <a:lstStyle/>
          <a:p>
            <a:endParaRPr/>
          </a:p>
        </p:txBody>
      </p:sp>
      <p:sp>
        <p:nvSpPr>
          <p:cNvPr id="4098" name="Title 3"/>
          <p:cNvSpPr>
            <a:spLocks noGrp="1"/>
          </p:cNvSpPr>
          <p:nvPr>
            <p:ph type="title"/>
          </p:nvPr>
        </p:nvSpPr>
        <p:spPr bwMode="auto">
          <a:xfrm>
            <a:off x="611560" y="764704"/>
            <a:ext cx="8229600" cy="912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UXO safety video</a:t>
            </a:r>
          </a:p>
        </p:txBody>
      </p:sp>
      <p:pic>
        <p:nvPicPr>
          <p:cNvPr id="6" name="Picture 5">
            <a:hlinkClick r:id="rId4"/>
          </p:cNvPr>
          <p:cNvPicPr>
            <a:picLocks noChangeAspect="1"/>
          </p:cNvPicPr>
          <p:nvPr/>
        </p:nvPicPr>
        <p:blipFill>
          <a:blip r:embed="rId5"/>
          <a:stretch>
            <a:fillRect/>
          </a:stretch>
        </p:blipFill>
        <p:spPr>
          <a:xfrm>
            <a:off x="3780735" y="3048000"/>
            <a:ext cx="1582529" cy="1133475"/>
          </a:xfrm>
          <a:prstGeom prst="rect">
            <a:avLst/>
          </a:prstGeom>
        </p:spPr>
      </p:pic>
    </p:spTree>
    <p:extLst>
      <p:ext uri="{BB962C8B-B14F-4D97-AF65-F5344CB8AC3E}">
        <p14:creationId xmlns:p14="http://schemas.microsoft.com/office/powerpoint/2010/main" val="526270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bwMode="auto">
          <a:xfrm>
            <a:off x="457200" y="860425"/>
            <a:ext cx="8229600" cy="912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What is UXO?</a:t>
            </a:r>
          </a:p>
        </p:txBody>
      </p:sp>
      <p:sp>
        <p:nvSpPr>
          <p:cNvPr id="4099" name="Content Placeholder 2"/>
          <p:cNvSpPr>
            <a:spLocks noGrp="1"/>
          </p:cNvSpPr>
          <p:nvPr>
            <p:ph idx="4294967295"/>
          </p:nvPr>
        </p:nvSpPr>
        <p:spPr bwMode="auto">
          <a:xfrm>
            <a:off x="457200" y="1484784"/>
            <a:ext cx="8229600" cy="50398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None/>
            </a:pPr>
            <a:r>
              <a:rPr lang="en-US" altLang="en-US" sz="3800" dirty="0" smtClean="0"/>
              <a:t>UXO = </a:t>
            </a:r>
            <a:r>
              <a:rPr lang="en-US" altLang="en-US" sz="3800" b="1" dirty="0" smtClean="0">
                <a:solidFill>
                  <a:srgbClr val="FF0000"/>
                </a:solidFill>
              </a:rPr>
              <a:t>U</a:t>
            </a:r>
            <a:r>
              <a:rPr lang="en-US" altLang="en-US" sz="3800" dirty="0" smtClean="0"/>
              <a:t>nexploded e</a:t>
            </a:r>
            <a:r>
              <a:rPr lang="en-US" altLang="en-US" sz="3800" b="1" dirty="0" smtClean="0">
                <a:solidFill>
                  <a:srgbClr val="FF0000"/>
                </a:solidFill>
              </a:rPr>
              <a:t>X</a:t>
            </a:r>
            <a:r>
              <a:rPr lang="en-US" altLang="en-US" sz="3800" dirty="0" smtClean="0"/>
              <a:t>plosive </a:t>
            </a:r>
            <a:r>
              <a:rPr lang="en-US" altLang="en-US" sz="3800" b="1" dirty="0" smtClean="0">
                <a:solidFill>
                  <a:srgbClr val="FF0000"/>
                </a:solidFill>
              </a:rPr>
              <a:t>O</a:t>
            </a:r>
            <a:r>
              <a:rPr lang="en-US" altLang="en-US" sz="3800" dirty="0" smtClean="0"/>
              <a:t>rdinance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994" y="2208053"/>
            <a:ext cx="3816424" cy="2139284"/>
          </a:xfrm>
          <a:prstGeom prst="rect">
            <a:avLst/>
          </a:prstGeom>
          <a:ln>
            <a:noFill/>
          </a:ln>
          <a:effectLst>
            <a:outerShdw blurRad="292100" dist="139700" dir="2700000" algn="tl" rotWithShape="0">
              <a:srgbClr val="333333">
                <a:alpha val="65000"/>
              </a:srgbClr>
            </a:outerShdw>
          </a:effec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88082" y="3458805"/>
            <a:ext cx="3776927" cy="2108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99758" y="4653136"/>
            <a:ext cx="4988324" cy="1200329"/>
          </a:xfrm>
          <a:prstGeom prst="rect">
            <a:avLst/>
          </a:prstGeom>
          <a:noFill/>
        </p:spPr>
        <p:txBody>
          <a:bodyPr wrap="square" rtlCol="0">
            <a:spAutoFit/>
          </a:bodyPr>
          <a:lstStyle/>
          <a:p>
            <a:r>
              <a:rPr lang="en-CA" sz="2400" dirty="0" smtClean="0"/>
              <a:t>UXO is an old bomb that didn’t explode when it was supposed to</a:t>
            </a:r>
            <a:r>
              <a:rPr lang="en-CA" sz="2400" dirty="0"/>
              <a:t>.</a:t>
            </a:r>
            <a:r>
              <a:rPr lang="en-CA" sz="2400" dirty="0" smtClean="0"/>
              <a:t> It can still be very dangerous.</a:t>
            </a:r>
            <a:endParaRPr lang="en-CA" dirty="0"/>
          </a:p>
        </p:txBody>
      </p:sp>
    </p:spTree>
    <p:extLst>
      <p:ext uri="{BB962C8B-B14F-4D97-AF65-F5344CB8AC3E}">
        <p14:creationId xmlns:p14="http://schemas.microsoft.com/office/powerpoint/2010/main" val="52396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UXO is very dangerous!</a:t>
            </a:r>
            <a:endParaRPr lang="en-CA"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892128"/>
            <a:ext cx="7994679" cy="4489200"/>
          </a:xfrm>
          <a:prstGeom prst="rect">
            <a:avLst/>
          </a:prstGeom>
        </p:spPr>
      </p:pic>
      <p:sp>
        <p:nvSpPr>
          <p:cNvPr id="3" name="TextBox 2"/>
          <p:cNvSpPr txBox="1"/>
          <p:nvPr/>
        </p:nvSpPr>
        <p:spPr>
          <a:xfrm>
            <a:off x="5868144" y="2060848"/>
            <a:ext cx="2354854" cy="1200329"/>
          </a:xfrm>
          <a:prstGeom prst="rect">
            <a:avLst/>
          </a:prstGeom>
          <a:solidFill>
            <a:schemeClr val="bg1"/>
          </a:solidFill>
        </p:spPr>
        <p:txBody>
          <a:bodyPr wrap="square" rtlCol="0">
            <a:spAutoFit/>
          </a:bodyPr>
          <a:lstStyle/>
          <a:p>
            <a:r>
              <a:rPr lang="en-CA" sz="2400" dirty="0" smtClean="0">
                <a:solidFill>
                  <a:srgbClr val="FF0000"/>
                </a:solidFill>
              </a:rPr>
              <a:t>UXO is dangerous: </a:t>
            </a:r>
            <a:r>
              <a:rPr lang="en-CA" sz="2400" b="1" dirty="0">
                <a:solidFill>
                  <a:srgbClr val="FF0000"/>
                </a:solidFill>
              </a:rPr>
              <a:t>D</a:t>
            </a:r>
            <a:r>
              <a:rPr lang="en-CA" sz="2400" b="1" dirty="0" smtClean="0">
                <a:solidFill>
                  <a:srgbClr val="FF0000"/>
                </a:solidFill>
              </a:rPr>
              <a:t>on’t touch it!</a:t>
            </a:r>
            <a:endParaRPr lang="en-CA" sz="2400" b="1" dirty="0">
              <a:solidFill>
                <a:srgbClr val="FF0000"/>
              </a:solidFill>
            </a:endParaRPr>
          </a:p>
        </p:txBody>
      </p:sp>
    </p:spTree>
    <p:extLst>
      <p:ext uri="{BB962C8B-B14F-4D97-AF65-F5344CB8AC3E}">
        <p14:creationId xmlns:p14="http://schemas.microsoft.com/office/powerpoint/2010/main" val="3569088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does UXO look like?</a:t>
            </a:r>
            <a:endParaRPr lang="en-CA"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209" y="1696466"/>
            <a:ext cx="3905759" cy="2174105"/>
          </a:xfrm>
          <a:prstGeom prst="rect">
            <a:avLst/>
          </a:prstGeom>
          <a:noFill/>
          <a:ln>
            <a:solidFill>
              <a:schemeClr val="tx1"/>
            </a:solidFill>
          </a:ln>
        </p:spPr>
      </p:pic>
      <p:pic>
        <p:nvPicPr>
          <p:cNvPr id="6" name="Picture 5"/>
          <p:cNvPicPr>
            <a:picLocks noChangeAspect="1"/>
          </p:cNvPicPr>
          <p:nvPr/>
        </p:nvPicPr>
        <p:blipFill>
          <a:blip r:embed="rId4"/>
          <a:stretch>
            <a:fillRect/>
          </a:stretch>
        </p:blipFill>
        <p:spPr>
          <a:xfrm>
            <a:off x="378209" y="4149080"/>
            <a:ext cx="3895235" cy="2317531"/>
          </a:xfrm>
          <a:prstGeom prst="rect">
            <a:avLst/>
          </a:prstGeom>
          <a:ln>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1545" y="4149080"/>
            <a:ext cx="3937007" cy="2336927"/>
          </a:xfrm>
          <a:prstGeom prst="rect">
            <a:avLst/>
          </a:prstGeom>
          <a:ln>
            <a:solidFill>
              <a:schemeClr val="tx1"/>
            </a:solidFill>
          </a:ln>
        </p:spPr>
      </p:pic>
      <p:pic>
        <p:nvPicPr>
          <p:cNvPr id="7" name="Picture 6"/>
          <p:cNvPicPr>
            <a:picLocks noChangeAspect="1"/>
          </p:cNvPicPr>
          <p:nvPr/>
        </p:nvPicPr>
        <p:blipFill>
          <a:blip r:embed="rId6"/>
          <a:stretch>
            <a:fillRect/>
          </a:stretch>
        </p:blipFill>
        <p:spPr>
          <a:xfrm>
            <a:off x="4565621" y="1696466"/>
            <a:ext cx="3972931" cy="2213039"/>
          </a:xfrm>
          <a:prstGeom prst="rect">
            <a:avLst/>
          </a:prstGeom>
        </p:spPr>
      </p:pic>
      <p:sp>
        <p:nvSpPr>
          <p:cNvPr id="3" name="TextBox 2"/>
          <p:cNvSpPr txBox="1"/>
          <p:nvPr/>
        </p:nvSpPr>
        <p:spPr>
          <a:xfrm>
            <a:off x="2629869" y="3284984"/>
            <a:ext cx="3742331" cy="1938992"/>
          </a:xfrm>
          <a:prstGeom prst="rect">
            <a:avLst/>
          </a:prstGeom>
          <a:solidFill>
            <a:schemeClr val="bg1"/>
          </a:solidFill>
        </p:spPr>
        <p:txBody>
          <a:bodyPr wrap="square" rtlCol="0">
            <a:spAutoFit/>
          </a:bodyPr>
          <a:lstStyle/>
          <a:p>
            <a:pPr algn="ctr"/>
            <a:r>
              <a:rPr lang="en-CA" sz="2400" dirty="0" smtClean="0"/>
              <a:t>UXO can look like scrap metal, rusty pipes, or garbage. They come in all different shapes, colours and sizes.</a:t>
            </a:r>
            <a:endParaRPr lang="en-CA" sz="2400" dirty="0"/>
          </a:p>
        </p:txBody>
      </p:sp>
    </p:spTree>
    <p:extLst>
      <p:ext uri="{BB962C8B-B14F-4D97-AF65-F5344CB8AC3E}">
        <p14:creationId xmlns:p14="http://schemas.microsoft.com/office/powerpoint/2010/main" val="24895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7"/>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09768" y="1916832"/>
            <a:ext cx="7994680" cy="4489200"/>
            <a:chOff x="532493" y="1821833"/>
            <a:chExt cx="7994680" cy="448920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493" y="1821833"/>
              <a:ext cx="7994680" cy="4489200"/>
            </a:xfrm>
            <a:prstGeom prst="rect">
              <a:avLst/>
            </a:prstGeom>
          </p:spPr>
        </p:pic>
        <p:grpSp>
          <p:nvGrpSpPr>
            <p:cNvPr id="17" name="Group 16"/>
            <p:cNvGrpSpPr/>
            <p:nvPr/>
          </p:nvGrpSpPr>
          <p:grpSpPr>
            <a:xfrm>
              <a:off x="777280" y="2082552"/>
              <a:ext cx="914400" cy="914400"/>
              <a:chOff x="3491880" y="805354"/>
              <a:chExt cx="914400" cy="914400"/>
            </a:xfrm>
          </p:grpSpPr>
          <p:sp>
            <p:nvSpPr>
              <p:cNvPr id="15" name="Teardrop 14"/>
              <p:cNvSpPr/>
              <p:nvPr/>
            </p:nvSpPr>
            <p:spPr>
              <a:xfrm>
                <a:off x="3491880" y="805354"/>
                <a:ext cx="914400" cy="914400"/>
              </a:xfrm>
              <a:prstGeom prst="teardrop">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4" name="TextBox 13"/>
              <p:cNvSpPr txBox="1"/>
              <p:nvPr/>
            </p:nvSpPr>
            <p:spPr>
              <a:xfrm>
                <a:off x="3707904" y="810964"/>
                <a:ext cx="576064" cy="830997"/>
              </a:xfrm>
              <a:prstGeom prst="rect">
                <a:avLst/>
              </a:prstGeom>
              <a:noFill/>
            </p:spPr>
            <p:txBody>
              <a:bodyPr wrap="square" rtlCol="0">
                <a:spAutoFit/>
              </a:bodyPr>
              <a:lstStyle/>
              <a:p>
                <a:r>
                  <a:rPr lang="en-CA" sz="4800" b="1" dirty="0" smtClean="0">
                    <a:solidFill>
                      <a:prstClr val="white"/>
                    </a:solidFill>
                  </a:rPr>
                  <a:t>1</a:t>
                </a:r>
                <a:endParaRPr lang="en-CA" sz="4800" b="1" dirty="0">
                  <a:solidFill>
                    <a:prstClr val="white"/>
                  </a:solidFill>
                </a:endParaRPr>
              </a:p>
            </p:txBody>
          </p:sp>
        </p:grpSp>
      </p:grpSp>
      <p:sp>
        <p:nvSpPr>
          <p:cNvPr id="2" name="Title 1"/>
          <p:cNvSpPr>
            <a:spLocks noGrp="1"/>
          </p:cNvSpPr>
          <p:nvPr>
            <p:ph type="title"/>
          </p:nvPr>
        </p:nvSpPr>
        <p:spPr/>
        <p:txBody>
          <a:bodyPr/>
          <a:lstStyle/>
          <a:p>
            <a:r>
              <a:rPr lang="en-CA" dirty="0" smtClean="0"/>
              <a:t>Is this UXO?</a:t>
            </a:r>
            <a:endParaRPr lang="en-CA" dirty="0"/>
          </a:p>
        </p:txBody>
      </p:sp>
      <p:grpSp>
        <p:nvGrpSpPr>
          <p:cNvPr id="24" name="Group 23"/>
          <p:cNvGrpSpPr/>
          <p:nvPr/>
        </p:nvGrpSpPr>
        <p:grpSpPr>
          <a:xfrm>
            <a:off x="609768" y="1916832"/>
            <a:ext cx="7994680" cy="4489200"/>
            <a:chOff x="531501" y="4077332"/>
            <a:chExt cx="7994680" cy="448920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01" y="4077332"/>
              <a:ext cx="7994680" cy="4489200"/>
            </a:xfrm>
            <a:prstGeom prst="rect">
              <a:avLst/>
            </a:prstGeom>
          </p:spPr>
        </p:pic>
        <p:sp>
          <p:nvSpPr>
            <p:cNvPr id="21" name="Teardrop 20"/>
            <p:cNvSpPr/>
            <p:nvPr/>
          </p:nvSpPr>
          <p:spPr>
            <a:xfrm>
              <a:off x="777280" y="4386808"/>
              <a:ext cx="914400" cy="914400"/>
            </a:xfrm>
            <a:prstGeom prst="teardrop">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2" name="TextBox 21"/>
            <p:cNvSpPr txBox="1"/>
            <p:nvPr/>
          </p:nvSpPr>
          <p:spPr>
            <a:xfrm>
              <a:off x="993304" y="4392418"/>
              <a:ext cx="576064" cy="830997"/>
            </a:xfrm>
            <a:prstGeom prst="rect">
              <a:avLst/>
            </a:prstGeom>
            <a:noFill/>
          </p:spPr>
          <p:txBody>
            <a:bodyPr wrap="square" rtlCol="0">
              <a:spAutoFit/>
            </a:bodyPr>
            <a:lstStyle/>
            <a:p>
              <a:r>
                <a:rPr lang="en-CA" sz="4800" b="1" dirty="0" smtClean="0">
                  <a:solidFill>
                    <a:prstClr val="white"/>
                  </a:solidFill>
                </a:rPr>
                <a:t>2</a:t>
              </a:r>
              <a:endParaRPr lang="en-CA" sz="4800" b="1" dirty="0">
                <a:solidFill>
                  <a:prstClr val="white"/>
                </a:solidFill>
              </a:endParaRPr>
            </a:p>
          </p:txBody>
        </p:sp>
      </p:grpSp>
      <p:grpSp>
        <p:nvGrpSpPr>
          <p:cNvPr id="29" name="Group 28"/>
          <p:cNvGrpSpPr/>
          <p:nvPr/>
        </p:nvGrpSpPr>
        <p:grpSpPr>
          <a:xfrm>
            <a:off x="609768" y="1916832"/>
            <a:ext cx="7994680" cy="4489200"/>
            <a:chOff x="2397616" y="-5499992"/>
            <a:chExt cx="7994680" cy="448920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7616" y="-5499992"/>
              <a:ext cx="7994680" cy="4489200"/>
            </a:xfrm>
            <a:prstGeom prst="rect">
              <a:avLst/>
            </a:prstGeom>
          </p:spPr>
        </p:pic>
        <p:grpSp>
          <p:nvGrpSpPr>
            <p:cNvPr id="28" name="Group 27"/>
            <p:cNvGrpSpPr/>
            <p:nvPr/>
          </p:nvGrpSpPr>
          <p:grpSpPr>
            <a:xfrm>
              <a:off x="2649488" y="-5184906"/>
              <a:ext cx="914400" cy="914400"/>
              <a:chOff x="5004048" y="-3860316"/>
              <a:chExt cx="914400" cy="914400"/>
            </a:xfrm>
          </p:grpSpPr>
          <p:sp>
            <p:nvSpPr>
              <p:cNvPr id="26" name="Teardrop 25"/>
              <p:cNvSpPr/>
              <p:nvPr/>
            </p:nvSpPr>
            <p:spPr>
              <a:xfrm>
                <a:off x="5004048" y="-3860316"/>
                <a:ext cx="914400" cy="914400"/>
              </a:xfrm>
              <a:prstGeom prst="teardrop">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7" name="TextBox 26"/>
              <p:cNvSpPr txBox="1"/>
              <p:nvPr/>
            </p:nvSpPr>
            <p:spPr>
              <a:xfrm>
                <a:off x="5220072" y="-3854706"/>
                <a:ext cx="576064" cy="830997"/>
              </a:xfrm>
              <a:prstGeom prst="rect">
                <a:avLst/>
              </a:prstGeom>
              <a:noFill/>
            </p:spPr>
            <p:txBody>
              <a:bodyPr wrap="square" rtlCol="0">
                <a:spAutoFit/>
              </a:bodyPr>
              <a:lstStyle/>
              <a:p>
                <a:r>
                  <a:rPr lang="en-CA" sz="4800" b="1" dirty="0" smtClean="0">
                    <a:solidFill>
                      <a:prstClr val="white"/>
                    </a:solidFill>
                  </a:rPr>
                  <a:t>3</a:t>
                </a:r>
                <a:endParaRPr lang="en-CA" sz="4800" b="1" dirty="0">
                  <a:solidFill>
                    <a:prstClr val="white"/>
                  </a:solidFill>
                </a:endParaRPr>
              </a:p>
            </p:txBody>
          </p:sp>
        </p:grpSp>
      </p:grpSp>
      <p:grpSp>
        <p:nvGrpSpPr>
          <p:cNvPr id="40" name="Group 39"/>
          <p:cNvGrpSpPr/>
          <p:nvPr/>
        </p:nvGrpSpPr>
        <p:grpSpPr>
          <a:xfrm>
            <a:off x="609768" y="1916832"/>
            <a:ext cx="7994680" cy="4489200"/>
            <a:chOff x="-6057221" y="8537602"/>
            <a:chExt cx="7994680" cy="448920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7221" y="8537602"/>
              <a:ext cx="7994680" cy="4489200"/>
            </a:xfrm>
            <a:prstGeom prst="rect">
              <a:avLst/>
            </a:prstGeom>
          </p:spPr>
        </p:pic>
        <p:grpSp>
          <p:nvGrpSpPr>
            <p:cNvPr id="33" name="Group 32"/>
            <p:cNvGrpSpPr/>
            <p:nvPr/>
          </p:nvGrpSpPr>
          <p:grpSpPr>
            <a:xfrm>
              <a:off x="-5775448" y="8851304"/>
              <a:ext cx="914400" cy="914400"/>
              <a:chOff x="-5816045" y="2498050"/>
              <a:chExt cx="914400" cy="914400"/>
            </a:xfrm>
          </p:grpSpPr>
          <p:sp>
            <p:nvSpPr>
              <p:cNvPr id="31" name="Teardrop 30"/>
              <p:cNvSpPr/>
              <p:nvPr/>
            </p:nvSpPr>
            <p:spPr>
              <a:xfrm>
                <a:off x="-5816045" y="2498050"/>
                <a:ext cx="914400" cy="914400"/>
              </a:xfrm>
              <a:prstGeom prst="teardrop">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32" name="TextBox 31"/>
              <p:cNvSpPr txBox="1"/>
              <p:nvPr/>
            </p:nvSpPr>
            <p:spPr>
              <a:xfrm>
                <a:off x="-5600021" y="2503660"/>
                <a:ext cx="576064" cy="830997"/>
              </a:xfrm>
              <a:prstGeom prst="rect">
                <a:avLst/>
              </a:prstGeom>
              <a:noFill/>
            </p:spPr>
            <p:txBody>
              <a:bodyPr wrap="square" rtlCol="0">
                <a:spAutoFit/>
              </a:bodyPr>
              <a:lstStyle/>
              <a:p>
                <a:r>
                  <a:rPr lang="en-CA" sz="4800" b="1" dirty="0" smtClean="0">
                    <a:solidFill>
                      <a:prstClr val="white"/>
                    </a:solidFill>
                  </a:rPr>
                  <a:t>4</a:t>
                </a:r>
                <a:endParaRPr lang="en-CA" sz="4800" b="1" dirty="0">
                  <a:solidFill>
                    <a:prstClr val="white"/>
                  </a:solidFill>
                </a:endParaRPr>
              </a:p>
            </p:txBody>
          </p:sp>
        </p:grpSp>
      </p:grpSp>
      <p:grpSp>
        <p:nvGrpSpPr>
          <p:cNvPr id="41" name="Group 40"/>
          <p:cNvGrpSpPr/>
          <p:nvPr/>
        </p:nvGrpSpPr>
        <p:grpSpPr>
          <a:xfrm>
            <a:off x="609768" y="1916832"/>
            <a:ext cx="7994680" cy="4489200"/>
            <a:chOff x="2446399" y="8901608"/>
            <a:chExt cx="7994680" cy="4489200"/>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6399" y="8901608"/>
              <a:ext cx="7994680" cy="4489200"/>
            </a:xfrm>
            <a:prstGeom prst="rect">
              <a:avLst/>
            </a:prstGeom>
          </p:spPr>
        </p:pic>
        <p:grpSp>
          <p:nvGrpSpPr>
            <p:cNvPr id="34" name="Group 33"/>
            <p:cNvGrpSpPr/>
            <p:nvPr/>
          </p:nvGrpSpPr>
          <p:grpSpPr>
            <a:xfrm>
              <a:off x="2699792" y="9139336"/>
              <a:ext cx="914400" cy="914400"/>
              <a:chOff x="-5816045" y="2498050"/>
              <a:chExt cx="914400" cy="914400"/>
            </a:xfrm>
          </p:grpSpPr>
          <p:sp>
            <p:nvSpPr>
              <p:cNvPr id="35" name="Teardrop 34"/>
              <p:cNvSpPr/>
              <p:nvPr/>
            </p:nvSpPr>
            <p:spPr>
              <a:xfrm>
                <a:off x="-5816045" y="2498050"/>
                <a:ext cx="914400" cy="914400"/>
              </a:xfrm>
              <a:prstGeom prst="teardrop">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36" name="TextBox 35"/>
              <p:cNvSpPr txBox="1"/>
              <p:nvPr/>
            </p:nvSpPr>
            <p:spPr>
              <a:xfrm>
                <a:off x="-5600021" y="2503660"/>
                <a:ext cx="576064" cy="830997"/>
              </a:xfrm>
              <a:prstGeom prst="rect">
                <a:avLst/>
              </a:prstGeom>
              <a:noFill/>
            </p:spPr>
            <p:txBody>
              <a:bodyPr wrap="square" rtlCol="0">
                <a:spAutoFit/>
              </a:bodyPr>
              <a:lstStyle/>
              <a:p>
                <a:r>
                  <a:rPr lang="en-CA" sz="4800" b="1" dirty="0" smtClean="0">
                    <a:solidFill>
                      <a:prstClr val="white"/>
                    </a:solidFill>
                  </a:rPr>
                  <a:t>5</a:t>
                </a:r>
                <a:endParaRPr lang="en-CA" sz="4800" b="1" dirty="0">
                  <a:solidFill>
                    <a:prstClr val="white"/>
                  </a:solidFill>
                </a:endParaRPr>
              </a:p>
            </p:txBody>
          </p:sp>
        </p:grpSp>
      </p:grpSp>
      <p:grpSp>
        <p:nvGrpSpPr>
          <p:cNvPr id="42" name="Group 41"/>
          <p:cNvGrpSpPr/>
          <p:nvPr/>
        </p:nvGrpSpPr>
        <p:grpSpPr>
          <a:xfrm>
            <a:off x="609768" y="1916832"/>
            <a:ext cx="7994679" cy="4489200"/>
            <a:chOff x="9144000" y="7749480"/>
            <a:chExt cx="7994679" cy="4489200"/>
          </a:xfrm>
        </p:grpSpPr>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4000" y="7749480"/>
              <a:ext cx="7994679" cy="4489200"/>
            </a:xfrm>
            <a:prstGeom prst="rect">
              <a:avLst/>
            </a:prstGeom>
          </p:spPr>
        </p:pic>
        <p:grpSp>
          <p:nvGrpSpPr>
            <p:cNvPr id="37" name="Group 36"/>
            <p:cNvGrpSpPr/>
            <p:nvPr/>
          </p:nvGrpSpPr>
          <p:grpSpPr>
            <a:xfrm>
              <a:off x="9418240" y="8059216"/>
              <a:ext cx="914400" cy="914400"/>
              <a:chOff x="-5816045" y="2498050"/>
              <a:chExt cx="914400" cy="914400"/>
            </a:xfrm>
          </p:grpSpPr>
          <p:sp>
            <p:nvSpPr>
              <p:cNvPr id="38" name="Teardrop 37"/>
              <p:cNvSpPr/>
              <p:nvPr/>
            </p:nvSpPr>
            <p:spPr>
              <a:xfrm>
                <a:off x="-5816045" y="2498050"/>
                <a:ext cx="914400" cy="914400"/>
              </a:xfrm>
              <a:prstGeom prst="teardrop">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39" name="TextBox 38"/>
              <p:cNvSpPr txBox="1"/>
              <p:nvPr/>
            </p:nvSpPr>
            <p:spPr>
              <a:xfrm>
                <a:off x="-5600021" y="2503660"/>
                <a:ext cx="576064" cy="830997"/>
              </a:xfrm>
              <a:prstGeom prst="rect">
                <a:avLst/>
              </a:prstGeom>
              <a:noFill/>
            </p:spPr>
            <p:txBody>
              <a:bodyPr wrap="square" rtlCol="0">
                <a:spAutoFit/>
              </a:bodyPr>
              <a:lstStyle/>
              <a:p>
                <a:r>
                  <a:rPr lang="en-CA" sz="4800" b="1" dirty="0">
                    <a:solidFill>
                      <a:prstClr val="white"/>
                    </a:solidFill>
                  </a:rPr>
                  <a:t>6</a:t>
                </a:r>
              </a:p>
            </p:txBody>
          </p:sp>
        </p:grpSp>
      </p:gr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43739" y="908721"/>
            <a:ext cx="2457514" cy="2664295"/>
          </a:xfrm>
          <a:prstGeom prst="rect">
            <a:avLst/>
          </a:prstGeom>
        </p:spPr>
      </p:pic>
    </p:spTree>
    <p:extLst>
      <p:ext uri="{BB962C8B-B14F-4D97-AF65-F5344CB8AC3E}">
        <p14:creationId xmlns:p14="http://schemas.microsoft.com/office/powerpoint/2010/main" val="9174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0"/>
                                        <p:tgtEl>
                                          <p:spTgt spid="41"/>
                                        </p:tgtEl>
                                      </p:cBhvr>
                                    </p:animEffect>
                                    <p:anim calcmode="lin" valueType="num">
                                      <p:cBhvr>
                                        <p:cTn id="29" dur="1000" fill="hold"/>
                                        <p:tgtEl>
                                          <p:spTgt spid="41"/>
                                        </p:tgtEl>
                                        <p:attrNameLst>
                                          <p:attrName>ppt_x</p:attrName>
                                        </p:attrNameLst>
                                      </p:cBhvr>
                                      <p:tavLst>
                                        <p:tav tm="0">
                                          <p:val>
                                            <p:strVal val="#ppt_x"/>
                                          </p:val>
                                        </p:tav>
                                        <p:tav tm="100000">
                                          <p:val>
                                            <p:strVal val="#ppt_x"/>
                                          </p:val>
                                        </p:tav>
                                      </p:tavLst>
                                    </p:anim>
                                    <p:anim calcmode="lin" valueType="num">
                                      <p:cBhvr>
                                        <p:cTn id="3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They are all UXO!</a:t>
            </a:r>
            <a:endParaRPr lang="en-CA" dirty="0"/>
          </a:p>
        </p:txBody>
      </p:sp>
      <p:grpSp>
        <p:nvGrpSpPr>
          <p:cNvPr id="4" name="Group 3"/>
          <p:cNvGrpSpPr/>
          <p:nvPr/>
        </p:nvGrpSpPr>
        <p:grpSpPr>
          <a:xfrm>
            <a:off x="296395" y="1556792"/>
            <a:ext cx="2563674" cy="1439563"/>
            <a:chOff x="532493" y="1821833"/>
            <a:chExt cx="7994680" cy="448920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493" y="1821833"/>
              <a:ext cx="7994680" cy="4489200"/>
            </a:xfrm>
            <a:prstGeom prst="rect">
              <a:avLst/>
            </a:prstGeom>
          </p:spPr>
        </p:pic>
        <p:grpSp>
          <p:nvGrpSpPr>
            <p:cNvPr id="6" name="Group 5"/>
            <p:cNvGrpSpPr/>
            <p:nvPr/>
          </p:nvGrpSpPr>
          <p:grpSpPr>
            <a:xfrm>
              <a:off x="777280" y="2046387"/>
              <a:ext cx="914400" cy="959785"/>
              <a:chOff x="3491880" y="769189"/>
              <a:chExt cx="914400" cy="959785"/>
            </a:xfrm>
          </p:grpSpPr>
          <p:sp>
            <p:nvSpPr>
              <p:cNvPr id="7" name="Teardrop 6"/>
              <p:cNvSpPr/>
              <p:nvPr/>
            </p:nvSpPr>
            <p:spPr>
              <a:xfrm>
                <a:off x="3491880" y="805354"/>
                <a:ext cx="914400" cy="914400"/>
              </a:xfrm>
              <a:prstGeom prst="teardrop">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8" name="TextBox 7"/>
              <p:cNvSpPr txBox="1"/>
              <p:nvPr/>
            </p:nvSpPr>
            <p:spPr>
              <a:xfrm>
                <a:off x="3653855" y="769189"/>
                <a:ext cx="576064" cy="959785"/>
              </a:xfrm>
              <a:prstGeom prst="rect">
                <a:avLst/>
              </a:prstGeom>
              <a:noFill/>
            </p:spPr>
            <p:txBody>
              <a:bodyPr wrap="square" rtlCol="0">
                <a:spAutoFit/>
              </a:bodyPr>
              <a:lstStyle/>
              <a:p>
                <a:pPr algn="ctr"/>
                <a:r>
                  <a:rPr lang="en-CA" sz="1400" b="1" dirty="0" smtClean="0">
                    <a:solidFill>
                      <a:prstClr val="white"/>
                    </a:solidFill>
                  </a:rPr>
                  <a:t>1</a:t>
                </a:r>
                <a:endParaRPr lang="en-CA" sz="1400" b="1" dirty="0">
                  <a:solidFill>
                    <a:prstClr val="white"/>
                  </a:solidFill>
                </a:endParaRPr>
              </a:p>
            </p:txBody>
          </p:sp>
        </p:grpSp>
      </p:grpSp>
      <p:grpSp>
        <p:nvGrpSpPr>
          <p:cNvPr id="9" name="Group 8"/>
          <p:cNvGrpSpPr/>
          <p:nvPr/>
        </p:nvGrpSpPr>
        <p:grpSpPr>
          <a:xfrm>
            <a:off x="3276597" y="1556792"/>
            <a:ext cx="2563674" cy="1439563"/>
            <a:chOff x="531501" y="4077332"/>
            <a:chExt cx="7994680" cy="448920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01" y="4077332"/>
              <a:ext cx="7994680" cy="4489200"/>
            </a:xfrm>
            <a:prstGeom prst="rect">
              <a:avLst/>
            </a:prstGeom>
          </p:spPr>
        </p:pic>
        <p:sp>
          <p:nvSpPr>
            <p:cNvPr id="11" name="Teardrop 10"/>
            <p:cNvSpPr/>
            <p:nvPr/>
          </p:nvSpPr>
          <p:spPr>
            <a:xfrm>
              <a:off x="777281" y="4386807"/>
              <a:ext cx="914400" cy="914400"/>
            </a:xfrm>
            <a:prstGeom prst="teardrop">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2" name="TextBox 11"/>
            <p:cNvSpPr txBox="1"/>
            <p:nvPr/>
          </p:nvSpPr>
          <p:spPr>
            <a:xfrm>
              <a:off x="978296" y="4301885"/>
              <a:ext cx="576064" cy="959786"/>
            </a:xfrm>
            <a:prstGeom prst="rect">
              <a:avLst/>
            </a:prstGeom>
            <a:noFill/>
          </p:spPr>
          <p:txBody>
            <a:bodyPr wrap="square" rtlCol="0">
              <a:spAutoFit/>
            </a:bodyPr>
            <a:lstStyle/>
            <a:p>
              <a:pPr algn="ctr"/>
              <a:r>
                <a:rPr lang="en-CA" sz="1400" b="1" dirty="0" smtClean="0">
                  <a:solidFill>
                    <a:prstClr val="white"/>
                  </a:solidFill>
                </a:rPr>
                <a:t>2</a:t>
              </a:r>
              <a:endParaRPr lang="en-CA" sz="1400" b="1" dirty="0">
                <a:solidFill>
                  <a:prstClr val="white"/>
                </a:solidFill>
              </a:endParaRPr>
            </a:p>
          </p:txBody>
        </p:sp>
      </p:grpSp>
      <p:grpSp>
        <p:nvGrpSpPr>
          <p:cNvPr id="13" name="Group 12"/>
          <p:cNvGrpSpPr/>
          <p:nvPr/>
        </p:nvGrpSpPr>
        <p:grpSpPr>
          <a:xfrm>
            <a:off x="6256798" y="1556792"/>
            <a:ext cx="2563674" cy="1439563"/>
            <a:chOff x="2397616" y="-5499992"/>
            <a:chExt cx="7994680" cy="4489200"/>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7616" y="-5499992"/>
              <a:ext cx="7994680" cy="4489200"/>
            </a:xfrm>
            <a:prstGeom prst="rect">
              <a:avLst/>
            </a:prstGeom>
          </p:spPr>
        </p:pic>
        <p:grpSp>
          <p:nvGrpSpPr>
            <p:cNvPr id="15" name="Group 14"/>
            <p:cNvGrpSpPr/>
            <p:nvPr/>
          </p:nvGrpSpPr>
          <p:grpSpPr>
            <a:xfrm>
              <a:off x="2649488" y="-5184906"/>
              <a:ext cx="914400" cy="965396"/>
              <a:chOff x="5004048" y="-3860316"/>
              <a:chExt cx="914400" cy="965396"/>
            </a:xfrm>
          </p:grpSpPr>
          <p:sp>
            <p:nvSpPr>
              <p:cNvPr id="16" name="Teardrop 15"/>
              <p:cNvSpPr/>
              <p:nvPr/>
            </p:nvSpPr>
            <p:spPr>
              <a:xfrm>
                <a:off x="5004048" y="-3860316"/>
                <a:ext cx="914400" cy="914400"/>
              </a:xfrm>
              <a:prstGeom prst="teardrop">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7" name="TextBox 16"/>
              <p:cNvSpPr txBox="1"/>
              <p:nvPr/>
            </p:nvSpPr>
            <p:spPr>
              <a:xfrm>
                <a:off x="5220072" y="-3854706"/>
                <a:ext cx="576064" cy="959786"/>
              </a:xfrm>
              <a:prstGeom prst="rect">
                <a:avLst/>
              </a:prstGeom>
              <a:noFill/>
            </p:spPr>
            <p:txBody>
              <a:bodyPr wrap="square" rtlCol="0">
                <a:spAutoFit/>
              </a:bodyPr>
              <a:lstStyle/>
              <a:p>
                <a:pPr algn="ctr"/>
                <a:r>
                  <a:rPr lang="en-CA" sz="1400" b="1" dirty="0" smtClean="0">
                    <a:solidFill>
                      <a:prstClr val="white"/>
                    </a:solidFill>
                  </a:rPr>
                  <a:t>3</a:t>
                </a:r>
                <a:endParaRPr lang="en-CA" sz="1400" b="1" dirty="0">
                  <a:solidFill>
                    <a:prstClr val="white"/>
                  </a:solidFill>
                </a:endParaRPr>
              </a:p>
            </p:txBody>
          </p:sp>
        </p:grpSp>
      </p:grpSp>
      <p:grpSp>
        <p:nvGrpSpPr>
          <p:cNvPr id="18" name="Group 17"/>
          <p:cNvGrpSpPr/>
          <p:nvPr/>
        </p:nvGrpSpPr>
        <p:grpSpPr>
          <a:xfrm>
            <a:off x="296395" y="3429597"/>
            <a:ext cx="2563674" cy="1439563"/>
            <a:chOff x="-6057221" y="8537602"/>
            <a:chExt cx="7994680" cy="4489200"/>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7221" y="8537602"/>
              <a:ext cx="7994680" cy="4489200"/>
            </a:xfrm>
            <a:prstGeom prst="rect">
              <a:avLst/>
            </a:prstGeom>
          </p:spPr>
        </p:pic>
        <p:grpSp>
          <p:nvGrpSpPr>
            <p:cNvPr id="20" name="Group 19"/>
            <p:cNvGrpSpPr/>
            <p:nvPr/>
          </p:nvGrpSpPr>
          <p:grpSpPr>
            <a:xfrm>
              <a:off x="-5775448" y="8851304"/>
              <a:ext cx="914400" cy="965396"/>
              <a:chOff x="-5816045" y="2498050"/>
              <a:chExt cx="914400" cy="965396"/>
            </a:xfrm>
          </p:grpSpPr>
          <p:sp>
            <p:nvSpPr>
              <p:cNvPr id="21" name="Teardrop 20"/>
              <p:cNvSpPr/>
              <p:nvPr/>
            </p:nvSpPr>
            <p:spPr>
              <a:xfrm>
                <a:off x="-5816045" y="2498050"/>
                <a:ext cx="914400" cy="914400"/>
              </a:xfrm>
              <a:prstGeom prst="teardrop">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2" name="TextBox 21"/>
              <p:cNvSpPr txBox="1"/>
              <p:nvPr/>
            </p:nvSpPr>
            <p:spPr>
              <a:xfrm>
                <a:off x="-5600021" y="2503660"/>
                <a:ext cx="576064" cy="959786"/>
              </a:xfrm>
              <a:prstGeom prst="rect">
                <a:avLst/>
              </a:prstGeom>
              <a:noFill/>
            </p:spPr>
            <p:txBody>
              <a:bodyPr wrap="square" rtlCol="0">
                <a:spAutoFit/>
              </a:bodyPr>
              <a:lstStyle/>
              <a:p>
                <a:pPr algn="ctr"/>
                <a:r>
                  <a:rPr lang="en-CA" sz="1400" b="1" dirty="0" smtClean="0">
                    <a:solidFill>
                      <a:prstClr val="white"/>
                    </a:solidFill>
                  </a:rPr>
                  <a:t>4</a:t>
                </a:r>
                <a:endParaRPr lang="en-CA" sz="1400" b="1" dirty="0">
                  <a:solidFill>
                    <a:prstClr val="white"/>
                  </a:solidFill>
                </a:endParaRPr>
              </a:p>
            </p:txBody>
          </p:sp>
        </p:grpSp>
      </p:grpSp>
      <p:grpSp>
        <p:nvGrpSpPr>
          <p:cNvPr id="23" name="Group 22"/>
          <p:cNvGrpSpPr/>
          <p:nvPr/>
        </p:nvGrpSpPr>
        <p:grpSpPr>
          <a:xfrm>
            <a:off x="6256798" y="3429597"/>
            <a:ext cx="2563674" cy="1439563"/>
            <a:chOff x="2446399" y="8901608"/>
            <a:chExt cx="7994680" cy="4489200"/>
          </a:xfrm>
        </p:grpSpPr>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6399" y="8901608"/>
              <a:ext cx="7994680" cy="4489200"/>
            </a:xfrm>
            <a:prstGeom prst="rect">
              <a:avLst/>
            </a:prstGeom>
          </p:spPr>
        </p:pic>
        <p:grpSp>
          <p:nvGrpSpPr>
            <p:cNvPr id="25" name="Group 24"/>
            <p:cNvGrpSpPr/>
            <p:nvPr/>
          </p:nvGrpSpPr>
          <p:grpSpPr>
            <a:xfrm>
              <a:off x="2699792" y="9139336"/>
              <a:ext cx="914400" cy="965396"/>
              <a:chOff x="-5816045" y="2498050"/>
              <a:chExt cx="914400" cy="965396"/>
            </a:xfrm>
          </p:grpSpPr>
          <p:sp>
            <p:nvSpPr>
              <p:cNvPr id="26" name="Teardrop 25"/>
              <p:cNvSpPr/>
              <p:nvPr/>
            </p:nvSpPr>
            <p:spPr>
              <a:xfrm>
                <a:off x="-5816045" y="2498050"/>
                <a:ext cx="914400" cy="914400"/>
              </a:xfrm>
              <a:prstGeom prst="teardrop">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7" name="TextBox 26"/>
              <p:cNvSpPr txBox="1"/>
              <p:nvPr/>
            </p:nvSpPr>
            <p:spPr>
              <a:xfrm>
                <a:off x="-5600021" y="2503660"/>
                <a:ext cx="576064" cy="959786"/>
              </a:xfrm>
              <a:prstGeom prst="rect">
                <a:avLst/>
              </a:prstGeom>
              <a:noFill/>
            </p:spPr>
            <p:txBody>
              <a:bodyPr wrap="square" rtlCol="0">
                <a:spAutoFit/>
              </a:bodyPr>
              <a:lstStyle/>
              <a:p>
                <a:pPr algn="ctr"/>
                <a:r>
                  <a:rPr lang="en-CA" sz="1400" b="1" dirty="0" smtClean="0">
                    <a:solidFill>
                      <a:prstClr val="white"/>
                    </a:solidFill>
                  </a:rPr>
                  <a:t>5</a:t>
                </a:r>
                <a:endParaRPr lang="en-CA" sz="1400" b="1" dirty="0">
                  <a:solidFill>
                    <a:prstClr val="white"/>
                  </a:solidFill>
                </a:endParaRPr>
              </a:p>
            </p:txBody>
          </p:sp>
        </p:grpSp>
      </p:grpSp>
      <p:grpSp>
        <p:nvGrpSpPr>
          <p:cNvPr id="28" name="Group 27"/>
          <p:cNvGrpSpPr/>
          <p:nvPr/>
        </p:nvGrpSpPr>
        <p:grpSpPr>
          <a:xfrm>
            <a:off x="3276597" y="5272103"/>
            <a:ext cx="2563673" cy="1439563"/>
            <a:chOff x="9144000" y="7749480"/>
            <a:chExt cx="7994677" cy="4489200"/>
          </a:xfrm>
        </p:grpSpPr>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4000" y="7749480"/>
              <a:ext cx="7994677" cy="4489200"/>
            </a:xfrm>
            <a:prstGeom prst="rect">
              <a:avLst/>
            </a:prstGeom>
          </p:spPr>
        </p:pic>
        <p:grpSp>
          <p:nvGrpSpPr>
            <p:cNvPr id="30" name="Group 29"/>
            <p:cNvGrpSpPr/>
            <p:nvPr/>
          </p:nvGrpSpPr>
          <p:grpSpPr>
            <a:xfrm>
              <a:off x="9418240" y="8059216"/>
              <a:ext cx="914400" cy="965396"/>
              <a:chOff x="-5816045" y="2498050"/>
              <a:chExt cx="914400" cy="965396"/>
            </a:xfrm>
          </p:grpSpPr>
          <p:sp>
            <p:nvSpPr>
              <p:cNvPr id="31" name="Teardrop 30"/>
              <p:cNvSpPr/>
              <p:nvPr/>
            </p:nvSpPr>
            <p:spPr>
              <a:xfrm>
                <a:off x="-5816045" y="2498050"/>
                <a:ext cx="914400" cy="914400"/>
              </a:xfrm>
              <a:prstGeom prst="teardrop">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32" name="TextBox 31"/>
              <p:cNvSpPr txBox="1"/>
              <p:nvPr/>
            </p:nvSpPr>
            <p:spPr>
              <a:xfrm>
                <a:off x="-5600021" y="2503660"/>
                <a:ext cx="576064" cy="959786"/>
              </a:xfrm>
              <a:prstGeom prst="rect">
                <a:avLst/>
              </a:prstGeom>
              <a:noFill/>
            </p:spPr>
            <p:txBody>
              <a:bodyPr wrap="square" rtlCol="0">
                <a:spAutoFit/>
              </a:bodyPr>
              <a:lstStyle/>
              <a:p>
                <a:pPr algn="ctr"/>
                <a:r>
                  <a:rPr lang="en-CA" sz="1400" b="1" dirty="0">
                    <a:solidFill>
                      <a:prstClr val="white"/>
                    </a:solidFill>
                  </a:rPr>
                  <a:t>6</a:t>
                </a:r>
              </a:p>
            </p:txBody>
          </p:sp>
        </p:grpSp>
      </p:grpSp>
      <p:pic>
        <p:nvPicPr>
          <p:cNvPr id="3" name="Picture 2"/>
          <p:cNvPicPr>
            <a:picLocks noChangeAspect="1"/>
          </p:cNvPicPr>
          <p:nvPr/>
        </p:nvPicPr>
        <p:blipFill>
          <a:blip r:embed="rId9"/>
          <a:stretch>
            <a:fillRect/>
          </a:stretch>
        </p:blipFill>
        <p:spPr>
          <a:xfrm>
            <a:off x="3193438" y="2835400"/>
            <a:ext cx="2726370" cy="2597658"/>
          </a:xfrm>
          <a:prstGeom prst="rect">
            <a:avLst/>
          </a:prstGeom>
        </p:spPr>
      </p:pic>
    </p:spTree>
    <p:extLst>
      <p:ext uri="{BB962C8B-B14F-4D97-AF65-F5344CB8AC3E}">
        <p14:creationId xmlns:p14="http://schemas.microsoft.com/office/powerpoint/2010/main" val="31017417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764704"/>
            <a:ext cx="8229600" cy="912168"/>
          </a:xfrm>
        </p:spPr>
        <p:txBody>
          <a:bodyPr/>
          <a:lstStyle/>
          <a:p>
            <a:r>
              <a:rPr lang="en-CA" dirty="0" smtClean="0">
                <a:solidFill>
                  <a:schemeClr val="tx2"/>
                </a:solidFill>
              </a:rPr>
              <a:t>The former Blair Rifle Range</a:t>
            </a:r>
            <a:endParaRPr lang="en-CA" dirty="0">
              <a:solidFill>
                <a:schemeClr val="tx2"/>
              </a:solidFill>
            </a:endParaRP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flipV="1">
            <a:off x="-22860" y="-22860"/>
            <a:ext cx="45720" cy="45720"/>
          </a:xfrm>
        </p:spPr>
      </p:pic>
      <p:pic>
        <p:nvPicPr>
          <p:cNvPr id="8" name="Picture 7"/>
          <p:cNvPicPr>
            <a:picLocks noChangeAspect="1"/>
          </p:cNvPicPr>
          <p:nvPr/>
        </p:nvPicPr>
        <p:blipFill>
          <a:blip r:embed="rId4"/>
          <a:stretch>
            <a:fillRect/>
          </a:stretch>
        </p:blipFill>
        <p:spPr>
          <a:xfrm>
            <a:off x="899592" y="1484784"/>
            <a:ext cx="6840760" cy="5135130"/>
          </a:xfrm>
          <a:prstGeom prst="rect">
            <a:avLst/>
          </a:prstGeom>
        </p:spPr>
      </p:pic>
    </p:spTree>
    <p:extLst>
      <p:ext uri="{BB962C8B-B14F-4D97-AF65-F5344CB8AC3E}">
        <p14:creationId xmlns:p14="http://schemas.microsoft.com/office/powerpoint/2010/main" val="1004623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Former Blair Rifle Range – Then </a:t>
            </a:r>
            <a:endParaRPr lang="en-CA" dirty="0"/>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flipV="1">
            <a:off x="-22860" y="-22860"/>
            <a:ext cx="45720" cy="45720"/>
          </a:xfrm>
        </p:spPr>
      </p:pic>
      <p:sp>
        <p:nvSpPr>
          <p:cNvPr id="3" name="TextBox 2"/>
          <p:cNvSpPr txBox="1"/>
          <p:nvPr/>
        </p:nvSpPr>
        <p:spPr>
          <a:xfrm>
            <a:off x="323528" y="2276872"/>
            <a:ext cx="3286102" cy="3970318"/>
          </a:xfrm>
          <a:prstGeom prst="rect">
            <a:avLst/>
          </a:prstGeom>
          <a:noFill/>
        </p:spPr>
        <p:txBody>
          <a:bodyPr wrap="square" rtlCol="0">
            <a:spAutoFit/>
          </a:bodyPr>
          <a:lstStyle/>
          <a:p>
            <a:r>
              <a:rPr lang="en-CA" sz="2400" dirty="0" smtClean="0"/>
              <a:t>A long time ago, soldiers used to train in this area before they went to war. </a:t>
            </a:r>
          </a:p>
          <a:p>
            <a:endParaRPr lang="en-CA" sz="1200" dirty="0"/>
          </a:p>
          <a:p>
            <a:r>
              <a:rPr lang="en-CA" sz="2400" dirty="0" smtClean="0"/>
              <a:t>Some of the bombs they were practicing with didn’t explode like they were supposed to.</a:t>
            </a:r>
          </a:p>
          <a:p>
            <a:endParaRPr lang="en-CA" sz="2400" dirty="0">
              <a:solidFill>
                <a:prstClr val="black"/>
              </a:solidFill>
            </a:endParaRPr>
          </a:p>
        </p:txBody>
      </p:sp>
      <p:pic>
        <p:nvPicPr>
          <p:cNvPr id="9" name="Picture 8"/>
          <p:cNvPicPr>
            <a:picLocks noChangeAspect="1"/>
          </p:cNvPicPr>
          <p:nvPr/>
        </p:nvPicPr>
        <p:blipFill>
          <a:blip r:embed="rId4"/>
          <a:stretch>
            <a:fillRect/>
          </a:stretch>
        </p:blipFill>
        <p:spPr>
          <a:xfrm>
            <a:off x="3851920" y="2132856"/>
            <a:ext cx="4979604" cy="2592288"/>
          </a:xfrm>
          <a:prstGeom prst="rect">
            <a:avLst/>
          </a:prstGeom>
          <a:ln w="9525">
            <a:solidFill>
              <a:srgbClr val="000000"/>
            </a:solidFill>
          </a:ln>
        </p:spPr>
      </p:pic>
      <p:sp>
        <p:nvSpPr>
          <p:cNvPr id="5" name="TextBox 4"/>
          <p:cNvSpPr txBox="1"/>
          <p:nvPr/>
        </p:nvSpPr>
        <p:spPr>
          <a:xfrm>
            <a:off x="4043079" y="4885129"/>
            <a:ext cx="4788445" cy="707886"/>
          </a:xfrm>
          <a:prstGeom prst="rect">
            <a:avLst/>
          </a:prstGeom>
          <a:noFill/>
        </p:spPr>
        <p:txBody>
          <a:bodyPr wrap="square" rtlCol="0">
            <a:spAutoFit/>
          </a:bodyPr>
          <a:lstStyle/>
          <a:p>
            <a:r>
              <a:rPr lang="en-CA" sz="2000" dirty="0" smtClean="0"/>
              <a:t>A photo </a:t>
            </a:r>
            <a:r>
              <a:rPr lang="en-CA" sz="2000" dirty="0"/>
              <a:t>of the </a:t>
            </a:r>
            <a:r>
              <a:rPr lang="en-CA" sz="2000" dirty="0" smtClean="0"/>
              <a:t>old military </a:t>
            </a:r>
            <a:r>
              <a:rPr lang="en-CA" sz="2000" dirty="0"/>
              <a:t>training </a:t>
            </a:r>
            <a:r>
              <a:rPr lang="en-CA" sz="2000" dirty="0" smtClean="0"/>
              <a:t>area at the Blair Rifle Range. </a:t>
            </a:r>
            <a:endParaRPr lang="en-CA" sz="2000" strike="sngStrike" dirty="0"/>
          </a:p>
        </p:txBody>
      </p:sp>
    </p:spTree>
    <p:extLst>
      <p:ext uri="{BB962C8B-B14F-4D97-AF65-F5344CB8AC3E}">
        <p14:creationId xmlns:p14="http://schemas.microsoft.com/office/powerpoint/2010/main" val="27108825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heme/theme1.xml><?xml version="1.0" encoding="utf-8"?>
<a:theme xmlns:a="http://schemas.openxmlformats.org/drawingml/2006/main" name="UXO Safety for Kids_Grade 3_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ADMPA Admin" ma:contentTypeID="0x010100E6462F15D6120544BF30BB1862FE120901010027745CDB928850468E7C82C6E76138A2" ma:contentTypeVersion="7" ma:contentTypeDescription="" ma:contentTypeScope="" ma:versionID="9f8be660ed93d89d8ebd810e30d11622">
  <xsd:schema xmlns:xsd="http://www.w3.org/2001/XMLSchema" xmlns:xs="http://www.w3.org/2001/XMLSchema" xmlns:p="http://schemas.microsoft.com/office/2006/metadata/properties" xmlns:ns1="http://schemas.microsoft.com/sharepoint/v3" xmlns:ns3="f671534e-74e5-4236-8092-3129c56dc4ea" targetNamespace="http://schemas.microsoft.com/office/2006/metadata/properties" ma:root="true" ma:fieldsID="df211632aca2b93c727962331ff9deab" ns1:_="" ns3:_="">
    <xsd:import namespace="http://schemas.microsoft.com/sharepoint/v3"/>
    <xsd:import namespace="f671534e-74e5-4236-8092-3129c56dc4ea"/>
    <xsd:element name="properties">
      <xsd:complexType>
        <xsd:sequence>
          <xsd:element name="documentManagement">
            <xsd:complexType>
              <xsd:all>
                <xsd:element ref="ns1:RoutingRuleDescription" minOccurs="0"/>
                <xsd:element ref="ns3:Entered_x0020_By" minOccurs="0"/>
                <xsd:element ref="ns3:Record_x0020_Date"/>
                <xsd:element ref="ns3:b80c1f53a0524e008c4670662d077fa0" minOccurs="0"/>
                <xsd:element ref="ns3:ib3219b4107f4d698716b70502ed242a" minOccurs="0"/>
                <xsd:element ref="ns3:a4a735c5c3a14a3cab9401b6e84ec97f" minOccurs="0"/>
                <xsd:element ref="ns3:TaxCatchAllLabel" minOccurs="0"/>
                <xsd:element ref="ns1:_dlc_Exempt" minOccurs="0"/>
                <xsd:element ref="ns1:_dlc_ExpireDateSaved" minOccurs="0"/>
                <xsd:element ref="ns1:_dlc_ExpireDate" minOccurs="0"/>
                <xsd:element ref="ns3:o4767eceb1cf4e2bbb9ae1f77dd06c0d" minOccurs="0"/>
                <xsd:element ref="ns3:TaxCatchAll" minOccurs="0"/>
                <xsd:element ref="ns3:gd43b524f0564ef891a8c4936f0cbee5" minOccurs="0"/>
                <xsd:element ref="ns3:cabbea28976f4c16b9df89740fbcfaea" minOccurs="0"/>
                <xsd:element ref="ns3:jd4271acd6ca435fb448d35a34762777"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3" nillable="true" ma:displayName="Description" ma:internalName="RoutingRuleDescription" ma:readOnly="false">
      <xsd:simpleType>
        <xsd:restriction base="dms:Text">
          <xsd:maxLength value="255"/>
        </xsd:restriction>
      </xsd:simpleType>
    </xsd:element>
    <xsd:element name="_dlc_Exempt" ma:index="20" nillable="true" ma:displayName="Exempt from Policy" ma:hidden="true" ma:internalName="_dlc_Exempt" ma:readOnly="true">
      <xsd:simpleType>
        <xsd:restriction base="dms:Unknown"/>
      </xsd:simpleType>
    </xsd:element>
    <xsd:element name="_dlc_ExpireDateSaved" ma:index="21" nillable="true" ma:displayName="Original Expiration Date" ma:hidden="true" ma:internalName="_dlc_ExpireDateSaved" ma:readOnly="true">
      <xsd:simpleType>
        <xsd:restriction base="dms:DateTime"/>
      </xsd:simpleType>
    </xsd:element>
    <xsd:element name="_dlc_ExpireDate" ma:index="22"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671534e-74e5-4236-8092-3129c56dc4ea" elementFormDefault="qualified">
    <xsd:import namespace="http://schemas.microsoft.com/office/2006/documentManagement/types"/>
    <xsd:import namespace="http://schemas.microsoft.com/office/infopath/2007/PartnerControls"/>
    <xsd:element name="Entered_x0020_By" ma:index="5" nillable="true" ma:displayName="Entered By" ma:internalName="Entered_x0020_By" ma:readOnly="false">
      <xsd:simpleType>
        <xsd:restriction base="dms:Text">
          <xsd:maxLength value="255"/>
        </xsd:restriction>
      </xsd:simpleType>
    </xsd:element>
    <xsd:element name="Record_x0020_Date" ma:index="6" ma:displayName="Record Date" ma:default="[today]" ma:format="DateOnly" ma:internalName="Record_x0020_Date">
      <xsd:simpleType>
        <xsd:restriction base="dms:DateTime"/>
      </xsd:simpleType>
    </xsd:element>
    <xsd:element name="b80c1f53a0524e008c4670662d077fa0" ma:index="13" ma:taxonomy="true" ma:internalName="b80c1f53a0524e008c4670662d077fa0" ma:taxonomyFieldName="Sensitivity" ma:displayName="Sensitivity" ma:default="2;#NATO Unclassified|31174c30-8db1-46cf-b4aa-9af4ad77d14b" ma:fieldId="{b80c1f53-a052-4e00-8c46-70662d077fa0}" ma:sspId="8c346edb-870d-4513-9c63-a893910a98ab" ma:termSetId="1a9fbc36-3b23-496c-bc01-201831f64af9" ma:anchorId="00000000-0000-0000-0000-000000000000" ma:open="false" ma:isKeyword="false">
      <xsd:complexType>
        <xsd:sequence>
          <xsd:element ref="pc:Terms" minOccurs="0" maxOccurs="1"/>
        </xsd:sequence>
      </xsd:complexType>
    </xsd:element>
    <xsd:element name="ib3219b4107f4d698716b70502ed242a" ma:index="15" ma:taxonomy="true" ma:internalName="ib3219b4107f4d698716b70502ed242a" ma:taxonomyFieldName="DocLanguage" ma:displayName="DocLanguage" ma:readOnly="false" ma:default="1;#English|bd6d7ee1-50c0-484f-9d07-7d7f65e837f3" ma:fieldId="{2b3219b4-107f-4d69-8716-b70502ed242a}" ma:taxonomyMulti="true" ma:sspId="8c346edb-870d-4513-9c63-a893910a98ab" ma:termSetId="0420b77c-9afa-427d-a10d-2c64f866f7ae" ma:anchorId="00000000-0000-0000-0000-000000000000" ma:open="false" ma:isKeyword="false">
      <xsd:complexType>
        <xsd:sequence>
          <xsd:element ref="pc:Terms" minOccurs="0" maxOccurs="1"/>
        </xsd:sequence>
      </xsd:complexType>
    </xsd:element>
    <xsd:element name="a4a735c5c3a14a3cab9401b6e84ec97f" ma:index="18" nillable="true" ma:taxonomy="true" ma:internalName="a4a735c5c3a14a3cab9401b6e84ec97f" ma:taxonomyFieldName="Region" ma:displayName="Region" ma:default="5;#National - Ottawa|06559d8d-532d-428b-9e6b-77c5c181ccb3" ma:fieldId="{a4a735c5-c3a1-4a3c-ab94-01b6e84ec97f}" ma:sspId="8c346edb-870d-4513-9c63-a893910a98ab" ma:termSetId="660ffbdb-1ef5-4803-801a-4e3e657fa261" ma:anchorId="00000000-0000-0000-0000-000000000000" ma:open="false" ma:isKeyword="false">
      <xsd:complexType>
        <xsd:sequence>
          <xsd:element ref="pc:Terms" minOccurs="0" maxOccurs="1"/>
        </xsd:sequence>
      </xsd:complexType>
    </xsd:element>
    <xsd:element name="TaxCatchAllLabel" ma:index="19" nillable="true" ma:displayName="Taxonomy Catch All Column1" ma:hidden="true" ma:list="{884dc368-9d49-4ae8-a624-e2b79571a6e2}" ma:internalName="TaxCatchAllLabel" ma:readOnly="true" ma:showField="CatchAllDataLabel" ma:web="5fa89a65-ee16-4ae6-8012-db71d4c1aeb8">
      <xsd:complexType>
        <xsd:complexContent>
          <xsd:extension base="dms:MultiChoiceLookup">
            <xsd:sequence>
              <xsd:element name="Value" type="dms:Lookup" maxOccurs="unbounded" minOccurs="0" nillable="true"/>
            </xsd:sequence>
          </xsd:extension>
        </xsd:complexContent>
      </xsd:complexType>
    </xsd:element>
    <xsd:element name="o4767eceb1cf4e2bbb9ae1f77dd06c0d" ma:index="23" ma:taxonomy="true" ma:internalName="o4767eceb1cf4e2bbb9ae1f77dd06c0d" ma:taxonomyFieldName="ADMPA_x0020_Subject" ma:displayName="ADMPA Subject" ma:default="6;#Admin|b6aac56e-b578-4638-b234-c551a8ef8c0f" ma:fieldId="{84767ece-b1cf-4e2b-bb9a-e1f77dd06c0d}" ma:taxonomyMulti="true" ma:sspId="8c346edb-870d-4513-9c63-a893910a98ab" ma:termSetId="a7c26415-b443-4186-8355-010c1c1c54b5" ma:anchorId="00000000-0000-0000-0000-000000000000" ma:open="false" ma:isKeyword="false">
      <xsd:complexType>
        <xsd:sequence>
          <xsd:element ref="pc:Terms" minOccurs="0" maxOccurs="1"/>
        </xsd:sequence>
      </xsd:complexType>
    </xsd:element>
    <xsd:element name="TaxCatchAll" ma:index="24" nillable="true" ma:displayName="Taxonomy Catch All Column" ma:hidden="true" ma:list="{884dc368-9d49-4ae8-a624-e2b79571a6e2}" ma:internalName="TaxCatchAll" ma:showField="CatchAllData" ma:web="5fa89a65-ee16-4ae6-8012-db71d4c1aeb8">
      <xsd:complexType>
        <xsd:complexContent>
          <xsd:extension base="dms:MultiChoiceLookup">
            <xsd:sequence>
              <xsd:element name="Value" type="dms:Lookup" maxOccurs="unbounded" minOccurs="0" nillable="true"/>
            </xsd:sequence>
          </xsd:extension>
        </xsd:complexContent>
      </xsd:complexType>
    </xsd:element>
    <xsd:element name="gd43b524f0564ef891a8c4936f0cbee5" ma:index="25" nillable="true" ma:taxonomy="true" ma:internalName="gd43b524f0564ef891a8c4936f0cbee5" ma:taxonomyFieldName="Fiscal_x0020_Year" ma:displayName="Fiscal Year" ma:readOnly="false" ma:default="68;#FY2015-2016|ef8ecf4f-4bf3-4825-8cd0-92de8c43dfbc" ma:fieldId="{0d43b524-f056-4ef8-91a8-c4936f0cbee5}" ma:sspId="8c346edb-870d-4513-9c63-a893910a98ab" ma:termSetId="90c6491d-c1ae-4564-ba16-d0dda62b5981" ma:anchorId="00000000-0000-0000-0000-000000000000" ma:open="false" ma:isKeyword="false">
      <xsd:complexType>
        <xsd:sequence>
          <xsd:element ref="pc:Terms" minOccurs="0" maxOccurs="1"/>
        </xsd:sequence>
      </xsd:complexType>
    </xsd:element>
    <xsd:element name="cabbea28976f4c16b9df89740fbcfaea" ma:index="27" nillable="true" ma:taxonomy="true" ma:internalName="cabbea28976f4c16b9df89740fbcfaea" ma:taxonomyFieldName="Releasable" ma:displayName="Releasable" ma:readOnly="false" ma:default="7;#CA|cf57ec48-c89d-4360-b439-915bb3b6707c" ma:fieldId="{cabbea28-976f-4c16-b9df-89740fbcfaea}" ma:sspId="8c346edb-870d-4513-9c63-a893910a98ab" ma:termSetId="6bd1f2be-c609-408b-a159-b39581c4eacd" ma:anchorId="00000000-0000-0000-0000-000000000000" ma:open="false" ma:isKeyword="false">
      <xsd:complexType>
        <xsd:sequence>
          <xsd:element ref="pc:Terms" minOccurs="0" maxOccurs="1"/>
        </xsd:sequence>
      </xsd:complexType>
    </xsd:element>
    <xsd:element name="jd4271acd6ca435fb448d35a34762777" ma:index="29" nillable="true" ma:taxonomy="true" ma:internalName="jd4271acd6ca435fb448d35a34762777" ma:taxonomyFieldName="Corporate_x0020_Name" ma:displayName="Corporate Name" ma:default="3;#National Defence|0fbf44f3-2f93-4fc5-8ee2-af669c0654de" ma:fieldId="{3d4271ac-d6ca-435f-b448-d35a34762777}" ma:sspId="8c346edb-870d-4513-9c63-a893910a98ab" ma:termSetId="7c9d31bb-0ad4-4943-a089-fe55428a6c03"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 ma:displayName="Author"/>
        <xsd:element ref="dcterms:created" minOccurs="0" maxOccurs="1"/>
        <xsd:element ref="dc:identifier" minOccurs="0" maxOccurs="1"/>
        <xsd:element name="contentType" minOccurs="0" maxOccurs="1" type="xsd:string" ma:index="8" ma:displayName="Content Type" ma:readOnly="tru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p:Policy xmlns:p="office.server.policy" id="" local="true">
  <p:Name>ADMPA Base</p:Name>
  <p:Description/>
  <p:Statement/>
  <p:PolicyItems>
    <p:PolicyItem featureId="Microsoft.Office.RecordsManagement.PolicyFeatures.Expiration" staticId="0x010100E6462F15D6120544BF30BB1862FE120901|1007247583" UniqueId="0ec94e2f-331b-4fc7-9c54-459e4648ae22">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10</number>
                  <property>Created</property>
                  <propertyId>8c06beca-0777-48f7-91c7-6da68bc07b69</propertyId>
                  <period>days</period>
                </formula>
                <action type="workflow" id="9663fc46-8817-497b-b503-b243f5e216bb"/>
              </data>
            </stages>
          </Schedule>
        </Schedules>
      </p:CustomData>
    </p:PolicyItem>
  </p:PolicyItems>
</p:Policy>
</file>

<file path=customXml/item3.xml><?xml version="1.0" encoding="utf-8"?>
<?mso-contentType ?>
<SharedContentType xmlns="Microsoft.SharePoint.Taxonomy.ContentTypeSync" SourceId="8c346edb-870d-4513-9c63-a893910a98ab" ContentTypeId="0x010100E6462F15D6120544BF30BB1862FE12090101" PreviousValue="false"/>
</file>

<file path=customXml/item4.xml><?xml version="1.0" encoding="utf-8"?>
<p:properties xmlns:p="http://schemas.microsoft.com/office/2006/metadata/properties" xmlns:xsi="http://www.w3.org/2001/XMLSchema-instance" xmlns:pc="http://schemas.microsoft.com/office/infopath/2007/PartnerControls">
  <documentManagement>
    <cabbea28976f4c16b9df89740fbcfaea xmlns="f671534e-74e5-4236-8092-3129c56dc4ea">
      <Terms xmlns="http://schemas.microsoft.com/office/infopath/2007/PartnerControls">
        <TermInfo xmlns="http://schemas.microsoft.com/office/infopath/2007/PartnerControls">
          <TermName xmlns="http://schemas.microsoft.com/office/infopath/2007/PartnerControls">CA</TermName>
          <TermId xmlns="http://schemas.microsoft.com/office/infopath/2007/PartnerControls">cf57ec48-c89d-4360-b439-915bb3b6707c</TermId>
        </TermInfo>
      </Terms>
    </cabbea28976f4c16b9df89740fbcfaea>
    <jd4271acd6ca435fb448d35a34762777 xmlns="f671534e-74e5-4236-8092-3129c56dc4ea">
      <Terms xmlns="http://schemas.microsoft.com/office/infopath/2007/PartnerControls">
        <TermInfo xmlns="http://schemas.microsoft.com/office/infopath/2007/PartnerControls">
          <TermName xmlns="http://schemas.microsoft.com/office/infopath/2007/PartnerControls">National Defence</TermName>
          <TermId xmlns="http://schemas.microsoft.com/office/infopath/2007/PartnerControls">0fbf44f3-2f93-4fc5-8ee2-af669c0654de</TermId>
        </TermInfo>
      </Terms>
    </jd4271acd6ca435fb448d35a34762777>
    <b80c1f53a0524e008c4670662d077fa0 xmlns="f671534e-74e5-4236-8092-3129c56dc4ea">
      <Terms xmlns="http://schemas.microsoft.com/office/infopath/2007/PartnerControls">
        <TermInfo xmlns="http://schemas.microsoft.com/office/infopath/2007/PartnerControls">
          <TermName xmlns="http://schemas.microsoft.com/office/infopath/2007/PartnerControls">NATO Unclassified</TermName>
          <TermId xmlns="http://schemas.microsoft.com/office/infopath/2007/PartnerControls">31174c30-8db1-46cf-b4aa-9af4ad77d14b</TermId>
        </TermInfo>
      </Terms>
    </b80c1f53a0524e008c4670662d077fa0>
    <ib3219b4107f4d698716b70502ed242a xmlns="f671534e-74e5-4236-8092-3129c56dc4e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bd6d7ee1-50c0-484f-9d07-7d7f65e837f3</TermId>
        </TermInfo>
      </Terms>
    </ib3219b4107f4d698716b70502ed242a>
    <a4a735c5c3a14a3cab9401b6e84ec97f xmlns="f671534e-74e5-4236-8092-3129c56dc4ea">
      <Terms xmlns="http://schemas.microsoft.com/office/infopath/2007/PartnerControls">
        <TermInfo xmlns="http://schemas.microsoft.com/office/infopath/2007/PartnerControls">
          <TermName xmlns="http://schemas.microsoft.com/office/infopath/2007/PartnerControls">National - Ottawa</TermName>
          <TermId xmlns="http://schemas.microsoft.com/office/infopath/2007/PartnerControls">06559d8d-532d-428b-9e6b-77c5c181ccb3</TermId>
        </TermInfo>
      </Terms>
    </a4a735c5c3a14a3cab9401b6e84ec97f>
    <gd43b524f0564ef891a8c4936f0cbee5 xmlns="f671534e-74e5-4236-8092-3129c56dc4ea">
      <Terms xmlns="http://schemas.microsoft.com/office/infopath/2007/PartnerControls">
        <TermInfo xmlns="http://schemas.microsoft.com/office/infopath/2007/PartnerControls">
          <TermName xmlns="http://schemas.microsoft.com/office/infopath/2007/PartnerControls">FY2015-2016</TermName>
          <TermId xmlns="http://schemas.microsoft.com/office/infopath/2007/PartnerControls">ef8ecf4f-4bf3-4825-8cd0-92de8c43dfbc</TermId>
        </TermInfo>
      </Terms>
    </gd43b524f0564ef891a8c4936f0cbee5>
    <o4767eceb1cf4e2bbb9ae1f77dd06c0d xmlns="f671534e-74e5-4236-8092-3129c56dc4ea">
      <Terms xmlns="http://schemas.microsoft.com/office/infopath/2007/PartnerControls">
        <TermInfo xmlns="http://schemas.microsoft.com/office/infopath/2007/PartnerControls">
          <TermName xmlns="http://schemas.microsoft.com/office/infopath/2007/PartnerControls">Admin</TermName>
          <TermId xmlns="http://schemas.microsoft.com/office/infopath/2007/PartnerControls">b6aac56e-b578-4638-b234-c551a8ef8c0f</TermId>
        </TermInfo>
      </Terms>
    </o4767eceb1cf4e2bbb9ae1f77dd06c0d>
    <TaxCatchAll xmlns="f671534e-74e5-4236-8092-3129c56dc4ea">
      <Value>68</Value>
      <Value>8</Value>
      <Value>7</Value>
      <Value>6</Value>
      <Value>5</Value>
      <Value>3</Value>
      <Value>2</Value>
      <Value>1</Value>
    </TaxCatchAll>
    <_dlc_ExpireDate xmlns="http://schemas.microsoft.com/sharepoint/v3">2018-07-05T18:22:13+00:00</_dlc_ExpireDate>
    <RoutingRuleDescription xmlns="http://schemas.microsoft.com/sharepoint/v3" xsi:nil="true"/>
    <Record_x0020_Date xmlns="f671534e-74e5-4236-8092-3129c56dc4ea">2018-06-25T18:22:18+00:00</Record_x0020_Date>
    <Entered_x0020_By xmlns="f671534e-74e5-4236-8092-3129c56dc4ea" xsi:nil="true"/>
  </documentManagement>
</p:properties>
</file>

<file path=customXml/item5.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Assembly>Microsoft.Office.Policy, Version=14.0.0.0, Culture=neutral, PublicKeyToken=71e9bce111e9429c</Assembly>
    <Class>Microsoft.Office.RecordsManagement.Internal.UpdateExpireDate</Class>
    <Data/>
    <Filter/>
  </Receiver>
</spe:Receivers>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0D15E9-0C0E-496D-B9DF-AC690F20E2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671534e-74e5-4236-8092-3129c56dc4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528FA9-28A5-4657-8022-9A1CACEDEE67}">
  <ds:schemaRefs>
    <ds:schemaRef ds:uri="office.server.policy"/>
  </ds:schemaRefs>
</ds:datastoreItem>
</file>

<file path=customXml/itemProps3.xml><?xml version="1.0" encoding="utf-8"?>
<ds:datastoreItem xmlns:ds="http://schemas.openxmlformats.org/officeDocument/2006/customXml" ds:itemID="{090D22C1-25E6-49A1-9F23-311F7554556F}">
  <ds:schemaRefs>
    <ds:schemaRef ds:uri="Microsoft.SharePoint.Taxonomy.ContentTypeSync"/>
  </ds:schemaRefs>
</ds:datastoreItem>
</file>

<file path=customXml/itemProps4.xml><?xml version="1.0" encoding="utf-8"?>
<ds:datastoreItem xmlns:ds="http://schemas.openxmlformats.org/officeDocument/2006/customXml" ds:itemID="{2CF5DBC7-5C8C-4F47-9447-4A1FC8864C8E}">
  <ds:schemaRefs>
    <ds:schemaRef ds:uri="http://purl.org/dc/terms/"/>
    <ds:schemaRef ds:uri="f671534e-74e5-4236-8092-3129c56dc4ea"/>
    <ds:schemaRef ds:uri="http://www.w3.org/XML/1998/namespace"/>
    <ds:schemaRef ds:uri="http://schemas.microsoft.com/office/2006/documentManagement/types"/>
    <ds:schemaRef ds:uri="http://schemas.microsoft.com/office/2006/metadata/properties"/>
    <ds:schemaRef ds:uri="http://purl.org/dc/dcmitype/"/>
    <ds:schemaRef ds:uri="http://schemas.openxmlformats.org/package/2006/metadata/core-properties"/>
    <ds:schemaRef ds:uri="http://schemas.microsoft.com/sharepoint/v3"/>
    <ds:schemaRef ds:uri="http://purl.org/dc/elements/1.1/"/>
    <ds:schemaRef ds:uri="http://schemas.microsoft.com/office/infopath/2007/PartnerControls"/>
  </ds:schemaRefs>
</ds:datastoreItem>
</file>

<file path=customXml/itemProps5.xml><?xml version="1.0" encoding="utf-8"?>
<ds:datastoreItem xmlns:ds="http://schemas.openxmlformats.org/officeDocument/2006/customXml" ds:itemID="{AEC3032A-6553-4A11-9626-93296AB54B39}">
  <ds:schemaRefs>
    <ds:schemaRef ds:uri="http://schemas.microsoft.com/sharepoint/events"/>
  </ds:schemaRefs>
</ds:datastoreItem>
</file>

<file path=customXml/itemProps6.xml><?xml version="1.0" encoding="utf-8"?>
<ds:datastoreItem xmlns:ds="http://schemas.openxmlformats.org/officeDocument/2006/customXml" ds:itemID="{2B102145-2299-4C6D-ADB3-FED45BCE0D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UXO Safety for Kids_Grade 3_e</Template>
  <TotalTime>10692</TotalTime>
  <Words>633</Words>
  <Application>Microsoft Office PowerPoint</Application>
  <PresentationFormat>On-screen Show (4:3)</PresentationFormat>
  <Paragraphs>102</Paragraphs>
  <Slides>18</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ＭＳ Ｐゴシック</vt:lpstr>
      <vt:lpstr>Arial</vt:lpstr>
      <vt:lpstr>Berlin Sans FB Demi</vt:lpstr>
      <vt:lpstr>Calibri</vt:lpstr>
      <vt:lpstr>UXO Safety for Kids_Grade 3_e</vt:lpstr>
      <vt:lpstr>Custom Design</vt:lpstr>
      <vt:lpstr>UXO Safety for Kids</vt:lpstr>
      <vt:lpstr>UXO safety video</vt:lpstr>
      <vt:lpstr>What is UXO?</vt:lpstr>
      <vt:lpstr>UXO is very dangerous!</vt:lpstr>
      <vt:lpstr>What does UXO look like?</vt:lpstr>
      <vt:lpstr>Is this UXO?</vt:lpstr>
      <vt:lpstr>They are all UXO!</vt:lpstr>
      <vt:lpstr>The former Blair Rifle Range</vt:lpstr>
      <vt:lpstr>Former Blair Rifle Range – Then </vt:lpstr>
      <vt:lpstr>Former Blair Rifle Range – Today</vt:lpstr>
      <vt:lpstr>True or false?</vt:lpstr>
      <vt:lpstr>True or false?</vt:lpstr>
      <vt:lpstr>PowerPoint Presentation</vt:lpstr>
      <vt:lpstr>1. Don’t touch it!</vt:lpstr>
      <vt:lpstr>2. Remember where you found it and go back the same way you came</vt:lpstr>
      <vt:lpstr>3. Tell an adult</vt:lpstr>
      <vt:lpstr>Remember: All UXO is very dangerous</vt:lpstr>
      <vt:lpstr>For more information</vt:lpstr>
    </vt:vector>
  </TitlesOfParts>
  <Company>Department of National Defence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UXO Safety for Kids</dc:title>
  <dc:creator>bray.k</dc:creator>
  <cp:lastModifiedBy>Mikhalchuk.V</cp:lastModifiedBy>
  <cp:revision>203</cp:revision>
  <dcterms:created xsi:type="dcterms:W3CDTF">2016-03-11T14:34:31Z</dcterms:created>
  <dcterms:modified xsi:type="dcterms:W3CDTF">2018-06-27T15:02:34Z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112182</vt:lpwstr>
  </property>
  <property fmtid="{D5CDD505-2E9C-101B-9397-08002B2CF9AE}" pid="3" name="NXPowerLiteSettings">
    <vt:lpwstr>F7000400038000</vt:lpwstr>
  </property>
  <property fmtid="{D5CDD505-2E9C-101B-9397-08002B2CF9AE}" pid="4" name="NXPowerLiteVersion">
    <vt:lpwstr>D6.2.2</vt:lpwstr>
  </property>
  <property fmtid="{D5CDD505-2E9C-101B-9397-08002B2CF9AE}" pid="5" name="keceabc8348d470090846c19c38be7e9">
    <vt:lpwstr>News Release|1638ea37-71ef-41f2-9029-cbad597eb8d4</vt:lpwstr>
  </property>
  <property fmtid="{D5CDD505-2E9C-101B-9397-08002B2CF9AE}" pid="6" name="_dlc_policyId">
    <vt:lpwstr>0x010100E6462F15D6120544BF30BB1862FE120901|1007247583</vt:lpwstr>
  </property>
  <property fmtid="{D5CDD505-2E9C-101B-9397-08002B2CF9AE}" pid="7" name="ContentTypeId">
    <vt:lpwstr>0x010100E6462F15D6120544BF30BB1862FE120901010027745CDB928850468E7C82C6E76138A2</vt:lpwstr>
  </property>
  <property fmtid="{D5CDD505-2E9C-101B-9397-08002B2CF9AE}" pid="8" name="ItemRetentionFormula">
    <vt:lpwstr>&lt;formula id="Microsoft.Office.RecordsManagement.PolicyFeatures.Expiration.Formula.BuiltIn"&gt;&lt;number&gt;10&lt;/number&gt;&lt;property&gt;Created&lt;/property&gt;&lt;propertyId&gt;8c06beca-0777-48f7-91c7-6da68bc07b69&lt;/propertyId&gt;&lt;period&gt;days&lt;/period&gt;&lt;/formula&gt;</vt:lpwstr>
  </property>
  <property fmtid="{D5CDD505-2E9C-101B-9397-08002B2CF9AE}" pid="9" name="Fiscal_x0020_Year">
    <vt:lpwstr>68;#FY2015-2016|ef8ecf4f-4bf3-4825-8cd0-92de8c43dfbc</vt:lpwstr>
  </property>
  <property fmtid="{D5CDD505-2E9C-101B-9397-08002B2CF9AE}" pid="10" name="Sensitivity">
    <vt:lpwstr>2;#NATO Unclassified|31174c30-8db1-46cf-b4aa-9af4ad77d14b</vt:lpwstr>
  </property>
  <property fmtid="{D5CDD505-2E9C-101B-9397-08002B2CF9AE}" pid="11" name="Region">
    <vt:lpwstr>5;#National - Ottawa|06559d8d-532d-428b-9e6b-77c5c181ccb3</vt:lpwstr>
  </property>
  <property fmtid="{D5CDD505-2E9C-101B-9397-08002B2CF9AE}" pid="12" name="DocLanguage">
    <vt:lpwstr>1;#English|bd6d7ee1-50c0-484f-9d07-7d7f65e837f3</vt:lpwstr>
  </property>
  <property fmtid="{D5CDD505-2E9C-101B-9397-08002B2CF9AE}" pid="13" name="Releasable">
    <vt:lpwstr>7;#CA|cf57ec48-c89d-4360-b439-915bb3b6707c</vt:lpwstr>
  </property>
  <property fmtid="{D5CDD505-2E9C-101B-9397-08002B2CF9AE}" pid="14" name="Type_x0020_of_x0020_Product">
    <vt:lpwstr>8;#News Release|1638ea37-71ef-41f2-9029-cbad597eb8d4</vt:lpwstr>
  </property>
  <property fmtid="{D5CDD505-2E9C-101B-9397-08002B2CF9AE}" pid="15" name="Corporate_x0020_Name">
    <vt:lpwstr>3;#National Defence|0fbf44f3-2f93-4fc5-8ee2-af669c0654de</vt:lpwstr>
  </property>
  <property fmtid="{D5CDD505-2E9C-101B-9397-08002B2CF9AE}" pid="16" name="ADMPA_x0020_Subject">
    <vt:lpwstr>6;#Admin|b6aac56e-b578-4638-b234-c551a8ef8c0f</vt:lpwstr>
  </property>
  <property fmtid="{D5CDD505-2E9C-101B-9397-08002B2CF9AE}" pid="17" name="Corporate Name">
    <vt:lpwstr>3;#National Defence|0fbf44f3-2f93-4fc5-8ee2-af669c0654de</vt:lpwstr>
  </property>
  <property fmtid="{D5CDD505-2E9C-101B-9397-08002B2CF9AE}" pid="18" name="Type of Product">
    <vt:lpwstr>8;#News Release|1638ea37-71ef-41f2-9029-cbad597eb8d4</vt:lpwstr>
  </property>
  <property fmtid="{D5CDD505-2E9C-101B-9397-08002B2CF9AE}" pid="19" name="ADMPA Subject">
    <vt:lpwstr>6;#Admin|b6aac56e-b578-4638-b234-c551a8ef8c0f</vt:lpwstr>
  </property>
  <property fmtid="{D5CDD505-2E9C-101B-9397-08002B2CF9AE}" pid="20" name="Fiscal Year">
    <vt:lpwstr>68;#FY2015-2016|ef8ecf4f-4bf3-4825-8cd0-92de8c43dfbc</vt:lpwstr>
  </property>
</Properties>
</file>