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7"/>
    <p:sldMasterId id="2147483669" r:id="rId8"/>
  </p:sldMasterIdLst>
  <p:notesMasterIdLst>
    <p:notesMasterId r:id="rId31"/>
  </p:notesMasterIdLst>
  <p:sldIdLst>
    <p:sldId id="291" r:id="rId9"/>
    <p:sldId id="299" r:id="rId10"/>
    <p:sldId id="258" r:id="rId11"/>
    <p:sldId id="259" r:id="rId12"/>
    <p:sldId id="293" r:id="rId13"/>
    <p:sldId id="295" r:id="rId14"/>
    <p:sldId id="260" r:id="rId15"/>
    <p:sldId id="297" r:id="rId16"/>
    <p:sldId id="298" r:id="rId17"/>
    <p:sldId id="300" r:id="rId18"/>
    <p:sldId id="264" r:id="rId19"/>
    <p:sldId id="287" r:id="rId20"/>
    <p:sldId id="307" r:id="rId21"/>
    <p:sldId id="302" r:id="rId22"/>
    <p:sldId id="301" r:id="rId23"/>
    <p:sldId id="306" r:id="rId24"/>
    <p:sldId id="308" r:id="rId25"/>
    <p:sldId id="274" r:id="rId26"/>
    <p:sldId id="275" r:id="rId27"/>
    <p:sldId id="276" r:id="rId28"/>
    <p:sldId id="277" r:id="rId29"/>
    <p:sldId id="284" r:id="rId30"/>
  </p:sldIdLst>
  <p:sldSz cx="9144000" cy="6858000" type="screen4x3"/>
  <p:notesSz cx="6858000" cy="9144000"/>
  <p:defaultTextStyle>
    <a:defPPr>
      <a:defRPr lang="en-CA"/>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A429"/>
    <a:srgbClr val="20558A"/>
    <a:srgbClr val="0A4E26"/>
    <a:srgbClr val="799E83"/>
    <a:srgbClr val="6F90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42" autoAdjust="0"/>
    <p:restoredTop sz="82411" autoAdjust="0"/>
  </p:normalViewPr>
  <p:slideViewPr>
    <p:cSldViewPr>
      <p:cViewPr varScale="1">
        <p:scale>
          <a:sx n="94" d="100"/>
          <a:sy n="94" d="100"/>
        </p:scale>
        <p:origin x="492" y="84"/>
      </p:cViewPr>
      <p:guideLst>
        <p:guide orient="horz" pos="2160"/>
        <p:guide pos="2880"/>
      </p:guideLst>
    </p:cSldViewPr>
  </p:slideViewPr>
  <p:outlineViewPr>
    <p:cViewPr>
      <p:scale>
        <a:sx n="33" d="100"/>
        <a:sy n="33" d="100"/>
      </p:scale>
      <p:origin x="0" y="972"/>
    </p:cViewPr>
  </p:outlineViewPr>
  <p:notesTextViewPr>
    <p:cViewPr>
      <p:scale>
        <a:sx n="100" d="100"/>
        <a:sy n="100" d="100"/>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2.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theme" Target="theme/theme1.xml"/><Relationship Id="rId7" Type="http://schemas.openxmlformats.org/officeDocument/2006/relationships/slideMaster" Target="slideMasters/slideMaster1.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Arial"/>
                <a:ea typeface="+mn-ea"/>
                <a:cs typeface="+mn-cs"/>
              </a:defRPr>
            </a:lvl1pPr>
          </a:lstStyle>
          <a:p>
            <a:pPr>
              <a:defRPr/>
            </a:pPr>
            <a:endParaRPr lang="en-CA"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pPr>
              <a:defRPr/>
            </a:pPr>
            <a:fld id="{023A1E66-552B-436B-ACBF-DE38B107E56D}" type="datetimeFigureOut">
              <a:rPr lang="en-CA" altLang="en-US"/>
              <a:pPr>
                <a:defRPr/>
              </a:pPr>
              <a:t>27/06/2018</a:t>
            </a:fld>
            <a:endParaRPr lang="en-CA" alt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CA"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en-CA" altLang="en-US" noProof="0" smtClean="0"/>
              <a:t>Click to edit Master text styles</a:t>
            </a:r>
          </a:p>
          <a:p>
            <a:pPr lvl="1"/>
            <a:r>
              <a:rPr lang="en-CA" altLang="en-US" noProof="0" smtClean="0"/>
              <a:t>Second level</a:t>
            </a:r>
          </a:p>
          <a:p>
            <a:pPr lvl="2"/>
            <a:r>
              <a:rPr lang="en-CA" altLang="en-US" noProof="0" smtClean="0"/>
              <a:t>Third level</a:t>
            </a:r>
          </a:p>
          <a:p>
            <a:pPr lvl="3"/>
            <a:r>
              <a:rPr lang="en-CA" altLang="en-US" noProof="0" smtClean="0"/>
              <a:t>Fourth level</a:t>
            </a:r>
          </a:p>
          <a:p>
            <a:pPr lvl="4"/>
            <a:r>
              <a:rPr lang="en-CA" alt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Arial"/>
                <a:ea typeface="+mn-ea"/>
                <a:cs typeface="+mn-cs"/>
              </a:defRPr>
            </a:lvl1pPr>
          </a:lstStyle>
          <a:p>
            <a:pPr>
              <a:defRPr/>
            </a:pPr>
            <a:endParaRPr lang="en-CA"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pPr>
              <a:defRPr/>
            </a:pPr>
            <a:fld id="{A14EEDA6-8DF8-46B2-8E99-E7D385540C99}" type="slidenum">
              <a:rPr lang="en-CA" altLang="en-US"/>
              <a:pPr>
                <a:defRPr/>
              </a:pPr>
              <a:t>‹#›</a:t>
            </a:fld>
            <a:endParaRPr lang="en-CA" altLang="en-US" dirty="0"/>
          </a:p>
        </p:txBody>
      </p:sp>
    </p:spTree>
    <p:extLst>
      <p:ext uri="{BB962C8B-B14F-4D97-AF65-F5344CB8AC3E}">
        <p14:creationId xmlns:p14="http://schemas.microsoft.com/office/powerpoint/2010/main" val="26172679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a:ea typeface="ＭＳ Ｐゴシック" charset="0"/>
        <a:cs typeface="ＭＳ Ｐゴシック" charset="0"/>
      </a:defRPr>
    </a:lvl2pPr>
    <a:lvl3pPr marL="914400" algn="l" rtl="0" eaLnBrk="0" fontAlgn="base" hangingPunct="0">
      <a:spcBef>
        <a:spcPct val="30000"/>
      </a:spcBef>
      <a:spcAft>
        <a:spcPct val="0"/>
      </a:spcAft>
      <a:defRPr sz="1200" kern="1200">
        <a:solidFill>
          <a:schemeClr val="tx1"/>
        </a:solidFill>
        <a:latin typeface="Arial"/>
        <a:ea typeface="ＭＳ Ｐゴシック" charset="0"/>
        <a:cs typeface="ＭＳ Ｐゴシック" charset="0"/>
      </a:defRPr>
    </a:lvl3pPr>
    <a:lvl4pPr marL="1371600" algn="l" rtl="0" eaLnBrk="0" fontAlgn="base" hangingPunct="0">
      <a:spcBef>
        <a:spcPct val="30000"/>
      </a:spcBef>
      <a:spcAft>
        <a:spcPct val="0"/>
      </a:spcAft>
      <a:defRPr sz="1200" kern="1200">
        <a:solidFill>
          <a:schemeClr val="tx1"/>
        </a:solidFill>
        <a:latin typeface="Arial"/>
        <a:ea typeface="ＭＳ Ｐゴシック" charset="0"/>
        <a:cs typeface="ＭＳ Ｐゴシック" charset="0"/>
      </a:defRPr>
    </a:lvl4pPr>
    <a:lvl5pPr marL="1828800" algn="l" rtl="0" eaLnBrk="0" fontAlgn="base" hangingPunct="0">
      <a:spcBef>
        <a:spcPct val="30000"/>
      </a:spcBef>
      <a:spcAft>
        <a:spcPct val="0"/>
      </a:spcAft>
      <a:defRPr sz="1200" kern="1200">
        <a:solidFill>
          <a:schemeClr val="tx1"/>
        </a:solidFill>
        <a:latin typeface="Arial"/>
        <a:ea typeface="ＭＳ Ｐゴシック" charset="0"/>
        <a:cs typeface="ＭＳ Ｐゴシック"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A14EEDA6-8DF8-46B2-8E99-E7D385540C99}" type="slidenum">
              <a:rPr lang="en-CA" altLang="en-US" smtClean="0"/>
              <a:pPr>
                <a:defRPr/>
              </a:pPr>
              <a:t>1</a:t>
            </a:fld>
            <a:endParaRPr lang="en-CA" altLang="en-US" dirty="0"/>
          </a:p>
        </p:txBody>
      </p:sp>
    </p:spTree>
    <p:extLst>
      <p:ext uri="{BB962C8B-B14F-4D97-AF65-F5344CB8AC3E}">
        <p14:creationId xmlns:p14="http://schemas.microsoft.com/office/powerpoint/2010/main" val="1419509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CA" dirty="0"/>
          </a:p>
        </p:txBody>
      </p:sp>
      <p:sp>
        <p:nvSpPr>
          <p:cNvPr id="4" name="Slide Number Placeholder 3"/>
          <p:cNvSpPr>
            <a:spLocks noGrp="1"/>
          </p:cNvSpPr>
          <p:nvPr>
            <p:ph type="sldNum" sz="quarter" idx="10"/>
          </p:nvPr>
        </p:nvSpPr>
        <p:spPr/>
        <p:txBody>
          <a:bodyPr/>
          <a:lstStyle/>
          <a:p>
            <a:pPr>
              <a:defRPr/>
            </a:pPr>
            <a:fld id="{A14EEDA6-8DF8-46B2-8E99-E7D385540C99}" type="slidenum">
              <a:rPr lang="en-CA" altLang="en-US" smtClean="0"/>
              <a:pPr>
                <a:defRPr/>
              </a:pPr>
              <a:t>10</a:t>
            </a:fld>
            <a:endParaRPr lang="en-CA" altLang="en-US" dirty="0"/>
          </a:p>
        </p:txBody>
      </p:sp>
    </p:spTree>
    <p:extLst>
      <p:ext uri="{BB962C8B-B14F-4D97-AF65-F5344CB8AC3E}">
        <p14:creationId xmlns:p14="http://schemas.microsoft.com/office/powerpoint/2010/main" val="22157761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aseline="0" dirty="0" smtClean="0"/>
          </a:p>
        </p:txBody>
      </p:sp>
      <p:sp>
        <p:nvSpPr>
          <p:cNvPr id="4" name="Slide Number Placeholder 3"/>
          <p:cNvSpPr>
            <a:spLocks noGrp="1"/>
          </p:cNvSpPr>
          <p:nvPr>
            <p:ph type="sldNum" sz="quarter" idx="10"/>
          </p:nvPr>
        </p:nvSpPr>
        <p:spPr/>
        <p:txBody>
          <a:bodyPr/>
          <a:lstStyle/>
          <a:p>
            <a:pPr>
              <a:defRPr/>
            </a:pPr>
            <a:fld id="{A14EEDA6-8DF8-46B2-8E99-E7D385540C99}" type="slidenum">
              <a:rPr lang="en-CA" altLang="en-US" smtClean="0"/>
              <a:pPr>
                <a:defRPr/>
              </a:pPr>
              <a:t>11</a:t>
            </a:fld>
            <a:endParaRPr lang="en-CA" altLang="en-US" dirty="0"/>
          </a:p>
        </p:txBody>
      </p:sp>
    </p:spTree>
    <p:extLst>
      <p:ext uri="{BB962C8B-B14F-4D97-AF65-F5344CB8AC3E}">
        <p14:creationId xmlns:p14="http://schemas.microsoft.com/office/powerpoint/2010/main" val="13581525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A14EEDA6-8DF8-46B2-8E99-E7D385540C99}" type="slidenum">
              <a:rPr lang="en-CA" altLang="en-US" smtClean="0"/>
              <a:pPr>
                <a:defRPr/>
              </a:pPr>
              <a:t>12</a:t>
            </a:fld>
            <a:endParaRPr lang="en-CA" altLang="en-US" dirty="0"/>
          </a:p>
        </p:txBody>
      </p:sp>
    </p:spTree>
    <p:extLst>
      <p:ext uri="{BB962C8B-B14F-4D97-AF65-F5344CB8AC3E}">
        <p14:creationId xmlns:p14="http://schemas.microsoft.com/office/powerpoint/2010/main" val="4279639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Images:</a:t>
            </a:r>
          </a:p>
          <a:p>
            <a:r>
              <a:rPr lang="en-CA" dirty="0" smtClean="0"/>
              <a:t>Top</a:t>
            </a:r>
            <a:r>
              <a:rPr lang="en-CA" baseline="0" dirty="0" smtClean="0"/>
              <a:t> left – Handheld equipment</a:t>
            </a:r>
          </a:p>
          <a:p>
            <a:r>
              <a:rPr lang="en-CA" baseline="0" dirty="0" smtClean="0"/>
              <a:t>Bottom left – Carts</a:t>
            </a:r>
          </a:p>
          <a:p>
            <a:r>
              <a:rPr lang="en-CA" baseline="0" dirty="0" smtClean="0"/>
              <a:t>Bottom right – </a:t>
            </a:r>
            <a:r>
              <a:rPr lang="en-CA" sz="1200" kern="1200" dirty="0" smtClean="0">
                <a:solidFill>
                  <a:schemeClr val="tx1"/>
                </a:solidFill>
                <a:effectLst/>
                <a:latin typeface="Arial"/>
                <a:ea typeface="ＭＳ Ｐゴシック" charset="0"/>
                <a:cs typeface="ＭＳ Ｐゴシック" charset="0"/>
              </a:rPr>
              <a:t>Geophysical mapping system </a:t>
            </a:r>
            <a:endParaRPr lang="en-CA" dirty="0"/>
          </a:p>
        </p:txBody>
      </p:sp>
      <p:sp>
        <p:nvSpPr>
          <p:cNvPr id="4" name="Slide Number Placeholder 3"/>
          <p:cNvSpPr>
            <a:spLocks noGrp="1"/>
          </p:cNvSpPr>
          <p:nvPr>
            <p:ph type="sldNum" sz="quarter" idx="10"/>
          </p:nvPr>
        </p:nvSpPr>
        <p:spPr/>
        <p:txBody>
          <a:bodyPr/>
          <a:lstStyle/>
          <a:p>
            <a:pPr>
              <a:defRPr/>
            </a:pPr>
            <a:fld id="{A14EEDA6-8DF8-46B2-8E99-E7D385540C99}" type="slidenum">
              <a:rPr lang="en-CA" altLang="en-US" smtClean="0"/>
              <a:pPr>
                <a:defRPr/>
              </a:pPr>
              <a:t>13</a:t>
            </a:fld>
            <a:endParaRPr lang="en-CA" altLang="en-US" dirty="0"/>
          </a:p>
        </p:txBody>
      </p:sp>
    </p:spTree>
    <p:extLst>
      <p:ext uri="{BB962C8B-B14F-4D97-AF65-F5344CB8AC3E}">
        <p14:creationId xmlns:p14="http://schemas.microsoft.com/office/powerpoint/2010/main" val="2083367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smtClean="0"/>
          </a:p>
        </p:txBody>
      </p:sp>
      <p:sp>
        <p:nvSpPr>
          <p:cNvPr id="4" name="Slide Number Placeholder 3"/>
          <p:cNvSpPr>
            <a:spLocks noGrp="1"/>
          </p:cNvSpPr>
          <p:nvPr>
            <p:ph type="sldNum" sz="quarter" idx="10"/>
          </p:nvPr>
        </p:nvSpPr>
        <p:spPr/>
        <p:txBody>
          <a:bodyPr/>
          <a:lstStyle/>
          <a:p>
            <a:pPr>
              <a:defRPr/>
            </a:pPr>
            <a:fld id="{A14EEDA6-8DF8-46B2-8E99-E7D385540C99}" type="slidenum">
              <a:rPr lang="en-CA" altLang="en-US" smtClean="0"/>
              <a:pPr>
                <a:defRPr/>
              </a:pPr>
              <a:t>14</a:t>
            </a:fld>
            <a:endParaRPr lang="en-CA" altLang="en-US" dirty="0"/>
          </a:p>
        </p:txBody>
      </p:sp>
    </p:spTree>
    <p:extLst>
      <p:ext uri="{BB962C8B-B14F-4D97-AF65-F5344CB8AC3E}">
        <p14:creationId xmlns:p14="http://schemas.microsoft.com/office/powerpoint/2010/main" val="1258979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smtClean="0"/>
              <a:t>Images:</a:t>
            </a:r>
          </a:p>
          <a:p>
            <a:r>
              <a:rPr lang="en-CA" baseline="0" dirty="0" smtClean="0"/>
              <a:t>Top left – C4 added to item</a:t>
            </a:r>
          </a:p>
          <a:p>
            <a:r>
              <a:rPr lang="en-CA" baseline="0" dirty="0" smtClean="0"/>
              <a:t>Bottom left – Adding sandbags</a:t>
            </a:r>
          </a:p>
          <a:p>
            <a:r>
              <a:rPr lang="en-CA" baseline="0" dirty="0" smtClean="0"/>
              <a:t>Bottom right – After detonation </a:t>
            </a:r>
          </a:p>
          <a:p>
            <a:r>
              <a:rPr lang="en-CA" baseline="0" dirty="0" smtClean="0"/>
              <a:t/>
            </a:r>
            <a:br>
              <a:rPr lang="en-CA" baseline="0" dirty="0" smtClean="0"/>
            </a:br>
            <a:endParaRPr lang="en-CA" dirty="0" smtClean="0"/>
          </a:p>
          <a:p>
            <a:endParaRPr lang="en-CA" dirty="0"/>
          </a:p>
        </p:txBody>
      </p:sp>
      <p:sp>
        <p:nvSpPr>
          <p:cNvPr id="4" name="Slide Number Placeholder 3"/>
          <p:cNvSpPr>
            <a:spLocks noGrp="1"/>
          </p:cNvSpPr>
          <p:nvPr>
            <p:ph type="sldNum" sz="quarter" idx="10"/>
          </p:nvPr>
        </p:nvSpPr>
        <p:spPr/>
        <p:txBody>
          <a:bodyPr/>
          <a:lstStyle/>
          <a:p>
            <a:pPr>
              <a:defRPr/>
            </a:pPr>
            <a:fld id="{A14EEDA6-8DF8-46B2-8E99-E7D385540C99}" type="slidenum">
              <a:rPr lang="en-CA" altLang="en-US" smtClean="0"/>
              <a:pPr>
                <a:defRPr/>
              </a:pPr>
              <a:t>15</a:t>
            </a:fld>
            <a:endParaRPr lang="en-CA" altLang="en-US" dirty="0"/>
          </a:p>
        </p:txBody>
      </p:sp>
    </p:spTree>
    <p:extLst>
      <p:ext uri="{BB962C8B-B14F-4D97-AF65-F5344CB8AC3E}">
        <p14:creationId xmlns:p14="http://schemas.microsoft.com/office/powerpoint/2010/main" val="3351262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dirty="0" smtClean="0">
                <a:solidFill>
                  <a:prstClr val="black"/>
                </a:solidFill>
              </a:rPr>
              <a:t>When you see this sign,</a:t>
            </a:r>
            <a:r>
              <a:rPr lang="en-CA" sz="1200" baseline="0" dirty="0" smtClean="0">
                <a:solidFill>
                  <a:prstClr val="black"/>
                </a:solidFill>
              </a:rPr>
              <a:t> </a:t>
            </a:r>
            <a:r>
              <a:rPr lang="en-CA" sz="1200" dirty="0" smtClean="0">
                <a:solidFill>
                  <a:prstClr val="black"/>
                </a:solidFill>
              </a:rPr>
              <a:t>you should always keep the safety steps in the back of your mind in case you see something that looks</a:t>
            </a:r>
            <a:r>
              <a:rPr lang="en-CA" sz="1200" baseline="0" dirty="0" smtClean="0">
                <a:solidFill>
                  <a:prstClr val="black"/>
                </a:solidFill>
              </a:rPr>
              <a:t> suspicious. </a:t>
            </a:r>
            <a:endParaRPr lang="en-CA"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dirty="0"/>
          </a:p>
        </p:txBody>
      </p:sp>
      <p:sp>
        <p:nvSpPr>
          <p:cNvPr id="4" name="Slide Number Placeholder 3"/>
          <p:cNvSpPr>
            <a:spLocks noGrp="1"/>
          </p:cNvSpPr>
          <p:nvPr>
            <p:ph type="sldNum" sz="quarter" idx="10"/>
          </p:nvPr>
        </p:nvSpPr>
        <p:spPr/>
        <p:txBody>
          <a:bodyPr/>
          <a:lstStyle/>
          <a:p>
            <a:pPr>
              <a:defRPr/>
            </a:pPr>
            <a:fld id="{A14EEDA6-8DF8-46B2-8E99-E7D385540C99}" type="slidenum">
              <a:rPr lang="en-CA" altLang="en-US" smtClean="0">
                <a:solidFill>
                  <a:prstClr val="black"/>
                </a:solidFill>
              </a:rPr>
              <a:pPr>
                <a:defRPr/>
              </a:pPr>
              <a:t>16</a:t>
            </a:fld>
            <a:endParaRPr lang="en-CA" altLang="en-US" dirty="0">
              <a:solidFill>
                <a:prstClr val="black"/>
              </a:solidFill>
            </a:endParaRPr>
          </a:p>
        </p:txBody>
      </p:sp>
    </p:spTree>
    <p:extLst>
      <p:ext uri="{BB962C8B-B14F-4D97-AF65-F5344CB8AC3E}">
        <p14:creationId xmlns:p14="http://schemas.microsoft.com/office/powerpoint/2010/main" val="7159986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smtClean="0"/>
              <a:t>These</a:t>
            </a:r>
            <a:r>
              <a:rPr lang="en-CA" sz="1200" baseline="0" dirty="0" smtClean="0"/>
              <a:t> </a:t>
            </a:r>
            <a:r>
              <a:rPr lang="en-CA" sz="1200" dirty="0" smtClean="0"/>
              <a:t>signs identify the steps to stay safe while</a:t>
            </a:r>
            <a:r>
              <a:rPr lang="en-CA" sz="1200" baseline="0" dirty="0" smtClean="0"/>
              <a:t> in the area</a:t>
            </a:r>
            <a:r>
              <a:rPr lang="en-CA" sz="1200" dirty="0" smtClean="0"/>
              <a:t>:</a:t>
            </a:r>
            <a:br>
              <a:rPr lang="en-CA" sz="1200" dirty="0" smtClean="0"/>
            </a:br>
            <a:endParaRPr lang="en-CA" sz="1200" dirty="0" smtClean="0"/>
          </a:p>
          <a:p>
            <a:pPr marL="342900" indent="-342900">
              <a:spcBef>
                <a:spcPts val="600"/>
              </a:spcBef>
              <a:buFontTx/>
              <a:buChar char="-"/>
            </a:pPr>
            <a:r>
              <a:rPr lang="en-CA" sz="1200" dirty="0" smtClean="0"/>
              <a:t>Stay on marked trails</a:t>
            </a:r>
            <a:r>
              <a:rPr lang="en-CA" sz="1200" baseline="0" dirty="0" smtClean="0"/>
              <a:t> – Wo</a:t>
            </a:r>
            <a:r>
              <a:rPr lang="en-CA" sz="1200" dirty="0" smtClean="0"/>
              <a:t>rk has been done on the trails and open areas to keep them safe.</a:t>
            </a:r>
          </a:p>
          <a:p>
            <a:pPr marL="342900" marR="0" lvl="0" indent="-342900" algn="l" defTabSz="914400" rtl="0" eaLnBrk="0" fontAlgn="base" latinLnBrk="0" hangingPunct="0">
              <a:lnSpc>
                <a:spcPct val="100000"/>
              </a:lnSpc>
              <a:spcBef>
                <a:spcPts val="600"/>
              </a:spcBef>
              <a:spcAft>
                <a:spcPct val="0"/>
              </a:spcAft>
              <a:buClrTx/>
              <a:buSzTx/>
              <a:buFontTx/>
              <a:buChar char="-"/>
              <a:tabLst/>
              <a:defRPr/>
            </a:pPr>
            <a:r>
              <a:rPr lang="en-CA" sz="1200" dirty="0" smtClean="0"/>
              <a:t>Do not dig in the area – UXO at the site are found below the ground.</a:t>
            </a:r>
          </a:p>
          <a:p>
            <a:pPr marL="342900" marR="0" lvl="0" indent="-342900" algn="l" defTabSz="914400" rtl="0" eaLnBrk="0" fontAlgn="base" latinLnBrk="0" hangingPunct="0">
              <a:lnSpc>
                <a:spcPct val="100000"/>
              </a:lnSpc>
              <a:spcBef>
                <a:spcPts val="600"/>
              </a:spcBef>
              <a:spcAft>
                <a:spcPct val="0"/>
              </a:spcAft>
              <a:buClrTx/>
              <a:buSzTx/>
              <a:buFontTx/>
              <a:buChar char="-"/>
              <a:tabLst/>
              <a:defRPr/>
            </a:pPr>
            <a:r>
              <a:rPr lang="en-CA" sz="1200" dirty="0" smtClean="0"/>
              <a:t>Do not make campfires in the area – Heat from a campfire can warm the ground and make UXO explode.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dirty="0"/>
          </a:p>
        </p:txBody>
      </p:sp>
      <p:sp>
        <p:nvSpPr>
          <p:cNvPr id="4" name="Slide Number Placeholder 3"/>
          <p:cNvSpPr>
            <a:spLocks noGrp="1"/>
          </p:cNvSpPr>
          <p:nvPr>
            <p:ph type="sldNum" sz="quarter" idx="10"/>
          </p:nvPr>
        </p:nvSpPr>
        <p:spPr/>
        <p:txBody>
          <a:bodyPr/>
          <a:lstStyle/>
          <a:p>
            <a:pPr>
              <a:defRPr/>
            </a:pPr>
            <a:fld id="{A14EEDA6-8DF8-46B2-8E99-E7D385540C99}" type="slidenum">
              <a:rPr lang="en-CA" altLang="en-US" smtClean="0">
                <a:solidFill>
                  <a:prstClr val="black"/>
                </a:solidFill>
              </a:rPr>
              <a:pPr>
                <a:defRPr/>
              </a:pPr>
              <a:t>17</a:t>
            </a:fld>
            <a:endParaRPr lang="en-CA" altLang="en-US" dirty="0">
              <a:solidFill>
                <a:prstClr val="black"/>
              </a:solidFill>
            </a:endParaRPr>
          </a:p>
        </p:txBody>
      </p:sp>
    </p:spTree>
    <p:extLst>
      <p:ext uri="{BB962C8B-B14F-4D97-AF65-F5344CB8AC3E}">
        <p14:creationId xmlns:p14="http://schemas.microsoft.com/office/powerpoint/2010/main" val="8225126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CA" dirty="0"/>
          </a:p>
        </p:txBody>
      </p:sp>
      <p:sp>
        <p:nvSpPr>
          <p:cNvPr id="4" name="Slide Number Placeholder 3"/>
          <p:cNvSpPr>
            <a:spLocks noGrp="1"/>
          </p:cNvSpPr>
          <p:nvPr>
            <p:ph type="sldNum" sz="quarter" idx="10"/>
          </p:nvPr>
        </p:nvSpPr>
        <p:spPr/>
        <p:txBody>
          <a:bodyPr/>
          <a:lstStyle/>
          <a:p>
            <a:pPr>
              <a:defRPr/>
            </a:pPr>
            <a:fld id="{A14EEDA6-8DF8-46B2-8E99-E7D385540C99}" type="slidenum">
              <a:rPr lang="en-CA" altLang="en-US" smtClean="0"/>
              <a:pPr>
                <a:defRPr/>
              </a:pPr>
              <a:t>18</a:t>
            </a:fld>
            <a:endParaRPr lang="en-CA" altLang="en-US" dirty="0"/>
          </a:p>
        </p:txBody>
      </p:sp>
    </p:spTree>
    <p:extLst>
      <p:ext uri="{BB962C8B-B14F-4D97-AF65-F5344CB8AC3E}">
        <p14:creationId xmlns:p14="http://schemas.microsoft.com/office/powerpoint/2010/main" val="26815355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A14EEDA6-8DF8-46B2-8E99-E7D385540C99}" type="slidenum">
              <a:rPr lang="en-CA" altLang="en-US" smtClean="0"/>
              <a:pPr>
                <a:defRPr/>
              </a:pPr>
              <a:t>19</a:t>
            </a:fld>
            <a:endParaRPr lang="en-CA" altLang="en-US" dirty="0"/>
          </a:p>
        </p:txBody>
      </p:sp>
    </p:spTree>
    <p:extLst>
      <p:ext uri="{BB962C8B-B14F-4D97-AF65-F5344CB8AC3E}">
        <p14:creationId xmlns:p14="http://schemas.microsoft.com/office/powerpoint/2010/main" val="503282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smtClean="0"/>
              <a:t>Click to play.</a:t>
            </a:r>
            <a:br>
              <a:rPr lang="en-CA" baseline="0" dirty="0" smtClean="0"/>
            </a:br>
            <a:endParaRPr lang="en-CA" baseline="0" dirty="0" smtClean="0"/>
          </a:p>
          <a:p>
            <a:r>
              <a:rPr lang="en-CA" baseline="0" dirty="0" smtClean="0"/>
              <a:t>Note: The video was made with the old UXO signs, the new UXO signs used at the former Blair Rifle Range are shown in the presentation.</a:t>
            </a:r>
          </a:p>
        </p:txBody>
      </p:sp>
      <p:sp>
        <p:nvSpPr>
          <p:cNvPr id="4" name="Slide Number Placeholder 3"/>
          <p:cNvSpPr>
            <a:spLocks noGrp="1"/>
          </p:cNvSpPr>
          <p:nvPr>
            <p:ph type="sldNum" sz="quarter" idx="10"/>
          </p:nvPr>
        </p:nvSpPr>
        <p:spPr/>
        <p:txBody>
          <a:bodyPr/>
          <a:lstStyle/>
          <a:p>
            <a:pPr>
              <a:defRPr/>
            </a:pPr>
            <a:fld id="{A14EEDA6-8DF8-46B2-8E99-E7D385540C99}" type="slidenum">
              <a:rPr lang="en-CA" altLang="en-US" smtClean="0"/>
              <a:pPr>
                <a:defRPr/>
              </a:pPr>
              <a:t>2</a:t>
            </a:fld>
            <a:endParaRPr lang="en-CA" altLang="en-US" dirty="0"/>
          </a:p>
        </p:txBody>
      </p:sp>
    </p:spTree>
    <p:extLst>
      <p:ext uri="{BB962C8B-B14F-4D97-AF65-F5344CB8AC3E}">
        <p14:creationId xmlns:p14="http://schemas.microsoft.com/office/powerpoint/2010/main" val="37014959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A14EEDA6-8DF8-46B2-8E99-E7D385540C99}" type="slidenum">
              <a:rPr lang="en-CA" altLang="en-US" smtClean="0"/>
              <a:pPr>
                <a:defRPr/>
              </a:pPr>
              <a:t>20</a:t>
            </a:fld>
            <a:endParaRPr lang="en-CA" altLang="en-US" dirty="0"/>
          </a:p>
        </p:txBody>
      </p:sp>
    </p:spTree>
    <p:extLst>
      <p:ext uri="{BB962C8B-B14F-4D97-AF65-F5344CB8AC3E}">
        <p14:creationId xmlns:p14="http://schemas.microsoft.com/office/powerpoint/2010/main" val="4235555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A14EEDA6-8DF8-46B2-8E99-E7D385540C99}" type="slidenum">
              <a:rPr lang="en-CA" altLang="en-US" smtClean="0"/>
              <a:pPr>
                <a:defRPr/>
              </a:pPr>
              <a:t>21</a:t>
            </a:fld>
            <a:endParaRPr lang="en-CA" altLang="en-US" dirty="0"/>
          </a:p>
        </p:txBody>
      </p:sp>
    </p:spTree>
    <p:extLst>
      <p:ext uri="{BB962C8B-B14F-4D97-AF65-F5344CB8AC3E}">
        <p14:creationId xmlns:p14="http://schemas.microsoft.com/office/powerpoint/2010/main" val="42355551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A14EEDA6-8DF8-46B2-8E99-E7D385540C99}" type="slidenum">
              <a:rPr lang="en-CA" altLang="en-US" smtClean="0"/>
              <a:pPr>
                <a:defRPr/>
              </a:pPr>
              <a:t>22</a:t>
            </a:fld>
            <a:endParaRPr lang="en-CA" altLang="en-US" dirty="0"/>
          </a:p>
        </p:txBody>
      </p:sp>
    </p:spTree>
    <p:extLst>
      <p:ext uri="{BB962C8B-B14F-4D97-AF65-F5344CB8AC3E}">
        <p14:creationId xmlns:p14="http://schemas.microsoft.com/office/powerpoint/2010/main" val="4235555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CA" dirty="0">
              <a:solidFill>
                <a:schemeClr val="tx1"/>
              </a:solidFill>
            </a:endParaRPr>
          </a:p>
        </p:txBody>
      </p:sp>
      <p:sp>
        <p:nvSpPr>
          <p:cNvPr id="4" name="Slide Number Placeholder 3"/>
          <p:cNvSpPr>
            <a:spLocks noGrp="1"/>
          </p:cNvSpPr>
          <p:nvPr>
            <p:ph type="sldNum" sz="quarter" idx="10"/>
          </p:nvPr>
        </p:nvSpPr>
        <p:spPr/>
        <p:txBody>
          <a:bodyPr/>
          <a:lstStyle/>
          <a:p>
            <a:pPr>
              <a:defRPr/>
            </a:pPr>
            <a:fld id="{A14EEDA6-8DF8-46B2-8E99-E7D385540C99}" type="slidenum">
              <a:rPr lang="en-CA" altLang="en-US" smtClean="0"/>
              <a:pPr>
                <a:defRPr/>
              </a:pPr>
              <a:t>3</a:t>
            </a:fld>
            <a:endParaRPr lang="en-CA" altLang="en-US" dirty="0"/>
          </a:p>
        </p:txBody>
      </p:sp>
    </p:spTree>
    <p:extLst>
      <p:ext uri="{BB962C8B-B14F-4D97-AF65-F5344CB8AC3E}">
        <p14:creationId xmlns:p14="http://schemas.microsoft.com/office/powerpoint/2010/main" val="1651207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A14EEDA6-8DF8-46B2-8E99-E7D385540C99}" type="slidenum">
              <a:rPr lang="en-CA" altLang="en-US" smtClean="0"/>
              <a:pPr>
                <a:defRPr/>
              </a:pPr>
              <a:t>4</a:t>
            </a:fld>
            <a:endParaRPr lang="en-CA" altLang="en-US" dirty="0"/>
          </a:p>
        </p:txBody>
      </p:sp>
    </p:spTree>
    <p:extLst>
      <p:ext uri="{BB962C8B-B14F-4D97-AF65-F5344CB8AC3E}">
        <p14:creationId xmlns:p14="http://schemas.microsoft.com/office/powerpoint/2010/main" val="490364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A14EEDA6-8DF8-46B2-8E99-E7D385540C99}" type="slidenum">
              <a:rPr lang="en-CA" altLang="en-US" smtClean="0"/>
              <a:pPr>
                <a:defRPr/>
              </a:pPr>
              <a:t>5</a:t>
            </a:fld>
            <a:endParaRPr lang="en-CA" altLang="en-US" dirty="0"/>
          </a:p>
        </p:txBody>
      </p:sp>
    </p:spTree>
    <p:extLst>
      <p:ext uri="{BB962C8B-B14F-4D97-AF65-F5344CB8AC3E}">
        <p14:creationId xmlns:p14="http://schemas.microsoft.com/office/powerpoint/2010/main" val="1151952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A14EEDA6-8DF8-46B2-8E99-E7D385540C99}" type="slidenum">
              <a:rPr lang="en-CA" altLang="en-US" smtClean="0"/>
              <a:pPr>
                <a:defRPr/>
              </a:pPr>
              <a:t>6</a:t>
            </a:fld>
            <a:endParaRPr lang="en-CA" altLang="en-US" dirty="0"/>
          </a:p>
        </p:txBody>
      </p:sp>
    </p:spTree>
    <p:extLst>
      <p:ext uri="{BB962C8B-B14F-4D97-AF65-F5344CB8AC3E}">
        <p14:creationId xmlns:p14="http://schemas.microsoft.com/office/powerpoint/2010/main" val="1123296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CA" baseline="0" dirty="0" smtClean="0"/>
          </a:p>
        </p:txBody>
      </p:sp>
      <p:sp>
        <p:nvSpPr>
          <p:cNvPr id="4" name="Slide Number Placeholder 3"/>
          <p:cNvSpPr>
            <a:spLocks noGrp="1"/>
          </p:cNvSpPr>
          <p:nvPr>
            <p:ph type="sldNum" sz="quarter" idx="10"/>
          </p:nvPr>
        </p:nvSpPr>
        <p:spPr/>
        <p:txBody>
          <a:bodyPr/>
          <a:lstStyle/>
          <a:p>
            <a:pPr>
              <a:defRPr/>
            </a:pPr>
            <a:fld id="{A14EEDA6-8DF8-46B2-8E99-E7D385540C99}" type="slidenum">
              <a:rPr lang="en-CA" altLang="en-US" smtClean="0"/>
              <a:pPr>
                <a:defRPr/>
              </a:pPr>
              <a:t>7</a:t>
            </a:fld>
            <a:endParaRPr lang="en-CA" altLang="en-US" dirty="0"/>
          </a:p>
        </p:txBody>
      </p:sp>
    </p:spTree>
    <p:extLst>
      <p:ext uri="{BB962C8B-B14F-4D97-AF65-F5344CB8AC3E}">
        <p14:creationId xmlns:p14="http://schemas.microsoft.com/office/powerpoint/2010/main" val="3260903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CA" baseline="0" dirty="0" smtClean="0"/>
          </a:p>
        </p:txBody>
      </p:sp>
      <p:sp>
        <p:nvSpPr>
          <p:cNvPr id="4" name="Slide Number Placeholder 3"/>
          <p:cNvSpPr>
            <a:spLocks noGrp="1"/>
          </p:cNvSpPr>
          <p:nvPr>
            <p:ph type="sldNum" sz="quarter" idx="10"/>
          </p:nvPr>
        </p:nvSpPr>
        <p:spPr/>
        <p:txBody>
          <a:bodyPr/>
          <a:lstStyle/>
          <a:p>
            <a:pPr>
              <a:defRPr/>
            </a:pPr>
            <a:fld id="{A14EEDA6-8DF8-46B2-8E99-E7D385540C99}" type="slidenum">
              <a:rPr lang="en-CA" altLang="en-US" smtClean="0"/>
              <a:pPr>
                <a:defRPr/>
              </a:pPr>
              <a:t>8</a:t>
            </a:fld>
            <a:endParaRPr lang="en-CA" altLang="en-US" dirty="0"/>
          </a:p>
        </p:txBody>
      </p:sp>
    </p:spTree>
    <p:extLst>
      <p:ext uri="{BB962C8B-B14F-4D97-AF65-F5344CB8AC3E}">
        <p14:creationId xmlns:p14="http://schemas.microsoft.com/office/powerpoint/2010/main" val="249892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CA" baseline="0" dirty="0" smtClean="0"/>
          </a:p>
        </p:txBody>
      </p:sp>
      <p:sp>
        <p:nvSpPr>
          <p:cNvPr id="4" name="Slide Number Placeholder 3"/>
          <p:cNvSpPr>
            <a:spLocks noGrp="1"/>
          </p:cNvSpPr>
          <p:nvPr>
            <p:ph type="sldNum" sz="quarter" idx="10"/>
          </p:nvPr>
        </p:nvSpPr>
        <p:spPr/>
        <p:txBody>
          <a:bodyPr/>
          <a:lstStyle/>
          <a:p>
            <a:pPr>
              <a:defRPr/>
            </a:pPr>
            <a:fld id="{A14EEDA6-8DF8-46B2-8E99-E7D385540C99}" type="slidenum">
              <a:rPr lang="en-CA" altLang="en-US" smtClean="0"/>
              <a:pPr>
                <a:defRPr/>
              </a:pPr>
              <a:t>9</a:t>
            </a:fld>
            <a:endParaRPr lang="en-CA" altLang="en-US" dirty="0"/>
          </a:p>
        </p:txBody>
      </p:sp>
    </p:spTree>
    <p:extLst>
      <p:ext uri="{BB962C8B-B14F-4D97-AF65-F5344CB8AC3E}">
        <p14:creationId xmlns:p14="http://schemas.microsoft.com/office/powerpoint/2010/main" val="3152517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3"/>
          <p:cNvSpPr>
            <a:spLocks noGrp="1"/>
          </p:cNvSpPr>
          <p:nvPr>
            <p:ph type="ctrTitle"/>
          </p:nvPr>
        </p:nvSpPr>
        <p:spPr>
          <a:xfrm>
            <a:off x="1082203" y="1772816"/>
            <a:ext cx="6984776" cy="1872209"/>
          </a:xfrm>
          <a:prstGeom prst="rect">
            <a:avLst/>
          </a:prstGeom>
        </p:spPr>
        <p:txBody>
          <a:bodyPr anchor="b">
            <a:noAutofit/>
          </a:bodyPr>
          <a:lstStyle>
            <a:lvl1pPr algn="ctr">
              <a:defRPr sz="3600">
                <a:solidFill>
                  <a:srgbClr val="20558A"/>
                </a:solidFill>
                <a:latin typeface="Arial"/>
              </a:defRPr>
            </a:lvl1pPr>
          </a:lstStyle>
          <a:p>
            <a:r>
              <a:rPr lang="en-US" smtClean="0"/>
              <a:t>Click to edit Master title style</a:t>
            </a:r>
            <a:endParaRPr lang="en-CA" dirty="0"/>
          </a:p>
        </p:txBody>
      </p:sp>
      <p:sp>
        <p:nvSpPr>
          <p:cNvPr id="10" name="Subtitle 4"/>
          <p:cNvSpPr>
            <a:spLocks noGrp="1"/>
          </p:cNvSpPr>
          <p:nvPr>
            <p:ph type="subTitle" idx="1"/>
          </p:nvPr>
        </p:nvSpPr>
        <p:spPr>
          <a:xfrm>
            <a:off x="1082409" y="4077072"/>
            <a:ext cx="6988787" cy="1008113"/>
          </a:xfrm>
          <a:prstGeom prst="rect">
            <a:avLst/>
          </a:prstGeom>
        </p:spPr>
        <p:txBody>
          <a:bodyPr>
            <a:normAutofit/>
          </a:bodyPr>
          <a:lstStyle>
            <a:lvl1pPr marL="0" indent="0" algn="ctr">
              <a:buNone/>
              <a:defRPr sz="1800">
                <a:solidFill>
                  <a:srgbClr val="20558A"/>
                </a:solidFill>
              </a:defRPr>
            </a:lvl1pPr>
          </a:lstStyle>
          <a:p>
            <a:r>
              <a:rPr lang="en-US" smtClean="0"/>
              <a:t>Click to edit Master subtitle style</a:t>
            </a:r>
            <a:endParaRPr lang="en-CA" dirty="0"/>
          </a:p>
        </p:txBody>
      </p:sp>
      <p:sp>
        <p:nvSpPr>
          <p:cNvPr id="4" name="Date Placeholder 3"/>
          <p:cNvSpPr>
            <a:spLocks noGrp="1"/>
          </p:cNvSpPr>
          <p:nvPr>
            <p:ph type="dt" sz="half" idx="10"/>
          </p:nvPr>
        </p:nvSpPr>
        <p:spPr/>
        <p:txBody>
          <a:bodyPr/>
          <a:lstStyle>
            <a:lvl1pPr>
              <a:defRPr/>
            </a:lvl1pPr>
          </a:lstStyle>
          <a:p>
            <a:pPr>
              <a:defRPr/>
            </a:pPr>
            <a:fld id="{29411E7C-9670-4303-9E04-B3D27E000AB0}" type="datetime1">
              <a:rPr lang="en-CA" altLang="en-US"/>
              <a:pPr>
                <a:defRPr/>
              </a:pPr>
              <a:t>27/06/2018</a:t>
            </a:fld>
            <a:endParaRPr lang="en-CA" altLang="en-US" dirty="0"/>
          </a:p>
        </p:txBody>
      </p:sp>
      <p:sp>
        <p:nvSpPr>
          <p:cNvPr id="5" name="Footer Placeholder 4"/>
          <p:cNvSpPr>
            <a:spLocks noGrp="1"/>
          </p:cNvSpPr>
          <p:nvPr>
            <p:ph type="ftr" sz="quarter" idx="11"/>
          </p:nvPr>
        </p:nvSpPr>
        <p:spPr/>
        <p:txBody>
          <a:bodyPr/>
          <a:lstStyle>
            <a:lvl1pPr>
              <a:defRPr/>
            </a:lvl1pPr>
          </a:lstStyle>
          <a:p>
            <a:pPr>
              <a:defRPr/>
            </a:pPr>
            <a:endParaRPr lang="en-CA" dirty="0"/>
          </a:p>
        </p:txBody>
      </p:sp>
    </p:spTree>
    <p:extLst>
      <p:ext uri="{BB962C8B-B14F-4D97-AF65-F5344CB8AC3E}">
        <p14:creationId xmlns:p14="http://schemas.microsoft.com/office/powerpoint/2010/main" val="776385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bwMode="auto">
          <a:xfrm>
            <a:off x="457200" y="1412776"/>
            <a:ext cx="8229600"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endParaRPr lang="en-CA" altLang="en-US" dirty="0" smtClean="0"/>
          </a:p>
        </p:txBody>
      </p:sp>
      <p:sp>
        <p:nvSpPr>
          <p:cNvPr id="9" name="Content Placeholder 2"/>
          <p:cNvSpPr>
            <a:spLocks noGrp="1"/>
          </p:cNvSpPr>
          <p:nvPr>
            <p:ph idx="4294967295"/>
          </p:nvPr>
        </p:nvSpPr>
        <p:spPr>
          <a:xfrm>
            <a:off x="457200" y="2420888"/>
            <a:ext cx="8229600" cy="3888432"/>
          </a:xfrm>
          <a:prstGeom prst="rect">
            <a:avLst/>
          </a:prstGeom>
        </p:spPr>
        <p:txBody>
          <a:bodyPr/>
          <a:lstStyle>
            <a:lvl1pPr>
              <a:defRPr sz="2800"/>
            </a:lvl1pPr>
          </a:lstStyle>
          <a:p>
            <a:pPr lvl="0"/>
            <a:r>
              <a:rPr lang="en-US" alt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81D16F1-EB48-40E0-96BF-BCDB2E76A53C}" type="datetime1">
              <a:rPr lang="en-CA" altLang="en-US"/>
              <a:pPr>
                <a:defRPr/>
              </a:pPr>
              <a:t>27/06/2018</a:t>
            </a:fld>
            <a:endParaRPr lang="en-CA" altLang="en-US" dirty="0"/>
          </a:p>
        </p:txBody>
      </p:sp>
      <p:sp>
        <p:nvSpPr>
          <p:cNvPr id="5" name="Footer Placeholder 4"/>
          <p:cNvSpPr>
            <a:spLocks noGrp="1"/>
          </p:cNvSpPr>
          <p:nvPr>
            <p:ph type="ftr" sz="quarter" idx="11"/>
          </p:nvPr>
        </p:nvSpPr>
        <p:spPr/>
        <p:txBody>
          <a:bodyPr/>
          <a:lstStyle>
            <a:lvl1pPr>
              <a:defRPr/>
            </a:lvl1pPr>
          </a:lstStyle>
          <a:p>
            <a:pPr>
              <a:defRPr/>
            </a:pPr>
            <a:endParaRPr lang="en-CA" dirty="0"/>
          </a:p>
        </p:txBody>
      </p:sp>
    </p:spTree>
    <p:extLst>
      <p:ext uri="{BB962C8B-B14F-4D97-AF65-F5344CB8AC3E}">
        <p14:creationId xmlns:p14="http://schemas.microsoft.com/office/powerpoint/2010/main" val="495677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Title 1"/>
          <p:cNvSpPr>
            <a:spLocks noGrp="1"/>
          </p:cNvSpPr>
          <p:nvPr>
            <p:ph type="title"/>
          </p:nvPr>
        </p:nvSpPr>
        <p:spPr>
          <a:xfrm>
            <a:off x="457200" y="860648"/>
            <a:ext cx="8229600" cy="912168"/>
          </a:xfrm>
          <a:prstGeom prst="rect">
            <a:avLst/>
          </a:prstGeom>
        </p:spPr>
        <p:txBody>
          <a:bodyPr/>
          <a:lstStyle>
            <a:lvl1pPr algn="l">
              <a:defRPr sz="3200" b="1">
                <a:solidFill>
                  <a:srgbClr val="20558A"/>
                </a:solidFill>
              </a:defRPr>
            </a:lvl1pPr>
          </a:lstStyle>
          <a:p>
            <a:endParaRPr lang="en-US" altLang="en-US" dirty="0" smtClean="0"/>
          </a:p>
        </p:txBody>
      </p:sp>
      <p:sp>
        <p:nvSpPr>
          <p:cNvPr id="14" name="Content Placeholder 2"/>
          <p:cNvSpPr>
            <a:spLocks noGrp="1"/>
          </p:cNvSpPr>
          <p:nvPr>
            <p:ph idx="4294967295"/>
          </p:nvPr>
        </p:nvSpPr>
        <p:spPr>
          <a:xfrm>
            <a:off x="457200" y="1772816"/>
            <a:ext cx="8229600" cy="4752528"/>
          </a:xfrm>
          <a:prstGeom prst="rect">
            <a:avLst/>
          </a:prstGeom>
        </p:spPr>
        <p:txBody>
          <a:bodyPr/>
          <a:lstStyle>
            <a:lvl1pPr>
              <a:defRPr sz="2800"/>
            </a:lvl1pPr>
          </a:lstStyle>
          <a:p>
            <a:endParaRPr lang="en-US" altLang="en-US" dirty="0" smtClean="0"/>
          </a:p>
        </p:txBody>
      </p:sp>
      <p:sp>
        <p:nvSpPr>
          <p:cNvPr id="4" name="Slide Number Placeholder 3"/>
          <p:cNvSpPr>
            <a:spLocks noGrp="1"/>
          </p:cNvSpPr>
          <p:nvPr>
            <p:ph type="sldNum" sz="quarter" idx="10"/>
          </p:nvPr>
        </p:nvSpPr>
        <p:spPr/>
        <p:txBody>
          <a:bodyPr/>
          <a:lstStyle>
            <a:lvl1pPr>
              <a:defRPr/>
            </a:lvl1pPr>
          </a:lstStyle>
          <a:p>
            <a:pPr>
              <a:defRPr/>
            </a:pPr>
            <a:fld id="{E0EC00A2-479E-428A-89AC-DC5C903B9B3B}" type="slidenum">
              <a:rPr lang="en-CA" altLang="en-US"/>
              <a:pPr>
                <a:defRPr/>
              </a:pPr>
              <a:t>‹#›</a:t>
            </a:fld>
            <a:endParaRPr lang="en-CA" altLang="en-US" dirty="0"/>
          </a:p>
        </p:txBody>
      </p:sp>
    </p:spTree>
    <p:extLst>
      <p:ext uri="{BB962C8B-B14F-4D97-AF65-F5344CB8AC3E}">
        <p14:creationId xmlns:p14="http://schemas.microsoft.com/office/powerpoint/2010/main" val="6620909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 name="Date Placeholder 3"/>
          <p:cNvSpPr>
            <a:spLocks noGrp="1"/>
          </p:cNvSpPr>
          <p:nvPr>
            <p:ph type="dt" sz="half" idx="2"/>
          </p:nvPr>
        </p:nvSpPr>
        <p:spPr>
          <a:xfrm>
            <a:off x="457200" y="6356350"/>
            <a:ext cx="2133600" cy="365125"/>
          </a:xfrm>
          <a:prstGeom prst="rect">
            <a:avLst/>
          </a:prstGeom>
        </p:spPr>
        <p:txBody>
          <a:bodyPr/>
          <a:lstStyle>
            <a:lvl1pPr>
              <a:defRPr sz="1200">
                <a:latin typeface="Arial" pitchFamily="34" charset="0"/>
              </a:defRPr>
            </a:lvl1pPr>
          </a:lstStyle>
          <a:p>
            <a:pPr>
              <a:defRPr/>
            </a:pPr>
            <a:fld id="{0A32AD7B-D060-47BC-B6B8-93653CD40026}" type="datetime1">
              <a:rPr lang="en-CA" altLang="en-US"/>
              <a:pPr>
                <a:defRPr/>
              </a:pPr>
              <a:t>27/06/2018</a:t>
            </a:fld>
            <a:endParaRPr lang="en-CA" altLang="en-US" dirty="0"/>
          </a:p>
        </p:txBody>
      </p:sp>
      <p:sp>
        <p:nvSpPr>
          <p:cNvPr id="3" name="Footer Placeholder 4"/>
          <p:cNvSpPr>
            <a:spLocks noGrp="1"/>
          </p:cNvSpPr>
          <p:nvPr>
            <p:ph type="ftr" sz="quarter" idx="3"/>
          </p:nvPr>
        </p:nvSpPr>
        <p:spPr>
          <a:xfrm>
            <a:off x="3124200" y="6356350"/>
            <a:ext cx="2895600" cy="365125"/>
          </a:xfrm>
          <a:prstGeom prst="rect">
            <a:avLst/>
          </a:prstGeom>
        </p:spPr>
        <p:txBody>
          <a:bodyPr/>
          <a:lstStyle>
            <a:lvl1pPr>
              <a:defRPr sz="1200">
                <a:latin typeface="Arial" pitchFamily="34" charset="0"/>
              </a:defRPr>
            </a:lvl1pPr>
          </a:lstStyle>
          <a:p>
            <a:pPr>
              <a:defRPr/>
            </a:pPr>
            <a:endParaRPr lang="en-CA" dirty="0"/>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Lst>
  <p:timing>
    <p:tnLst>
      <p:par>
        <p:cTn id="1" dur="indefinite" restart="never" nodeType="tmRoot"/>
      </p:par>
    </p:tnLst>
  </p:timing>
  <p:hf hdr="0" ftr="0" dt="0"/>
  <p:txStyles>
    <p:titleStyle>
      <a:lvl1pPr algn="l" rtl="0" eaLnBrk="1" fontAlgn="base" hangingPunct="1">
        <a:spcBef>
          <a:spcPct val="0"/>
        </a:spcBef>
        <a:spcAft>
          <a:spcPct val="0"/>
        </a:spcAft>
        <a:defRPr sz="3200" b="1" kern="1200">
          <a:solidFill>
            <a:srgbClr val="20558A"/>
          </a:solidFill>
          <a:latin typeface="Arial"/>
          <a:ea typeface="ＭＳ Ｐゴシック" charset="0"/>
          <a:cs typeface="Arial"/>
        </a:defRPr>
      </a:lvl1pPr>
      <a:lvl2pPr algn="l" rtl="0" eaLnBrk="1" fontAlgn="base" hangingPunct="1">
        <a:spcBef>
          <a:spcPct val="0"/>
        </a:spcBef>
        <a:spcAft>
          <a:spcPct val="0"/>
        </a:spcAft>
        <a:defRPr sz="3200" b="1">
          <a:solidFill>
            <a:srgbClr val="20558A"/>
          </a:solidFill>
          <a:latin typeface="Arial" charset="0"/>
          <a:ea typeface="ＭＳ Ｐゴシック" charset="0"/>
          <a:cs typeface="Arial" charset="0"/>
        </a:defRPr>
      </a:lvl2pPr>
      <a:lvl3pPr algn="l" rtl="0" eaLnBrk="1" fontAlgn="base" hangingPunct="1">
        <a:spcBef>
          <a:spcPct val="0"/>
        </a:spcBef>
        <a:spcAft>
          <a:spcPct val="0"/>
        </a:spcAft>
        <a:defRPr sz="3200" b="1">
          <a:solidFill>
            <a:srgbClr val="20558A"/>
          </a:solidFill>
          <a:latin typeface="Arial" charset="0"/>
          <a:ea typeface="ＭＳ Ｐゴシック" charset="0"/>
          <a:cs typeface="Arial" charset="0"/>
        </a:defRPr>
      </a:lvl3pPr>
      <a:lvl4pPr algn="l" rtl="0" eaLnBrk="1" fontAlgn="base" hangingPunct="1">
        <a:spcBef>
          <a:spcPct val="0"/>
        </a:spcBef>
        <a:spcAft>
          <a:spcPct val="0"/>
        </a:spcAft>
        <a:defRPr sz="3200" b="1">
          <a:solidFill>
            <a:srgbClr val="20558A"/>
          </a:solidFill>
          <a:latin typeface="Arial" charset="0"/>
          <a:ea typeface="ＭＳ Ｐゴシック" charset="0"/>
          <a:cs typeface="Arial" charset="0"/>
        </a:defRPr>
      </a:lvl4pPr>
      <a:lvl5pPr algn="l" rtl="0" eaLnBrk="1" fontAlgn="base" hangingPunct="1">
        <a:spcBef>
          <a:spcPct val="0"/>
        </a:spcBef>
        <a:spcAft>
          <a:spcPct val="0"/>
        </a:spcAft>
        <a:defRPr sz="3200" b="1">
          <a:solidFill>
            <a:srgbClr val="20558A"/>
          </a:solidFill>
          <a:latin typeface="Arial" charset="0"/>
          <a:ea typeface="ＭＳ Ｐゴシック" charset="0"/>
          <a:cs typeface="Arial" charset="0"/>
        </a:defRPr>
      </a:lvl5pPr>
      <a:lvl6pPr marL="457200" algn="l" rtl="0" eaLnBrk="1" fontAlgn="base" hangingPunct="1">
        <a:spcBef>
          <a:spcPct val="0"/>
        </a:spcBef>
        <a:spcAft>
          <a:spcPct val="0"/>
        </a:spcAft>
        <a:defRPr sz="2800" b="1">
          <a:solidFill>
            <a:srgbClr val="20558A"/>
          </a:solidFill>
          <a:latin typeface="Arial" charset="0"/>
          <a:ea typeface="ＭＳ Ｐゴシック" charset="0"/>
        </a:defRPr>
      </a:lvl6pPr>
      <a:lvl7pPr marL="914400" algn="l" rtl="0" eaLnBrk="1" fontAlgn="base" hangingPunct="1">
        <a:spcBef>
          <a:spcPct val="0"/>
        </a:spcBef>
        <a:spcAft>
          <a:spcPct val="0"/>
        </a:spcAft>
        <a:defRPr sz="2800" b="1">
          <a:solidFill>
            <a:srgbClr val="20558A"/>
          </a:solidFill>
          <a:latin typeface="Arial" charset="0"/>
          <a:ea typeface="ＭＳ Ｐゴシック" charset="0"/>
        </a:defRPr>
      </a:lvl7pPr>
      <a:lvl8pPr marL="1371600" algn="l" rtl="0" eaLnBrk="1" fontAlgn="base" hangingPunct="1">
        <a:spcBef>
          <a:spcPct val="0"/>
        </a:spcBef>
        <a:spcAft>
          <a:spcPct val="0"/>
        </a:spcAft>
        <a:defRPr sz="2800" b="1">
          <a:solidFill>
            <a:srgbClr val="20558A"/>
          </a:solidFill>
          <a:latin typeface="Arial" charset="0"/>
          <a:ea typeface="ＭＳ Ｐゴシック" charset="0"/>
        </a:defRPr>
      </a:lvl8pPr>
      <a:lvl9pPr marL="1828800" algn="l" rtl="0" eaLnBrk="1" fontAlgn="base" hangingPunct="1">
        <a:spcBef>
          <a:spcPct val="0"/>
        </a:spcBef>
        <a:spcAft>
          <a:spcPct val="0"/>
        </a:spcAft>
        <a:defRPr sz="2800" b="1">
          <a:solidFill>
            <a:srgbClr val="20558A"/>
          </a:solidFill>
          <a:latin typeface="Arial" charset="0"/>
          <a:ea typeface="ＭＳ Ｐゴシック" charset="0"/>
        </a:defRPr>
      </a:lvl9pPr>
    </p:titleStyle>
    <p:bodyStyle>
      <a:lvl1pPr marL="342900" indent="-342900" algn="l" rtl="0" eaLnBrk="1" fontAlgn="base" hangingPunct="1">
        <a:spcBef>
          <a:spcPct val="20000"/>
        </a:spcBef>
        <a:spcAft>
          <a:spcPct val="0"/>
        </a:spcAft>
        <a:buFont typeface="Arial" charset="0"/>
        <a:buChar char="•"/>
        <a:defRPr sz="2800" kern="1200">
          <a:solidFill>
            <a:srgbClr val="000000"/>
          </a:solidFill>
          <a:latin typeface="Arial"/>
          <a:ea typeface="ＭＳ Ｐゴシック" charset="0"/>
          <a:cs typeface="Arial"/>
        </a:defRPr>
      </a:lvl1pPr>
      <a:lvl2pPr marL="742950" indent="-285750" algn="l" rtl="0" eaLnBrk="1" fontAlgn="base" hangingPunct="1">
        <a:spcBef>
          <a:spcPct val="20000"/>
        </a:spcBef>
        <a:spcAft>
          <a:spcPct val="0"/>
        </a:spcAft>
        <a:buFont typeface="Arial" charset="0"/>
        <a:buChar char="–"/>
        <a:defRPr sz="2400" kern="1200">
          <a:solidFill>
            <a:srgbClr val="000000"/>
          </a:solidFill>
          <a:latin typeface="Arial"/>
          <a:ea typeface="ＭＳ Ｐゴシック" charset="0"/>
          <a:cs typeface="Arial"/>
        </a:defRPr>
      </a:lvl2pPr>
      <a:lvl3pPr marL="1143000" indent="-228600" algn="l" rtl="0" eaLnBrk="1" fontAlgn="base" hangingPunct="1">
        <a:spcBef>
          <a:spcPct val="20000"/>
        </a:spcBef>
        <a:spcAft>
          <a:spcPct val="0"/>
        </a:spcAft>
        <a:buFont typeface="Arial" charset="0"/>
        <a:buChar char="•"/>
        <a:defRPr sz="2000" kern="1200">
          <a:solidFill>
            <a:srgbClr val="000000"/>
          </a:solidFill>
          <a:latin typeface="Arial"/>
          <a:ea typeface="ＭＳ Ｐゴシック" charset="0"/>
          <a:cs typeface="Arial"/>
        </a:defRPr>
      </a:lvl3pPr>
      <a:lvl4pPr marL="1600200" indent="-228600" algn="l" rtl="0" eaLnBrk="1" fontAlgn="base" hangingPunct="1">
        <a:spcBef>
          <a:spcPct val="20000"/>
        </a:spcBef>
        <a:spcAft>
          <a:spcPct val="0"/>
        </a:spcAft>
        <a:buFont typeface="Arial" charset="0"/>
        <a:buChar char="–"/>
        <a:defRPr kern="1200">
          <a:solidFill>
            <a:srgbClr val="000000"/>
          </a:solidFill>
          <a:latin typeface="Arial"/>
          <a:ea typeface="ＭＳ Ｐゴシック" charset="0"/>
          <a:cs typeface="Arial"/>
        </a:defRPr>
      </a:lvl4pPr>
      <a:lvl5pPr marL="2057400" indent="-228600" algn="l" rtl="0" eaLnBrk="1" fontAlgn="base" hangingPunct="1">
        <a:spcBef>
          <a:spcPct val="20000"/>
        </a:spcBef>
        <a:spcAft>
          <a:spcPct val="0"/>
        </a:spcAft>
        <a:buFont typeface="Arial" charset="0"/>
        <a:buChar char="»"/>
        <a:defRPr kern="1200">
          <a:solidFill>
            <a:srgbClr val="000000"/>
          </a:solidFill>
          <a:latin typeface="Arial"/>
          <a:ea typeface="ＭＳ Ｐゴシック" charset="0"/>
          <a:cs typeface="Arial"/>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 name="Slide Number Placeholder 3"/>
          <p:cNvSpPr>
            <a:spLocks noGrp="1"/>
          </p:cNvSpPr>
          <p:nvPr>
            <p:ph type="sldNum" sz="quarter" idx="4"/>
          </p:nvPr>
        </p:nvSpPr>
        <p:spPr bwMode="auto">
          <a:xfrm>
            <a:off x="8172450" y="6356350"/>
            <a:ext cx="51435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eaLnBrk="1" hangingPunct="1">
              <a:defRPr sz="1000">
                <a:solidFill>
                  <a:srgbClr val="6F90B8"/>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B407D3C2-0722-401E-9FDB-1AF0BBF67169}" type="slidenum">
              <a:rPr lang="en-CA" altLang="en-US"/>
              <a:pPr>
                <a:defRPr/>
              </a:pPr>
              <a:t>‹#›</a:t>
            </a:fld>
            <a:endParaRPr lang="en-CA" altLang="en-US" dirty="0"/>
          </a:p>
        </p:txBody>
      </p:sp>
    </p:spTree>
  </p:cSld>
  <p:clrMap bg1="lt1" tx1="dk1" bg2="lt2" tx2="dk2" accent1="accent1" accent2="accent2" accent3="accent3" accent4="accent4" accent5="accent5" accent6="accent6" hlink="hlink" folHlink="folHlink"/>
  <p:sldLayoutIdLst>
    <p:sldLayoutId id="2147483672" r:id="rId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canada-preview.adobecqms.net/content/dam/themes/defence/caf/uxo/reduced-UXO_Safety_11Mar16_1.mp4"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hyperlink" Target="http://www.canada.ca/Blair-UXO-Safety"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bwMode="auto">
          <a:xfrm>
            <a:off x="683568" y="1549954"/>
            <a:ext cx="7704856" cy="140875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CA" altLang="en-US" dirty="0" smtClean="0">
                <a:latin typeface="Arial" charset="0"/>
                <a:ea typeface="ＭＳ Ｐゴシック" pitchFamily="34" charset="-128"/>
                <a:cs typeface="Arial" charset="0"/>
              </a:rPr>
              <a:t>UXO Safety for Teens</a:t>
            </a:r>
          </a:p>
        </p:txBody>
      </p:sp>
      <p:sp>
        <p:nvSpPr>
          <p:cNvPr id="3076" name="TextBox 3"/>
          <p:cNvSpPr txBox="1">
            <a:spLocks noChangeArrowheads="1"/>
          </p:cNvSpPr>
          <p:nvPr/>
        </p:nvSpPr>
        <p:spPr bwMode="auto">
          <a:xfrm>
            <a:off x="1101725" y="1069975"/>
            <a:ext cx="43211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CA" altLang="en-US" sz="700" b="1" dirty="0" smtClean="0">
                <a:solidFill>
                  <a:srgbClr val="20558A"/>
                </a:solidFill>
              </a:rPr>
              <a:t>ASSISTANT DEPUTY MINISTER (INFRASTRUCTURE AND ENVIRONMENT)</a:t>
            </a:r>
            <a:endParaRPr lang="en-CA" altLang="en-US" sz="700" b="1" dirty="0">
              <a:solidFill>
                <a:srgbClr val="20558A"/>
              </a:solidFill>
            </a:endParaRPr>
          </a:p>
        </p:txBody>
      </p:sp>
      <p:sp>
        <p:nvSpPr>
          <p:cNvPr id="3077" name="TextBox 4"/>
          <p:cNvSpPr txBox="1">
            <a:spLocks noChangeArrowheads="1"/>
          </p:cNvSpPr>
          <p:nvPr/>
        </p:nvSpPr>
        <p:spPr bwMode="auto">
          <a:xfrm>
            <a:off x="1101725" y="839788"/>
            <a:ext cx="43211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CA" altLang="en-US" sz="700" b="1" dirty="0">
                <a:solidFill>
                  <a:schemeClr val="bg1"/>
                </a:solidFill>
              </a:rPr>
              <a:t>OFFICE OF THE DEPUTY MINISTER</a:t>
            </a:r>
          </a:p>
        </p:txBody>
      </p:sp>
      <p:pic>
        <p:nvPicPr>
          <p:cNvPr id="2" name="Picture 1"/>
          <p:cNvPicPr>
            <a:picLocks noChangeAspect="1"/>
          </p:cNvPicPr>
          <p:nvPr/>
        </p:nvPicPr>
        <p:blipFill>
          <a:blip r:embed="rId3"/>
          <a:stretch>
            <a:fillRect/>
          </a:stretch>
        </p:blipFill>
        <p:spPr>
          <a:xfrm>
            <a:off x="2195736" y="4586421"/>
            <a:ext cx="4170759" cy="1168264"/>
          </a:xfrm>
          <a:prstGeom prst="rect">
            <a:avLst/>
          </a:prstGeom>
        </p:spPr>
      </p:pic>
      <p:sp>
        <p:nvSpPr>
          <p:cNvPr id="3" name="TextBox 2"/>
          <p:cNvSpPr txBox="1"/>
          <p:nvPr/>
        </p:nvSpPr>
        <p:spPr>
          <a:xfrm>
            <a:off x="1403648" y="3048348"/>
            <a:ext cx="6048672" cy="461665"/>
          </a:xfrm>
          <a:prstGeom prst="rect">
            <a:avLst/>
          </a:prstGeom>
          <a:noFill/>
        </p:spPr>
        <p:txBody>
          <a:bodyPr wrap="square" rtlCol="0">
            <a:spAutoFit/>
          </a:bodyPr>
          <a:lstStyle/>
          <a:p>
            <a:pPr algn="ctr"/>
            <a:r>
              <a:rPr lang="en-CA" sz="2400" dirty="0" smtClean="0"/>
              <a:t>Former Blair Rifle Range, North Vancouver</a:t>
            </a:r>
            <a:endParaRPr lang="en-CA" sz="2400" dirty="0"/>
          </a:p>
        </p:txBody>
      </p:sp>
    </p:spTree>
    <p:extLst>
      <p:ext uri="{BB962C8B-B14F-4D97-AF65-F5344CB8AC3E}">
        <p14:creationId xmlns:p14="http://schemas.microsoft.com/office/powerpoint/2010/main" val="5566948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What does UXO look like?</a:t>
            </a:r>
            <a:endParaRPr lang="en-CA"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209" y="1696466"/>
            <a:ext cx="3905759" cy="2174105"/>
          </a:xfrm>
          <a:prstGeom prst="rect">
            <a:avLst/>
          </a:prstGeom>
          <a:noFill/>
          <a:ln>
            <a:solidFill>
              <a:schemeClr val="tx1"/>
            </a:solidFill>
          </a:ln>
        </p:spPr>
      </p:pic>
      <p:pic>
        <p:nvPicPr>
          <p:cNvPr id="6" name="Picture 5"/>
          <p:cNvPicPr>
            <a:picLocks noChangeAspect="1"/>
          </p:cNvPicPr>
          <p:nvPr/>
        </p:nvPicPr>
        <p:blipFill>
          <a:blip r:embed="rId4"/>
          <a:stretch>
            <a:fillRect/>
          </a:stretch>
        </p:blipFill>
        <p:spPr>
          <a:xfrm>
            <a:off x="378209" y="4149080"/>
            <a:ext cx="3895235" cy="2317531"/>
          </a:xfrm>
          <a:prstGeom prst="rect">
            <a:avLst/>
          </a:prstGeom>
          <a:ln>
            <a:solidFill>
              <a:schemeClr val="tx1"/>
            </a:solidFill>
          </a:ln>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1545" y="4149080"/>
            <a:ext cx="3937007" cy="2336927"/>
          </a:xfrm>
          <a:prstGeom prst="rect">
            <a:avLst/>
          </a:prstGeom>
          <a:ln>
            <a:solidFill>
              <a:schemeClr val="tx1"/>
            </a:solidFill>
          </a:ln>
        </p:spPr>
      </p:pic>
      <p:pic>
        <p:nvPicPr>
          <p:cNvPr id="7" name="Picture 6"/>
          <p:cNvPicPr>
            <a:picLocks noChangeAspect="1"/>
          </p:cNvPicPr>
          <p:nvPr/>
        </p:nvPicPr>
        <p:blipFill>
          <a:blip r:embed="rId6"/>
          <a:stretch>
            <a:fillRect/>
          </a:stretch>
        </p:blipFill>
        <p:spPr>
          <a:xfrm>
            <a:off x="4565621" y="1696466"/>
            <a:ext cx="3972931" cy="2213039"/>
          </a:xfrm>
          <a:prstGeom prst="rect">
            <a:avLst/>
          </a:prstGeom>
        </p:spPr>
      </p:pic>
      <p:sp>
        <p:nvSpPr>
          <p:cNvPr id="8" name="TextBox 7"/>
          <p:cNvSpPr txBox="1"/>
          <p:nvPr/>
        </p:nvSpPr>
        <p:spPr>
          <a:xfrm>
            <a:off x="2629869" y="3284984"/>
            <a:ext cx="3742331" cy="1938992"/>
          </a:xfrm>
          <a:prstGeom prst="rect">
            <a:avLst/>
          </a:prstGeom>
          <a:solidFill>
            <a:schemeClr val="bg1"/>
          </a:solidFill>
        </p:spPr>
        <p:txBody>
          <a:bodyPr wrap="square" rtlCol="0">
            <a:spAutoFit/>
          </a:bodyPr>
          <a:lstStyle/>
          <a:p>
            <a:pPr algn="ctr"/>
            <a:r>
              <a:rPr lang="en-CA" sz="2400" dirty="0" smtClean="0"/>
              <a:t>UXO can look like scrap metal, rusty pipes, or garbage. It comes in all different shapes, colours and sizes.</a:t>
            </a:r>
            <a:endParaRPr lang="en-CA" sz="2400" dirty="0"/>
          </a:p>
        </p:txBody>
      </p:sp>
    </p:spTree>
    <p:extLst>
      <p:ext uri="{BB962C8B-B14F-4D97-AF65-F5344CB8AC3E}">
        <p14:creationId xmlns:p14="http://schemas.microsoft.com/office/powerpoint/2010/main" val="68161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0"/>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6"/>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7"/>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All UXO is very dangerous</a:t>
            </a:r>
            <a:endParaRPr lang="en-CA" dirty="0"/>
          </a:p>
        </p:txBody>
      </p:sp>
      <p:sp>
        <p:nvSpPr>
          <p:cNvPr id="4" name="TextBox 3"/>
          <p:cNvSpPr txBox="1"/>
          <p:nvPr/>
        </p:nvSpPr>
        <p:spPr>
          <a:xfrm>
            <a:off x="457200" y="1916832"/>
            <a:ext cx="4402832" cy="3046988"/>
          </a:xfrm>
          <a:prstGeom prst="rect">
            <a:avLst/>
          </a:prstGeom>
          <a:noFill/>
        </p:spPr>
        <p:txBody>
          <a:bodyPr wrap="square" rtlCol="0">
            <a:spAutoFit/>
          </a:bodyPr>
          <a:lstStyle/>
          <a:p>
            <a:pPr marL="342900" indent="-342900">
              <a:buFont typeface="Arial" panose="020B0604020202020204" pitchFamily="34" charset="0"/>
              <a:buChar char="•"/>
            </a:pPr>
            <a:r>
              <a:rPr lang="en-CA" sz="2400" dirty="0" smtClean="0"/>
              <a:t>There have been instances where people who found and touched UXO were seriously injured.</a:t>
            </a:r>
          </a:p>
          <a:p>
            <a:pPr marL="342900" indent="-342900">
              <a:buFont typeface="Arial" panose="020B0604020202020204" pitchFamily="34" charset="0"/>
              <a:buChar char="•"/>
            </a:pPr>
            <a:endParaRPr lang="en-CA" sz="2400" dirty="0"/>
          </a:p>
          <a:p>
            <a:pPr marL="342900" indent="-342900">
              <a:buFont typeface="Arial" panose="020B0604020202020204" pitchFamily="34" charset="0"/>
              <a:buChar char="•"/>
            </a:pPr>
            <a:r>
              <a:rPr lang="en-CA" sz="2400" dirty="0" smtClean="0"/>
              <a:t>UXO might look old and harmless but it can still be very dangerous.</a:t>
            </a:r>
            <a:endParaRPr lang="en-CA" sz="2400" dirty="0"/>
          </a:p>
        </p:txBody>
      </p:sp>
      <p:pic>
        <p:nvPicPr>
          <p:cNvPr id="5" name="Picture 4"/>
          <p:cNvPicPr>
            <a:picLocks noChangeAspect="1"/>
          </p:cNvPicPr>
          <p:nvPr/>
        </p:nvPicPr>
        <p:blipFill>
          <a:blip r:embed="rId3"/>
          <a:stretch>
            <a:fillRect/>
          </a:stretch>
        </p:blipFill>
        <p:spPr>
          <a:xfrm>
            <a:off x="5324475" y="2204864"/>
            <a:ext cx="3362325" cy="2971800"/>
          </a:xfrm>
          <a:prstGeom prst="rect">
            <a:avLst/>
          </a:prstGeom>
        </p:spPr>
      </p:pic>
    </p:spTree>
    <p:extLst>
      <p:ext uri="{BB962C8B-B14F-4D97-AF65-F5344CB8AC3E}">
        <p14:creationId xmlns:p14="http://schemas.microsoft.com/office/powerpoint/2010/main" val="2420033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solidFill>
                  <a:schemeClr val="tx1"/>
                </a:solidFill>
              </a:rPr>
              <a:t>Finding and removing UXO</a:t>
            </a:r>
          </a:p>
        </p:txBody>
      </p:sp>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flipV="1">
            <a:off x="-1" y="-1"/>
            <a:ext cx="45719" cy="45719"/>
          </a:xfrm>
        </p:spPr>
      </p:pic>
      <p:sp>
        <p:nvSpPr>
          <p:cNvPr id="3" name="TextBox 2"/>
          <p:cNvSpPr txBox="1"/>
          <p:nvPr/>
        </p:nvSpPr>
        <p:spPr>
          <a:xfrm>
            <a:off x="4716016" y="1844824"/>
            <a:ext cx="4104456" cy="3046988"/>
          </a:xfrm>
          <a:prstGeom prst="rect">
            <a:avLst/>
          </a:prstGeom>
          <a:noFill/>
        </p:spPr>
        <p:txBody>
          <a:bodyPr wrap="square" rtlCol="0">
            <a:spAutoFit/>
          </a:bodyPr>
          <a:lstStyle/>
          <a:p>
            <a:r>
              <a:rPr lang="en-CA" sz="2400" dirty="0"/>
              <a:t>Finding UXO is sometimes like finding a needle in a </a:t>
            </a:r>
            <a:r>
              <a:rPr lang="en-CA" sz="2400" dirty="0" smtClean="0"/>
              <a:t>haystack.</a:t>
            </a:r>
            <a:endParaRPr lang="en-CA" sz="2400" dirty="0"/>
          </a:p>
          <a:p>
            <a:endParaRPr lang="en-CA" sz="2400" dirty="0" smtClean="0"/>
          </a:p>
          <a:p>
            <a:r>
              <a:rPr lang="en-CA" sz="2400" dirty="0" smtClean="0"/>
              <a:t>UXO are found and removed by qualified military and UXO technicians through the following steps.</a:t>
            </a:r>
          </a:p>
        </p:txBody>
      </p:sp>
      <p:sp>
        <p:nvSpPr>
          <p:cNvPr id="5" name="TextBox 4"/>
          <p:cNvSpPr txBox="1"/>
          <p:nvPr/>
        </p:nvSpPr>
        <p:spPr>
          <a:xfrm>
            <a:off x="755576" y="2996952"/>
            <a:ext cx="3744416" cy="646331"/>
          </a:xfrm>
          <a:prstGeom prst="rect">
            <a:avLst/>
          </a:prstGeom>
          <a:noFill/>
        </p:spPr>
        <p:txBody>
          <a:bodyPr wrap="square" rtlCol="0">
            <a:spAutoFit/>
          </a:bodyPr>
          <a:lstStyle/>
          <a:p>
            <a:r>
              <a:rPr lang="en-CA" dirty="0" smtClean="0"/>
              <a:t>James, please find images to add here!! Thanks</a:t>
            </a:r>
            <a:endParaRPr lang="en-CA"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52" y="1916832"/>
            <a:ext cx="3744416" cy="3344312"/>
          </a:xfrm>
          <a:prstGeom prst="rect">
            <a:avLst/>
          </a:prstGeom>
        </p:spPr>
      </p:pic>
    </p:spTree>
    <p:extLst>
      <p:ext uri="{BB962C8B-B14F-4D97-AF65-F5344CB8AC3E}">
        <p14:creationId xmlns:p14="http://schemas.microsoft.com/office/powerpoint/2010/main" val="22616384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UXO</a:t>
            </a:r>
            <a:r>
              <a:rPr lang="en-CA" dirty="0"/>
              <a:t> </a:t>
            </a:r>
            <a:r>
              <a:rPr lang="en-CA" dirty="0" smtClean="0"/>
              <a:t>survey and removal</a:t>
            </a:r>
            <a:endParaRPr lang="en-CA" dirty="0"/>
          </a:p>
        </p:txBody>
      </p:sp>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flipV="1">
            <a:off x="-1" y="-1"/>
            <a:ext cx="45719" cy="45719"/>
          </a:xfrm>
        </p:spPr>
      </p:pic>
      <p:pic>
        <p:nvPicPr>
          <p:cNvPr id="5122" name="Picture 2" descr="C:\Users\Pereira.J2\Desktop\UXO PowerPoint Jamie Edit\Pics for Kids' Presentation\Grade 9 Pres Images\Slide 14-1 UXO - Geophysical Survey June 0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4540" y="4232685"/>
            <a:ext cx="4114635" cy="231057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Pereira.J2\Desktop\UXO PowerPoint Jamie Edit\Pics for Kids' Presentation\Grade 9 Pres Images\Slide 14-3 UXO - CFB Border 03-08 04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5156" y="4149080"/>
            <a:ext cx="4217610" cy="236828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25" name="Picture 5" descr="C:\Users\Pereira.J2\Desktop\UXO PowerPoint Jamie Edit\Pics for Kids' Presentation\Grade 9 Pres Images\Slide 14-4 UXO - CFB Border 03-08 16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1076" y="1628800"/>
            <a:ext cx="4231690" cy="237619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776116" y="1847400"/>
            <a:ext cx="4224034" cy="2308324"/>
          </a:xfrm>
          <a:prstGeom prst="rect">
            <a:avLst/>
          </a:prstGeom>
          <a:noFill/>
        </p:spPr>
        <p:txBody>
          <a:bodyPr wrap="square" rtlCol="0">
            <a:spAutoFit/>
          </a:bodyPr>
          <a:lstStyle/>
          <a:p>
            <a:r>
              <a:rPr lang="en-CA" sz="2400" dirty="0" smtClean="0"/>
              <a:t>STEP 1: UXO experts use special equipment to survey the land and identify areas in the ground where UXO may be located.</a:t>
            </a:r>
            <a:br>
              <a:rPr lang="en-CA" sz="2400" dirty="0" smtClean="0"/>
            </a:br>
            <a:endParaRPr lang="en-CA" sz="2400" dirty="0"/>
          </a:p>
        </p:txBody>
      </p:sp>
    </p:spTree>
    <p:extLst>
      <p:ext uri="{BB962C8B-B14F-4D97-AF65-F5344CB8AC3E}">
        <p14:creationId xmlns:p14="http://schemas.microsoft.com/office/powerpoint/2010/main" val="272086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125"/>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5124"/>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512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UXO</a:t>
            </a:r>
            <a:r>
              <a:rPr lang="en-CA" dirty="0"/>
              <a:t> </a:t>
            </a:r>
            <a:r>
              <a:rPr lang="en-CA" dirty="0" smtClean="0"/>
              <a:t>survey and removal, cont’d</a:t>
            </a:r>
            <a:endParaRPr lang="en-CA" dirty="0"/>
          </a:p>
        </p:txBody>
      </p:sp>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flipV="1">
            <a:off x="-1" y="-1"/>
            <a:ext cx="45719" cy="45719"/>
          </a:xfrm>
        </p:spPr>
      </p:pic>
      <p:sp>
        <p:nvSpPr>
          <p:cNvPr id="3" name="TextBox 2"/>
          <p:cNvSpPr txBox="1"/>
          <p:nvPr/>
        </p:nvSpPr>
        <p:spPr>
          <a:xfrm>
            <a:off x="457200" y="1586334"/>
            <a:ext cx="3528392" cy="3231654"/>
          </a:xfrm>
          <a:prstGeom prst="rect">
            <a:avLst/>
          </a:prstGeom>
          <a:noFill/>
        </p:spPr>
        <p:txBody>
          <a:bodyPr wrap="square" rtlCol="0">
            <a:spAutoFit/>
          </a:bodyPr>
          <a:lstStyle/>
          <a:p>
            <a:r>
              <a:rPr lang="en-CA" sz="2400" dirty="0" smtClean="0"/>
              <a:t>STEP 2: Crews dig around these areas to see if UXO is buried there. </a:t>
            </a:r>
          </a:p>
          <a:p>
            <a:endParaRPr lang="en-CA" sz="1200" dirty="0" smtClean="0"/>
          </a:p>
          <a:p>
            <a:r>
              <a:rPr lang="en-CA" sz="2400" dirty="0" smtClean="0"/>
              <a:t>Usually, it’s only pieces of munitions scrap or metal that are found</a:t>
            </a:r>
            <a:r>
              <a:rPr lang="en-CA" sz="2400" dirty="0" smtClean="0">
                <a:solidFill>
                  <a:schemeClr val="tx2"/>
                </a:solidFill>
              </a:rPr>
              <a:t>.</a:t>
            </a:r>
            <a:r>
              <a:rPr lang="en-CA" sz="2400" dirty="0" smtClean="0">
                <a:solidFill>
                  <a:srgbClr val="00B050"/>
                </a:solidFill>
              </a:rPr>
              <a:t> </a:t>
            </a:r>
            <a:endParaRPr lang="en-CA" sz="2400" dirty="0" smtClean="0"/>
          </a:p>
          <a:p>
            <a:endParaRPr lang="en-CA" sz="2400" dirty="0"/>
          </a:p>
        </p:txBody>
      </p:sp>
      <p:sp>
        <p:nvSpPr>
          <p:cNvPr id="5" name="TextBox 4"/>
          <p:cNvSpPr txBox="1"/>
          <p:nvPr/>
        </p:nvSpPr>
        <p:spPr>
          <a:xfrm>
            <a:off x="457200" y="4929339"/>
            <a:ext cx="8378961" cy="1015663"/>
          </a:xfrm>
          <a:prstGeom prst="rect">
            <a:avLst/>
          </a:prstGeom>
          <a:noFill/>
        </p:spPr>
        <p:txBody>
          <a:bodyPr wrap="square" rtlCol="0">
            <a:spAutoFit/>
          </a:bodyPr>
          <a:lstStyle/>
          <a:p>
            <a:r>
              <a:rPr lang="en-CA" sz="2400" dirty="0" smtClean="0"/>
              <a:t>Thick brush and forested areas generally make this </a:t>
            </a:r>
            <a:r>
              <a:rPr lang="en-CA" sz="2400" dirty="0"/>
              <a:t>process </a:t>
            </a:r>
            <a:r>
              <a:rPr lang="en-CA" sz="2400" dirty="0" smtClean="0"/>
              <a:t>more </a:t>
            </a:r>
            <a:r>
              <a:rPr lang="en-CA" sz="2400" dirty="0"/>
              <a:t>difficult</a:t>
            </a:r>
            <a:r>
              <a:rPr lang="en-CA" sz="2400" dirty="0" smtClean="0"/>
              <a:t>.</a:t>
            </a:r>
          </a:p>
          <a:p>
            <a:endParaRPr lang="en-CA" sz="1200" dirty="0"/>
          </a:p>
        </p:txBody>
      </p:sp>
      <p:pic>
        <p:nvPicPr>
          <p:cNvPr id="6" name="Picture 5"/>
          <p:cNvPicPr>
            <a:picLocks noChangeAspect="1"/>
          </p:cNvPicPr>
          <p:nvPr/>
        </p:nvPicPr>
        <p:blipFill>
          <a:blip r:embed="rId4"/>
          <a:stretch>
            <a:fillRect/>
          </a:stretch>
        </p:blipFill>
        <p:spPr>
          <a:xfrm>
            <a:off x="4716016" y="1484784"/>
            <a:ext cx="3549417" cy="3224149"/>
          </a:xfrm>
          <a:prstGeom prst="rect">
            <a:avLst/>
          </a:prstGeom>
          <a:noFill/>
          <a:ln>
            <a:solidFill>
              <a:srgbClr val="000000"/>
            </a:solidFill>
          </a:ln>
        </p:spPr>
      </p:pic>
    </p:spTree>
    <p:extLst>
      <p:ext uri="{BB962C8B-B14F-4D97-AF65-F5344CB8AC3E}">
        <p14:creationId xmlns:p14="http://schemas.microsoft.com/office/powerpoint/2010/main" val="39986343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UXO</a:t>
            </a:r>
            <a:r>
              <a:rPr lang="en-CA" dirty="0"/>
              <a:t> survey and </a:t>
            </a:r>
            <a:r>
              <a:rPr lang="en-CA" dirty="0" smtClean="0"/>
              <a:t>removal, </a:t>
            </a:r>
            <a:r>
              <a:rPr lang="en-CA" dirty="0"/>
              <a:t>cont’d</a:t>
            </a:r>
          </a:p>
        </p:txBody>
      </p:sp>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flipV="1">
            <a:off x="-1" y="-1"/>
            <a:ext cx="45719" cy="45719"/>
          </a:xfrm>
        </p:spPr>
      </p:pic>
      <p:pic>
        <p:nvPicPr>
          <p:cNvPr id="5127" name="Picture 7" descr="C:\Users\Pereira.J2\Desktop\UXO PowerPoint Jamie Edit\Pics for Kids' Presentation\Grade 9 Pres Images\Slide 14-6 Demo No. 1 Charges Plac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6979" y="1552738"/>
            <a:ext cx="3841112" cy="21563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979" y="3933056"/>
            <a:ext cx="3847106" cy="2160240"/>
          </a:xfrm>
          <a:prstGeom prst="rect">
            <a:avLst/>
          </a:prstGeom>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0" y="3928996"/>
            <a:ext cx="3852922" cy="2163506"/>
          </a:xfrm>
          <a:prstGeom prst="rect">
            <a:avLst/>
          </a:prstGeom>
          <a:effectLst>
            <a:outerShdw blurRad="50800" dist="38100" dir="2700000" algn="tl" rotWithShape="0">
              <a:prstClr val="black">
                <a:alpha val="40000"/>
              </a:prstClr>
            </a:outerShdw>
          </a:effectLst>
        </p:spPr>
      </p:pic>
      <p:sp>
        <p:nvSpPr>
          <p:cNvPr id="3" name="TextBox 2"/>
          <p:cNvSpPr txBox="1"/>
          <p:nvPr/>
        </p:nvSpPr>
        <p:spPr>
          <a:xfrm>
            <a:off x="4529286" y="1552738"/>
            <a:ext cx="4606826" cy="2123658"/>
          </a:xfrm>
          <a:prstGeom prst="rect">
            <a:avLst/>
          </a:prstGeom>
          <a:noFill/>
        </p:spPr>
        <p:txBody>
          <a:bodyPr wrap="square" rtlCol="0">
            <a:spAutoFit/>
          </a:bodyPr>
          <a:lstStyle/>
          <a:p>
            <a:r>
              <a:rPr lang="en-CA" sz="2200" dirty="0" smtClean="0"/>
              <a:t>STEP 3: In some cases, on-site detonation is the safest way to dispose of UXO. This involves adding explosives to the item and covering it with sandbags to reduce the noise and sound of the blast. </a:t>
            </a:r>
            <a:endParaRPr lang="en-CA" sz="2200" dirty="0"/>
          </a:p>
        </p:txBody>
      </p:sp>
    </p:spTree>
    <p:extLst>
      <p:ext uri="{BB962C8B-B14F-4D97-AF65-F5344CB8AC3E}">
        <p14:creationId xmlns:p14="http://schemas.microsoft.com/office/powerpoint/2010/main" val="3189208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27"/>
                                        </p:tgtEl>
                                        <p:attrNameLst>
                                          <p:attrName>style.visibility</p:attrName>
                                        </p:attrNameLst>
                                      </p:cBhvr>
                                      <p:to>
                                        <p:strVal val="visible"/>
                                      </p:to>
                                    </p:set>
                                    <p:animEffect transition="in" filter="fade">
                                      <p:cBhvr>
                                        <p:cTn id="7" dur="1000"/>
                                        <p:tgtEl>
                                          <p:spTgt spid="51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750"/>
                                        <p:tgtEl>
                                          <p:spTgt spid="13"/>
                                        </p:tgtEl>
                                      </p:cBhvr>
                                    </p:animEffect>
                                  </p:childTnLst>
                                </p:cTn>
                              </p:par>
                              <p:par>
                                <p:cTn id="18" presetID="26" presetClass="emph" presetSubtype="0" fill="hold" nodeType="withEffect">
                                  <p:stCondLst>
                                    <p:cond delay="0"/>
                                  </p:stCondLst>
                                  <p:childTnLst>
                                    <p:animEffect transition="out" filter="fade">
                                      <p:cBhvr>
                                        <p:cTn id="19" dur="750" tmFilter="0, 0; .2, .5; .8, .5; 1, 0"/>
                                        <p:tgtEl>
                                          <p:spTgt spid="12"/>
                                        </p:tgtEl>
                                      </p:cBhvr>
                                    </p:animEffect>
                                    <p:animScale>
                                      <p:cBhvr>
                                        <p:cTn id="20" dur="375"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2473" y="1259369"/>
            <a:ext cx="5594311" cy="5554007"/>
          </a:xfrm>
          <a:prstGeom prst="rect">
            <a:avLst/>
          </a:prstGeom>
        </p:spPr>
      </p:pic>
      <p:sp>
        <p:nvSpPr>
          <p:cNvPr id="6" name="TextBox 5"/>
          <p:cNvSpPr txBox="1"/>
          <p:nvPr/>
        </p:nvSpPr>
        <p:spPr>
          <a:xfrm>
            <a:off x="467544" y="695713"/>
            <a:ext cx="7844822" cy="584775"/>
          </a:xfrm>
          <a:prstGeom prst="rect">
            <a:avLst/>
          </a:prstGeom>
          <a:noFill/>
        </p:spPr>
        <p:txBody>
          <a:bodyPr wrap="square" rtlCol="0">
            <a:spAutoFit/>
          </a:bodyPr>
          <a:lstStyle/>
          <a:p>
            <a:pPr eaLnBrk="0" hangingPunct="0"/>
            <a:r>
              <a:rPr lang="en-CA" sz="3200" b="1" dirty="0">
                <a:solidFill>
                  <a:schemeClr val="tx2"/>
                </a:solidFill>
                <a:latin typeface="Calibri"/>
              </a:rPr>
              <a:t>UXO </a:t>
            </a:r>
            <a:r>
              <a:rPr lang="en-CA" sz="3200" b="1" dirty="0" smtClean="0">
                <a:solidFill>
                  <a:schemeClr val="tx2"/>
                </a:solidFill>
                <a:latin typeface="Calibri"/>
              </a:rPr>
              <a:t>warning signs</a:t>
            </a:r>
            <a:endParaRPr lang="en-CA" sz="3200" b="1" dirty="0">
              <a:solidFill>
                <a:schemeClr val="tx2"/>
              </a:solidFill>
              <a:latin typeface="Calibri"/>
            </a:endParaRPr>
          </a:p>
        </p:txBody>
      </p:sp>
      <p:sp>
        <p:nvSpPr>
          <p:cNvPr id="10" name="TextBox 9"/>
          <p:cNvSpPr txBox="1"/>
          <p:nvPr/>
        </p:nvSpPr>
        <p:spPr>
          <a:xfrm>
            <a:off x="5876784" y="1844144"/>
            <a:ext cx="3024336" cy="5632311"/>
          </a:xfrm>
          <a:prstGeom prst="rect">
            <a:avLst/>
          </a:prstGeom>
          <a:noFill/>
        </p:spPr>
        <p:txBody>
          <a:bodyPr wrap="square" rtlCol="0">
            <a:spAutoFit/>
          </a:bodyPr>
          <a:lstStyle/>
          <a:p>
            <a:r>
              <a:rPr lang="en-CA" sz="2400" dirty="0" smtClean="0"/>
              <a:t>This sign lets you know you’re entering an old military training area, and that it’s possible to find UXO here. </a:t>
            </a:r>
          </a:p>
          <a:p>
            <a:endParaRPr lang="en-CA" sz="2400" dirty="0"/>
          </a:p>
          <a:p>
            <a:r>
              <a:rPr lang="en-CA" sz="2400" dirty="0" smtClean="0"/>
              <a:t>Always use good judgement and caution in areas where you see this sign.  </a:t>
            </a:r>
          </a:p>
          <a:p>
            <a:endParaRPr lang="en-CA" sz="2400" dirty="0">
              <a:solidFill>
                <a:srgbClr val="00B050"/>
              </a:solidFill>
            </a:endParaRPr>
          </a:p>
          <a:p>
            <a:endParaRPr lang="en-CA" sz="2400" dirty="0">
              <a:solidFill>
                <a:srgbClr val="00B050"/>
              </a:solidFill>
            </a:endParaRPr>
          </a:p>
          <a:p>
            <a:endParaRPr lang="en-CA" sz="2400" strike="sngStrike" dirty="0">
              <a:solidFill>
                <a:srgbClr val="00B050"/>
              </a:solidFill>
            </a:endParaRPr>
          </a:p>
        </p:txBody>
      </p:sp>
    </p:spTree>
    <p:extLst>
      <p:ext uri="{BB962C8B-B14F-4D97-AF65-F5344CB8AC3E}">
        <p14:creationId xmlns:p14="http://schemas.microsoft.com/office/powerpoint/2010/main" val="33221123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71800" y="908720"/>
            <a:ext cx="7844822" cy="584775"/>
          </a:xfrm>
          <a:prstGeom prst="rect">
            <a:avLst/>
          </a:prstGeom>
          <a:noFill/>
        </p:spPr>
        <p:txBody>
          <a:bodyPr wrap="square" rtlCol="0">
            <a:spAutoFit/>
          </a:bodyPr>
          <a:lstStyle/>
          <a:p>
            <a:pPr eaLnBrk="0" hangingPunct="0"/>
            <a:r>
              <a:rPr lang="en-CA" sz="3200" b="1" dirty="0">
                <a:latin typeface="Calibri"/>
              </a:rPr>
              <a:t>UXO w</a:t>
            </a:r>
            <a:r>
              <a:rPr lang="en-CA" sz="3200" b="1" dirty="0" smtClean="0">
                <a:latin typeface="Calibri"/>
              </a:rPr>
              <a:t>arning signs</a:t>
            </a:r>
            <a:endParaRPr lang="en-CA" sz="3200" b="1" dirty="0">
              <a:latin typeface="Calibri"/>
            </a:endParaRPr>
          </a:p>
        </p:txBody>
      </p:sp>
      <p:sp>
        <p:nvSpPr>
          <p:cNvPr id="3" name="Rectangle 2"/>
          <p:cNvSpPr/>
          <p:nvPr/>
        </p:nvSpPr>
        <p:spPr>
          <a:xfrm>
            <a:off x="1124035" y="5320750"/>
            <a:ext cx="7120373" cy="523220"/>
          </a:xfrm>
          <a:prstGeom prst="rect">
            <a:avLst/>
          </a:prstGeom>
        </p:spPr>
        <p:txBody>
          <a:bodyPr wrap="square">
            <a:spAutoFit/>
          </a:bodyPr>
          <a:lstStyle/>
          <a:p>
            <a:r>
              <a:rPr lang="en-CA" sz="2800" dirty="0" smtClean="0"/>
              <a:t>These </a:t>
            </a:r>
            <a:r>
              <a:rPr lang="en-CA" sz="2800" dirty="0"/>
              <a:t>signs </a:t>
            </a:r>
            <a:r>
              <a:rPr lang="en-CA" sz="2800" dirty="0" smtClean="0"/>
              <a:t>include steps to keep you safe. </a:t>
            </a:r>
            <a:endParaRPr lang="en-CA" sz="2800" dirty="0"/>
          </a:p>
        </p:txBody>
      </p:sp>
      <p:pic>
        <p:nvPicPr>
          <p:cNvPr id="12" name="Picture 11"/>
          <p:cNvPicPr>
            <a:picLocks noChangeAspect="1"/>
          </p:cNvPicPr>
          <p:nvPr/>
        </p:nvPicPr>
        <p:blipFill>
          <a:blip r:embed="rId3"/>
          <a:stretch>
            <a:fillRect/>
          </a:stretch>
        </p:blipFill>
        <p:spPr>
          <a:xfrm>
            <a:off x="305396" y="2394450"/>
            <a:ext cx="2537407" cy="2488943"/>
          </a:xfrm>
          <a:prstGeom prst="rect">
            <a:avLst/>
          </a:prstGeom>
        </p:spPr>
      </p:pic>
      <p:pic>
        <p:nvPicPr>
          <p:cNvPr id="13" name="Picture 12"/>
          <p:cNvPicPr>
            <a:picLocks noChangeAspect="1"/>
          </p:cNvPicPr>
          <p:nvPr/>
        </p:nvPicPr>
        <p:blipFill>
          <a:blip r:embed="rId4"/>
          <a:stretch>
            <a:fillRect/>
          </a:stretch>
        </p:blipFill>
        <p:spPr>
          <a:xfrm>
            <a:off x="6084168" y="2403962"/>
            <a:ext cx="2570893" cy="2457317"/>
          </a:xfrm>
          <a:prstGeom prst="rect">
            <a:avLst/>
          </a:prstGeom>
        </p:spPr>
      </p:pic>
      <p:pic>
        <p:nvPicPr>
          <p:cNvPr id="11" name="Picture 10"/>
          <p:cNvPicPr>
            <a:picLocks noChangeAspect="1"/>
          </p:cNvPicPr>
          <p:nvPr/>
        </p:nvPicPr>
        <p:blipFill>
          <a:blip r:embed="rId5"/>
          <a:stretch>
            <a:fillRect/>
          </a:stretch>
        </p:blipFill>
        <p:spPr>
          <a:xfrm>
            <a:off x="3216806" y="2394450"/>
            <a:ext cx="2493358" cy="2466315"/>
          </a:xfrm>
          <a:prstGeom prst="rect">
            <a:avLst/>
          </a:prstGeom>
        </p:spPr>
      </p:pic>
    </p:spTree>
    <p:extLst>
      <p:ext uri="{BB962C8B-B14F-4D97-AF65-F5344CB8AC3E}">
        <p14:creationId xmlns:p14="http://schemas.microsoft.com/office/powerpoint/2010/main" val="6348446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What to do if you find UXO?</a:t>
            </a:r>
            <a:endParaRPr lang="en-CA" dirty="0"/>
          </a:p>
        </p:txBody>
      </p:sp>
      <p:pic>
        <p:nvPicPr>
          <p:cNvPr id="4"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p:pic>
      <p:pic>
        <p:nvPicPr>
          <p:cNvPr id="10242" name="Picture 2" descr="C:\Users\Pereira.J2\Desktop\UXO PowerPoint Jamie Edit\Pics for Kids' Presentation\Screen Shots\Slide 3 - uxo in leav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6877" y="1700808"/>
            <a:ext cx="4410245" cy="25202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43608" y="4361036"/>
            <a:ext cx="7344816" cy="2308324"/>
          </a:xfrm>
          <a:prstGeom prst="rect">
            <a:avLst/>
          </a:prstGeom>
          <a:noFill/>
        </p:spPr>
        <p:txBody>
          <a:bodyPr wrap="square" rtlCol="0">
            <a:spAutoFit/>
          </a:bodyPr>
          <a:lstStyle/>
          <a:p>
            <a:r>
              <a:rPr lang="en-CA" sz="2400" dirty="0"/>
              <a:t>If you see something that looks like it may be </a:t>
            </a:r>
            <a:r>
              <a:rPr lang="en-CA" sz="2400" dirty="0" smtClean="0"/>
              <a:t>UXO:</a:t>
            </a:r>
            <a:br>
              <a:rPr lang="en-CA" sz="2400" dirty="0" smtClean="0"/>
            </a:br>
            <a:r>
              <a:rPr lang="en-CA" sz="2400" dirty="0" smtClean="0"/>
              <a:t> </a:t>
            </a:r>
            <a:endParaRPr lang="en-CA" sz="2400" dirty="0"/>
          </a:p>
          <a:p>
            <a:pPr marL="457200" indent="-457200">
              <a:buAutoNum type="arabicPeriod"/>
            </a:pPr>
            <a:r>
              <a:rPr lang="en-CA" sz="2400" dirty="0" smtClean="0"/>
              <a:t>Don’t </a:t>
            </a:r>
            <a:r>
              <a:rPr lang="en-CA" sz="2400" dirty="0"/>
              <a:t>touch </a:t>
            </a:r>
            <a:r>
              <a:rPr lang="en-CA" sz="2400" dirty="0" smtClean="0"/>
              <a:t>it.</a:t>
            </a:r>
          </a:p>
          <a:p>
            <a:pPr marL="457200" indent="-457200">
              <a:buAutoNum type="arabicPeriod"/>
            </a:pPr>
            <a:r>
              <a:rPr lang="en-CA" sz="2400" dirty="0" smtClean="0"/>
              <a:t>Remember the location and </a:t>
            </a:r>
            <a:r>
              <a:rPr lang="en-CA" sz="2400" dirty="0"/>
              <a:t>leave the area the same way you came </a:t>
            </a:r>
            <a:r>
              <a:rPr lang="en-CA" sz="2400" dirty="0" smtClean="0"/>
              <a:t>in.</a:t>
            </a:r>
          </a:p>
          <a:p>
            <a:pPr marL="457200" indent="-457200">
              <a:buAutoNum type="arabicPeriod"/>
            </a:pPr>
            <a:r>
              <a:rPr lang="en-CA" sz="2400" dirty="0" smtClean="0"/>
              <a:t>Call </a:t>
            </a:r>
            <a:r>
              <a:rPr lang="en-CA" sz="2400" dirty="0"/>
              <a:t>911 or local police.</a:t>
            </a:r>
          </a:p>
        </p:txBody>
      </p:sp>
    </p:spTree>
    <p:extLst>
      <p:ext uri="{BB962C8B-B14F-4D97-AF65-F5344CB8AC3E}">
        <p14:creationId xmlns:p14="http://schemas.microsoft.com/office/powerpoint/2010/main" val="2718114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000" dirty="0" smtClean="0">
                <a:solidFill>
                  <a:schemeClr val="tx1"/>
                </a:solidFill>
              </a:rPr>
              <a:t>1. Don’t touch it!</a:t>
            </a:r>
            <a:endParaRPr lang="en-CA" sz="4000" dirty="0">
              <a:solidFill>
                <a:schemeClr val="tx1"/>
              </a:solidFill>
            </a:endParaRPr>
          </a:p>
        </p:txBody>
      </p:sp>
      <p:pic>
        <p:nvPicPr>
          <p:cNvPr id="7171" name="Picture 3" descr="C:\Users\Pereira.J2\Desktop\UXO PowerPoint Jamie Edit\Pics for Kids' Presentation\Grade 9 Pres Images\Slide 18 No tou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027" y="1812936"/>
            <a:ext cx="8263947" cy="4640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55576" y="5517232"/>
            <a:ext cx="7776864" cy="830997"/>
          </a:xfrm>
          <a:prstGeom prst="rect">
            <a:avLst/>
          </a:prstGeom>
          <a:solidFill>
            <a:schemeClr val="bg1"/>
          </a:solidFill>
        </p:spPr>
        <p:txBody>
          <a:bodyPr wrap="square" rtlCol="0">
            <a:spAutoFit/>
          </a:bodyPr>
          <a:lstStyle/>
          <a:p>
            <a:r>
              <a:rPr lang="en-CA" sz="2400" dirty="0"/>
              <a:t>The most important thing to remember is we shouldn’t touch or disturb these items.</a:t>
            </a:r>
          </a:p>
        </p:txBody>
      </p:sp>
    </p:spTree>
    <p:extLst>
      <p:ext uri="{BB962C8B-B14F-4D97-AF65-F5344CB8AC3E}">
        <p14:creationId xmlns:p14="http://schemas.microsoft.com/office/powerpoint/2010/main" val="13072322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ereira.J2\Desktop\UXO PowerPoint Jamie Edit\Pics for Kids' Presentation\Screen Shots\Slide 2 - Danger Sign Play BTN.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418" y="1484784"/>
            <a:ext cx="8703878" cy="494001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38418" y="741367"/>
            <a:ext cx="6912768" cy="584775"/>
          </a:xfrm>
          <a:prstGeom prst="rect">
            <a:avLst/>
          </a:prstGeom>
          <a:noFill/>
        </p:spPr>
        <p:txBody>
          <a:bodyPr wrap="square" rtlCol="0">
            <a:spAutoFit/>
          </a:bodyPr>
          <a:lstStyle/>
          <a:p>
            <a:pPr eaLnBrk="0" hangingPunct="0"/>
            <a:r>
              <a:rPr lang="en-CA" sz="3200" b="1" dirty="0" smtClean="0">
                <a:solidFill>
                  <a:schemeClr val="tx2"/>
                </a:solidFill>
                <a:latin typeface="+mj-lt"/>
                <a:ea typeface="+mj-ea"/>
                <a:cs typeface="+mj-cs"/>
              </a:rPr>
              <a:t>UXO safety video</a:t>
            </a:r>
            <a:endParaRPr lang="en-CA" sz="3200" b="1" dirty="0">
              <a:solidFill>
                <a:schemeClr val="tx2"/>
              </a:solidFill>
              <a:latin typeface="+mj-lt"/>
              <a:ea typeface="+mj-ea"/>
              <a:cs typeface="+mj-cs"/>
            </a:endParaRPr>
          </a:p>
        </p:txBody>
      </p:sp>
    </p:spTree>
    <p:extLst>
      <p:ext uri="{BB962C8B-B14F-4D97-AF65-F5344CB8AC3E}">
        <p14:creationId xmlns:p14="http://schemas.microsoft.com/office/powerpoint/2010/main" val="33380459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6"/>
                                        </p:tgtEl>
                                      </p:cBhvr>
                                    </p:animEffect>
                                    <p:set>
                                      <p:cBhvr>
                                        <p:cTn id="7" dur="1" fill="hold">
                                          <p:stCondLst>
                                            <p:cond delay="4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000" dirty="0" smtClean="0">
                <a:solidFill>
                  <a:schemeClr val="tx1"/>
                </a:solidFill>
              </a:rPr>
              <a:t>2. Remember the location and leave the area the same way you came</a:t>
            </a:r>
            <a:endParaRPr lang="en-CA" sz="4000" dirty="0">
              <a:solidFill>
                <a:schemeClr val="tx1"/>
              </a:solidFill>
            </a:endParaRPr>
          </a:p>
        </p:txBody>
      </p:sp>
      <p:pic>
        <p:nvPicPr>
          <p:cNvPr id="8194" name="Picture 2" descr="C:\Users\Pereira.J2\Desktop\UXO PowerPoint Jamie Edit\Pics for Kids' Presentation\Grade 9 Pres Images\Slide 19-1 Ribb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187" y="2435736"/>
            <a:ext cx="7251626" cy="40719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43608" y="2763555"/>
            <a:ext cx="2808312" cy="3416320"/>
          </a:xfrm>
          <a:prstGeom prst="rect">
            <a:avLst/>
          </a:prstGeom>
          <a:solidFill>
            <a:schemeClr val="bg1"/>
          </a:solidFill>
        </p:spPr>
        <p:txBody>
          <a:bodyPr wrap="square" rtlCol="0">
            <a:spAutoFit/>
          </a:bodyPr>
          <a:lstStyle/>
          <a:p>
            <a:r>
              <a:rPr lang="en-CA" sz="2400" dirty="0" smtClean="0"/>
              <a:t>Ways to mark the area:</a:t>
            </a:r>
          </a:p>
          <a:p>
            <a:pPr marL="285750" indent="-285750">
              <a:buFont typeface="Arial" panose="020B0604020202020204" pitchFamily="34" charset="0"/>
              <a:buChar char="•"/>
            </a:pPr>
            <a:r>
              <a:rPr lang="en-CA" sz="2400" dirty="0" smtClean="0"/>
              <a:t>Tying something to a tree</a:t>
            </a:r>
          </a:p>
          <a:p>
            <a:pPr marL="285750" indent="-285750">
              <a:buFont typeface="Arial" panose="020B0604020202020204" pitchFamily="34" charset="0"/>
              <a:buChar char="•"/>
            </a:pPr>
            <a:r>
              <a:rPr lang="en-CA" sz="2400" dirty="0" smtClean="0"/>
              <a:t>Dropping a GPS pin on your phone</a:t>
            </a:r>
          </a:p>
          <a:p>
            <a:pPr marL="285750" indent="-285750">
              <a:buFont typeface="Arial" panose="020B0604020202020204" pitchFamily="34" charset="0"/>
              <a:buChar char="•"/>
            </a:pPr>
            <a:r>
              <a:rPr lang="en-CA" sz="2400" dirty="0" smtClean="0"/>
              <a:t>Make a note on a piece of paper</a:t>
            </a:r>
            <a:endParaRPr lang="en-CA" sz="2400" dirty="0"/>
          </a:p>
        </p:txBody>
      </p:sp>
    </p:spTree>
    <p:extLst>
      <p:ext uri="{BB962C8B-B14F-4D97-AF65-F5344CB8AC3E}">
        <p14:creationId xmlns:p14="http://schemas.microsoft.com/office/powerpoint/2010/main" val="12312425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000" dirty="0" smtClean="0">
                <a:solidFill>
                  <a:schemeClr val="tx1"/>
                </a:solidFill>
              </a:rPr>
              <a:t>3. Call 911 or local police</a:t>
            </a:r>
            <a:endParaRPr lang="en-CA" sz="4000" dirty="0">
              <a:solidFill>
                <a:schemeClr val="tx1"/>
              </a:solidFill>
            </a:endParaRPr>
          </a:p>
        </p:txBody>
      </p:sp>
      <p:pic>
        <p:nvPicPr>
          <p:cNvPr id="9218" name="Picture 2" descr="C:\Users\Pereira.J2\Desktop\UXO PowerPoint Jamie Edit\Pics for Kids' Presentation\Grade 9 Pres Images\Slide 20 9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026" y="1772816"/>
            <a:ext cx="8263948" cy="4640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83568" y="2852936"/>
            <a:ext cx="1872208" cy="1938992"/>
          </a:xfrm>
          <a:prstGeom prst="rect">
            <a:avLst/>
          </a:prstGeom>
          <a:solidFill>
            <a:schemeClr val="bg1"/>
          </a:solidFill>
        </p:spPr>
        <p:txBody>
          <a:bodyPr wrap="square" rtlCol="0">
            <a:spAutoFit/>
          </a:bodyPr>
          <a:lstStyle/>
          <a:p>
            <a:pPr lvl="0" eaLnBrk="0" hangingPunct="0">
              <a:spcBef>
                <a:spcPct val="30000"/>
              </a:spcBef>
            </a:pPr>
            <a:r>
              <a:rPr lang="en-CA" sz="2400" dirty="0">
                <a:solidFill>
                  <a:prstClr val="black"/>
                </a:solidFill>
                <a:latin typeface="Arial"/>
                <a:ea typeface="ＭＳ Ｐゴシック" charset="0"/>
              </a:rPr>
              <a:t>Call the local authorities – 911 or police. </a:t>
            </a:r>
          </a:p>
        </p:txBody>
      </p:sp>
    </p:spTree>
    <p:extLst>
      <p:ext uri="{BB962C8B-B14F-4D97-AF65-F5344CB8AC3E}">
        <p14:creationId xmlns:p14="http://schemas.microsoft.com/office/powerpoint/2010/main" val="25616367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15616" y="865193"/>
            <a:ext cx="8229600" cy="912168"/>
          </a:xfrm>
        </p:spPr>
        <p:txBody>
          <a:bodyPr/>
          <a:lstStyle/>
          <a:p>
            <a:r>
              <a:rPr lang="en-CA" dirty="0" smtClean="0"/>
              <a:t>Remember: all UXO are very dangerous</a:t>
            </a:r>
            <a:endParaRPr lang="en-CA" dirty="0"/>
          </a:p>
        </p:txBody>
      </p:sp>
      <p:sp>
        <p:nvSpPr>
          <p:cNvPr id="24" name="TextBox 23"/>
          <p:cNvSpPr txBox="1"/>
          <p:nvPr/>
        </p:nvSpPr>
        <p:spPr>
          <a:xfrm>
            <a:off x="2456771" y="1756033"/>
            <a:ext cx="626873" cy="935971"/>
          </a:xfrm>
          <a:prstGeom prst="rect">
            <a:avLst/>
          </a:prstGeom>
          <a:noFill/>
        </p:spPr>
        <p:txBody>
          <a:bodyPr wrap="square" rtlCol="0">
            <a:spAutoFit/>
          </a:bodyPr>
          <a:lstStyle/>
          <a:p>
            <a:pPr algn="ctr"/>
            <a:r>
              <a:rPr lang="en-CA" sz="5400" b="1" dirty="0" smtClean="0">
                <a:solidFill>
                  <a:schemeClr val="bg1"/>
                </a:solidFill>
              </a:rPr>
              <a:t>1</a:t>
            </a:r>
            <a:endParaRPr lang="en-CA" sz="5400" b="1" dirty="0">
              <a:solidFill>
                <a:schemeClr val="bg1"/>
              </a:solidFill>
            </a:endParaRPr>
          </a:p>
        </p:txBody>
      </p:sp>
      <p:pic>
        <p:nvPicPr>
          <p:cNvPr id="28"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843872" y="1628800"/>
            <a:ext cx="2623968" cy="14647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42" name="Picture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1450" y="3329982"/>
            <a:ext cx="2631099" cy="1464723"/>
          </a:xfrm>
          <a:prstGeom prst="rect">
            <a:avLst/>
          </a:prstGeom>
          <a:ln>
            <a:noFill/>
          </a:ln>
          <a:effectLst>
            <a:outerShdw blurRad="292100" dist="139700" dir="2700000" algn="tl" rotWithShape="0">
              <a:srgbClr val="333333">
                <a:alpha val="65000"/>
              </a:srgbClr>
            </a:outerShdw>
          </a:effectLst>
        </p:spPr>
      </p:pic>
      <p:pic>
        <p:nvPicPr>
          <p:cNvPr id="43" name="Picture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1450" y="1628800"/>
            <a:ext cx="2631099" cy="1464723"/>
          </a:xfrm>
          <a:prstGeom prst="rect">
            <a:avLst/>
          </a:prstGeom>
          <a:ln>
            <a:noFill/>
          </a:ln>
          <a:effectLst>
            <a:outerShdw blurRad="292100" dist="139700" dir="2700000" algn="tl" rotWithShape="0">
              <a:srgbClr val="333333">
                <a:alpha val="65000"/>
              </a:srgbClr>
            </a:outerShdw>
          </a:effectLst>
        </p:spPr>
      </p:pic>
      <p:pic>
        <p:nvPicPr>
          <p:cNvPr id="48" name="Picture 4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5696" y="3329982"/>
            <a:ext cx="2631362" cy="1464723"/>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1623760" y="5409751"/>
            <a:ext cx="5896480" cy="954107"/>
          </a:xfrm>
          <a:prstGeom prst="rect">
            <a:avLst/>
          </a:prstGeom>
          <a:noFill/>
        </p:spPr>
        <p:txBody>
          <a:bodyPr wrap="square" rtlCol="0">
            <a:spAutoFit/>
          </a:bodyPr>
          <a:lstStyle/>
          <a:p>
            <a:pPr algn="ctr"/>
            <a:r>
              <a:rPr lang="en-CA" sz="2400" b="1" dirty="0" smtClean="0">
                <a:latin typeface="Arial" panose="020B0604020202020204" pitchFamily="34" charset="0"/>
                <a:cs typeface="Arial" panose="020B0604020202020204" pitchFamily="34" charset="0"/>
              </a:rPr>
              <a:t>For more information visit:</a:t>
            </a:r>
          </a:p>
          <a:p>
            <a:pPr algn="ctr"/>
            <a:r>
              <a:rPr lang="en-CA" sz="3200" b="1" dirty="0" smtClean="0">
                <a:latin typeface="+mj-lt"/>
                <a:cs typeface="Arial" panose="020B0604020202020204" pitchFamily="34" charset="0"/>
                <a:hlinkClick r:id="rId7"/>
              </a:rPr>
              <a:t>www.Canada.ca/Blair-UXO-Safety</a:t>
            </a:r>
            <a:r>
              <a:rPr lang="en-CA" sz="3200" b="1" dirty="0" smtClean="0">
                <a:latin typeface="+mj-lt"/>
                <a:cs typeface="Arial" panose="020B0604020202020204" pitchFamily="34" charset="0"/>
              </a:rPr>
              <a:t> </a:t>
            </a:r>
            <a:endParaRPr lang="en-CA" sz="3200" b="1" dirty="0">
              <a:latin typeface="+mj-lt"/>
              <a:cs typeface="Arial" panose="020B0604020202020204" pitchFamily="34" charset="0"/>
            </a:endParaRPr>
          </a:p>
        </p:txBody>
      </p:sp>
    </p:spTree>
    <p:extLst>
      <p:ext uri="{BB962C8B-B14F-4D97-AF65-F5344CB8AC3E}">
        <p14:creationId xmlns:p14="http://schemas.microsoft.com/office/powerpoint/2010/main" val="2602576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p:cNvSpPr>
            <a:spLocks noGrp="1"/>
          </p:cNvSpPr>
          <p:nvPr>
            <p:ph type="title"/>
          </p:nvPr>
        </p:nvSpPr>
        <p:spPr bwMode="auto">
          <a:xfrm>
            <a:off x="457200" y="860425"/>
            <a:ext cx="8229600" cy="9128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t>What is UXO?</a:t>
            </a:r>
          </a:p>
        </p:txBody>
      </p:sp>
      <p:sp>
        <p:nvSpPr>
          <p:cNvPr id="4099" name="Content Placeholder 2"/>
          <p:cNvSpPr>
            <a:spLocks noGrp="1"/>
          </p:cNvSpPr>
          <p:nvPr>
            <p:ph idx="4294967295"/>
          </p:nvPr>
        </p:nvSpPr>
        <p:spPr bwMode="auto">
          <a:xfrm>
            <a:off x="457200" y="1484784"/>
            <a:ext cx="8229600" cy="503984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ctr">
              <a:buNone/>
            </a:pPr>
            <a:r>
              <a:rPr lang="en-US" altLang="en-US" sz="3800" dirty="0" smtClean="0"/>
              <a:t>UXO = </a:t>
            </a:r>
            <a:r>
              <a:rPr lang="en-US" altLang="en-US" sz="3800" b="1" dirty="0" smtClean="0">
                <a:solidFill>
                  <a:srgbClr val="FF0000"/>
                </a:solidFill>
              </a:rPr>
              <a:t>U</a:t>
            </a:r>
            <a:r>
              <a:rPr lang="en-US" altLang="en-US" sz="3800" dirty="0" smtClean="0"/>
              <a:t>nexploded </a:t>
            </a:r>
            <a:r>
              <a:rPr lang="en-US" altLang="en-US" sz="3800" dirty="0" err="1" smtClean="0"/>
              <a:t>e</a:t>
            </a:r>
            <a:r>
              <a:rPr lang="en-US" altLang="en-US" sz="3800" b="1" dirty="0" err="1" smtClean="0">
                <a:solidFill>
                  <a:srgbClr val="FF0000"/>
                </a:solidFill>
              </a:rPr>
              <a:t>X</a:t>
            </a:r>
            <a:r>
              <a:rPr lang="en-US" altLang="en-US" sz="3800" dirty="0" err="1" smtClean="0"/>
              <a:t>plosive</a:t>
            </a:r>
            <a:r>
              <a:rPr lang="en-US" altLang="en-US" sz="3800" dirty="0" smtClean="0"/>
              <a:t> </a:t>
            </a:r>
            <a:r>
              <a:rPr lang="en-US" altLang="en-US" sz="3800" b="1" dirty="0" smtClean="0">
                <a:solidFill>
                  <a:srgbClr val="FF0000"/>
                </a:solidFill>
              </a:rPr>
              <a:t>O</a:t>
            </a:r>
            <a:r>
              <a:rPr lang="en-US" altLang="en-US" sz="3800" dirty="0" smtClean="0"/>
              <a:t>rdnance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4994" y="2208053"/>
            <a:ext cx="3816424" cy="2139284"/>
          </a:xfrm>
          <a:prstGeom prst="rect">
            <a:avLst/>
          </a:prstGeom>
          <a:ln>
            <a:noFill/>
          </a:ln>
          <a:effectLst>
            <a:outerShdw blurRad="292100" dist="139700" dir="2700000" algn="tl" rotWithShape="0">
              <a:srgbClr val="333333">
                <a:alpha val="65000"/>
              </a:srgbClr>
            </a:outerShdw>
          </a:effec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148064" y="3494798"/>
            <a:ext cx="3776927" cy="21083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700236" y="4578101"/>
            <a:ext cx="4253486" cy="2215991"/>
          </a:xfrm>
          <a:prstGeom prst="rect">
            <a:avLst/>
          </a:prstGeom>
          <a:noFill/>
        </p:spPr>
        <p:txBody>
          <a:bodyPr wrap="square" rtlCol="0">
            <a:spAutoFit/>
          </a:bodyPr>
          <a:lstStyle/>
          <a:p>
            <a:r>
              <a:rPr lang="en-CA" sz="2400" dirty="0" smtClean="0"/>
              <a:t>UXO is a live munition that was armed and </a:t>
            </a:r>
            <a:r>
              <a:rPr lang="en-CA" sz="2400" dirty="0"/>
              <a:t>fired </a:t>
            </a:r>
            <a:r>
              <a:rPr lang="en-CA" sz="2400" dirty="0" smtClean="0"/>
              <a:t>but did not </a:t>
            </a:r>
            <a:r>
              <a:rPr lang="en-CA" sz="2400" dirty="0"/>
              <a:t>function as </a:t>
            </a:r>
            <a:r>
              <a:rPr lang="en-CA" sz="2400" dirty="0" smtClean="0"/>
              <a:t>designed. Even today, it remains dangerous.</a:t>
            </a:r>
            <a:endParaRPr lang="en-CA" sz="2400" dirty="0"/>
          </a:p>
          <a:p>
            <a:endParaRPr lang="en-CA" dirty="0">
              <a:solidFill>
                <a:srgbClr val="FF0000"/>
              </a:solidFill>
            </a:endParaRPr>
          </a:p>
        </p:txBody>
      </p:sp>
    </p:spTree>
    <p:extLst>
      <p:ext uri="{BB962C8B-B14F-4D97-AF65-F5344CB8AC3E}">
        <p14:creationId xmlns:p14="http://schemas.microsoft.com/office/powerpoint/2010/main" val="246467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p:cNvSpPr>
            <a:spLocks noGrp="1"/>
          </p:cNvSpPr>
          <p:nvPr>
            <p:ph type="title"/>
          </p:nvPr>
        </p:nvSpPr>
        <p:spPr bwMode="auto">
          <a:xfrm>
            <a:off x="457200" y="860425"/>
            <a:ext cx="8229600" cy="9128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t>Why is UXO dangerous?</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4595" y="1628800"/>
            <a:ext cx="7754810" cy="438480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827584" y="1812269"/>
            <a:ext cx="5400600" cy="830997"/>
          </a:xfrm>
          <a:prstGeom prst="rect">
            <a:avLst/>
          </a:prstGeom>
          <a:solidFill>
            <a:schemeClr val="bg1"/>
          </a:solidFill>
        </p:spPr>
        <p:txBody>
          <a:bodyPr wrap="square" rtlCol="0">
            <a:spAutoFit/>
          </a:bodyPr>
          <a:lstStyle/>
          <a:p>
            <a:r>
              <a:rPr lang="en-CA" sz="2400" dirty="0" smtClean="0"/>
              <a:t>1- UXO contains explosive/energetic material.</a:t>
            </a:r>
            <a:endParaRPr lang="en-CA" sz="2400" dirty="0"/>
          </a:p>
        </p:txBody>
      </p:sp>
    </p:spTree>
    <p:extLst>
      <p:ext uri="{BB962C8B-B14F-4D97-AF65-F5344CB8AC3E}">
        <p14:creationId xmlns:p14="http://schemas.microsoft.com/office/powerpoint/2010/main" val="247457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p:cNvSpPr>
            <a:spLocks noGrp="1"/>
          </p:cNvSpPr>
          <p:nvPr>
            <p:ph type="title"/>
          </p:nvPr>
        </p:nvSpPr>
        <p:spPr bwMode="auto">
          <a:xfrm>
            <a:off x="457200" y="860425"/>
            <a:ext cx="8229600" cy="9128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t>Why is UXO dangerous?</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7201" y="1636488"/>
            <a:ext cx="7754810" cy="4384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6" name="Picture 2" descr="C:\Users\Pereira.J2\Desktop\UXO PowerPoint Jamie Edit\Pics for Kids' Presentation\Grade 9 Pres Images\Slide 4 - Fuse.jpg"/>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406" y="1636488"/>
            <a:ext cx="7754400" cy="4384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67644" y="4581128"/>
            <a:ext cx="6408712" cy="830997"/>
          </a:xfrm>
          <a:prstGeom prst="rect">
            <a:avLst/>
          </a:prstGeom>
          <a:solidFill>
            <a:schemeClr val="bg1"/>
          </a:solidFill>
        </p:spPr>
        <p:txBody>
          <a:bodyPr wrap="square" rtlCol="0">
            <a:spAutoFit/>
          </a:bodyPr>
          <a:lstStyle/>
          <a:p>
            <a:r>
              <a:rPr lang="en-CA" sz="2400" dirty="0" smtClean="0"/>
              <a:t>2- Fuses may not have worked properly when fired and remain very sensitive years later.</a:t>
            </a:r>
            <a:endParaRPr lang="en-CA" sz="2400" dirty="0"/>
          </a:p>
        </p:txBody>
      </p:sp>
    </p:spTree>
    <p:extLst>
      <p:ext uri="{BB962C8B-B14F-4D97-AF65-F5344CB8AC3E}">
        <p14:creationId xmlns:p14="http://schemas.microsoft.com/office/powerpoint/2010/main" val="3266745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p:cNvSpPr>
            <a:spLocks noGrp="1"/>
          </p:cNvSpPr>
          <p:nvPr>
            <p:ph type="title"/>
          </p:nvPr>
        </p:nvSpPr>
        <p:spPr bwMode="auto">
          <a:xfrm>
            <a:off x="457200" y="860425"/>
            <a:ext cx="8229600" cy="9128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t>Why is UXO dangerous?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1628800"/>
            <a:ext cx="7753239" cy="4373816"/>
          </a:xfrm>
          <a:prstGeom prst="rect">
            <a:avLst/>
          </a:prstGeom>
          <a:noFill/>
          <a:ln w="19050">
            <a:solidFill>
              <a:schemeClr val="tx1"/>
            </a:solidFill>
          </a:ln>
        </p:spPr>
      </p:pic>
      <p:sp>
        <p:nvSpPr>
          <p:cNvPr id="4" name="TextBox 3"/>
          <p:cNvSpPr txBox="1"/>
          <p:nvPr/>
        </p:nvSpPr>
        <p:spPr>
          <a:xfrm>
            <a:off x="1127711" y="5013176"/>
            <a:ext cx="6576920" cy="830997"/>
          </a:xfrm>
          <a:prstGeom prst="rect">
            <a:avLst/>
          </a:prstGeom>
          <a:solidFill>
            <a:schemeClr val="bg1"/>
          </a:solidFill>
        </p:spPr>
        <p:txBody>
          <a:bodyPr wrap="square" rtlCol="0">
            <a:spAutoFit/>
          </a:bodyPr>
          <a:lstStyle/>
          <a:p>
            <a:r>
              <a:rPr lang="en-CA" sz="2400" dirty="0"/>
              <a:t>3- Items may be rusty, and found in </a:t>
            </a:r>
            <a:r>
              <a:rPr lang="en-CA" sz="2400" dirty="0" smtClean="0"/>
              <a:t>multiple parts, or they can look like old scrap.</a:t>
            </a:r>
            <a:endParaRPr lang="en-CA" sz="2400" dirty="0"/>
          </a:p>
        </p:txBody>
      </p:sp>
    </p:spTree>
    <p:extLst>
      <p:ext uri="{BB962C8B-B14F-4D97-AF65-F5344CB8AC3E}">
        <p14:creationId xmlns:p14="http://schemas.microsoft.com/office/powerpoint/2010/main" val="144374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896" y="836712"/>
            <a:ext cx="8229600" cy="912168"/>
          </a:xfrm>
        </p:spPr>
        <p:txBody>
          <a:bodyPr/>
          <a:lstStyle/>
          <a:p>
            <a:r>
              <a:rPr lang="en-CA" dirty="0" smtClean="0">
                <a:solidFill>
                  <a:schemeClr val="tx2"/>
                </a:solidFill>
              </a:rPr>
              <a:t>Former Blair Rifle Range</a:t>
            </a:r>
            <a:endParaRPr lang="en-CA" dirty="0">
              <a:solidFill>
                <a:schemeClr val="tx2"/>
              </a:solidFill>
            </a:endParaRPr>
          </a:p>
        </p:txBody>
      </p:sp>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flipV="1">
            <a:off x="-22860" y="-22860"/>
            <a:ext cx="45720" cy="45720"/>
          </a:xfrm>
        </p:spPr>
      </p:pic>
      <p:pic>
        <p:nvPicPr>
          <p:cNvPr id="8" name="Picture 7"/>
          <p:cNvPicPr>
            <a:picLocks noChangeAspect="1"/>
          </p:cNvPicPr>
          <p:nvPr/>
        </p:nvPicPr>
        <p:blipFill>
          <a:blip r:embed="rId4"/>
          <a:stretch>
            <a:fillRect/>
          </a:stretch>
        </p:blipFill>
        <p:spPr>
          <a:xfrm>
            <a:off x="899592" y="1484784"/>
            <a:ext cx="6840760" cy="5135130"/>
          </a:xfrm>
          <a:prstGeom prst="rect">
            <a:avLst/>
          </a:prstGeom>
        </p:spPr>
      </p:pic>
    </p:spTree>
    <p:extLst>
      <p:ext uri="{BB962C8B-B14F-4D97-AF65-F5344CB8AC3E}">
        <p14:creationId xmlns:p14="http://schemas.microsoft.com/office/powerpoint/2010/main" val="3377259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Former Blair Rifle Range – Then</a:t>
            </a:r>
            <a:endParaRPr lang="en-CA" dirty="0"/>
          </a:p>
        </p:txBody>
      </p:sp>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flipV="1">
            <a:off x="-22860" y="-22860"/>
            <a:ext cx="45720" cy="45720"/>
          </a:xfrm>
        </p:spPr>
      </p:pic>
      <p:sp>
        <p:nvSpPr>
          <p:cNvPr id="3" name="TextBox 2"/>
          <p:cNvSpPr txBox="1"/>
          <p:nvPr/>
        </p:nvSpPr>
        <p:spPr>
          <a:xfrm>
            <a:off x="457201" y="1731873"/>
            <a:ext cx="3286102" cy="3970318"/>
          </a:xfrm>
          <a:prstGeom prst="rect">
            <a:avLst/>
          </a:prstGeom>
          <a:noFill/>
        </p:spPr>
        <p:txBody>
          <a:bodyPr wrap="square" rtlCol="0">
            <a:spAutoFit/>
          </a:bodyPr>
          <a:lstStyle/>
          <a:p>
            <a:r>
              <a:rPr lang="en-CA" sz="2400" dirty="0" smtClean="0"/>
              <a:t>The former Blair Rifle Range was a training </a:t>
            </a:r>
            <a:r>
              <a:rPr lang="en-CA" sz="2400" dirty="0"/>
              <a:t>area for </a:t>
            </a:r>
            <a:r>
              <a:rPr lang="en-CA" sz="2400" dirty="0" smtClean="0"/>
              <a:t>the Canadian </a:t>
            </a:r>
            <a:r>
              <a:rPr lang="en-CA" sz="2400" dirty="0"/>
              <a:t>military </a:t>
            </a:r>
            <a:r>
              <a:rPr lang="en-CA" sz="2400" dirty="0" smtClean="0"/>
              <a:t>from 1931 to the late 1960s.</a:t>
            </a:r>
          </a:p>
          <a:p>
            <a:endParaRPr lang="en-CA" sz="1200" dirty="0"/>
          </a:p>
          <a:p>
            <a:r>
              <a:rPr lang="en-CA" sz="2400" dirty="0" smtClean="0"/>
              <a:t>Soldiers practiced firing rifles, pistols, mortars and grenades in preparation for war.</a:t>
            </a:r>
          </a:p>
          <a:p>
            <a:endParaRPr lang="en-CA" sz="2400" dirty="0"/>
          </a:p>
        </p:txBody>
      </p:sp>
      <p:pic>
        <p:nvPicPr>
          <p:cNvPr id="9" name="Picture 8"/>
          <p:cNvPicPr>
            <a:picLocks noChangeAspect="1"/>
          </p:cNvPicPr>
          <p:nvPr/>
        </p:nvPicPr>
        <p:blipFill>
          <a:blip r:embed="rId4"/>
          <a:stretch>
            <a:fillRect/>
          </a:stretch>
        </p:blipFill>
        <p:spPr>
          <a:xfrm>
            <a:off x="4222334" y="1808958"/>
            <a:ext cx="4149670" cy="2160240"/>
          </a:xfrm>
          <a:prstGeom prst="rect">
            <a:avLst/>
          </a:prstGeom>
          <a:ln w="9525">
            <a:solidFill>
              <a:srgbClr val="000000"/>
            </a:solidFill>
          </a:ln>
        </p:spPr>
      </p:pic>
      <p:sp>
        <p:nvSpPr>
          <p:cNvPr id="5" name="TextBox 4"/>
          <p:cNvSpPr txBox="1"/>
          <p:nvPr/>
        </p:nvSpPr>
        <p:spPr>
          <a:xfrm>
            <a:off x="4217641" y="4104914"/>
            <a:ext cx="1923716" cy="2554545"/>
          </a:xfrm>
          <a:prstGeom prst="rect">
            <a:avLst/>
          </a:prstGeom>
          <a:noFill/>
        </p:spPr>
        <p:txBody>
          <a:bodyPr wrap="square" rtlCol="0">
            <a:spAutoFit/>
          </a:bodyPr>
          <a:lstStyle/>
          <a:p>
            <a:r>
              <a:rPr lang="en-CA" sz="2000" dirty="0" smtClean="0"/>
              <a:t>Top: a </a:t>
            </a:r>
            <a:r>
              <a:rPr lang="en-CA" sz="2000" dirty="0"/>
              <a:t>photo of the </a:t>
            </a:r>
            <a:r>
              <a:rPr lang="en-CA" sz="2000" dirty="0" smtClean="0"/>
              <a:t>old </a:t>
            </a:r>
            <a:r>
              <a:rPr lang="en-CA" sz="2000" dirty="0"/>
              <a:t>military training </a:t>
            </a:r>
            <a:r>
              <a:rPr lang="en-CA" sz="2000" dirty="0" smtClean="0"/>
              <a:t>area.</a:t>
            </a:r>
          </a:p>
          <a:p>
            <a:endParaRPr lang="en-CA" sz="2000" dirty="0"/>
          </a:p>
          <a:p>
            <a:r>
              <a:rPr lang="en-CA" sz="2000" dirty="0" smtClean="0"/>
              <a:t>Bottom: soldiers firing mortars at another site.</a:t>
            </a:r>
            <a:endParaRPr lang="en-CA" sz="2000"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0966" y="3575378"/>
            <a:ext cx="3008324" cy="2912021"/>
          </a:xfrm>
          <a:prstGeom prst="rect">
            <a:avLst/>
          </a:prstGeom>
          <a:ln>
            <a:solidFill>
              <a:srgbClr val="000000"/>
            </a:solidFill>
          </a:ln>
        </p:spPr>
      </p:pic>
    </p:spTree>
    <p:extLst>
      <p:ext uri="{BB962C8B-B14F-4D97-AF65-F5344CB8AC3E}">
        <p14:creationId xmlns:p14="http://schemas.microsoft.com/office/powerpoint/2010/main" val="24455457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Former Blair Rifle Range – </a:t>
            </a:r>
            <a:r>
              <a:rPr lang="en-CA" dirty="0" smtClean="0">
                <a:solidFill>
                  <a:schemeClr val="tx2"/>
                </a:solidFill>
              </a:rPr>
              <a:t>Today</a:t>
            </a:r>
            <a:endParaRPr lang="en-CA" dirty="0">
              <a:solidFill>
                <a:schemeClr val="tx2"/>
              </a:solidFill>
            </a:endParaRPr>
          </a:p>
        </p:txBody>
      </p:sp>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flipV="1">
            <a:off x="-22860" y="-22860"/>
            <a:ext cx="45720" cy="45720"/>
          </a:xfrm>
        </p:spPr>
      </p:pic>
      <p:pic>
        <p:nvPicPr>
          <p:cNvPr id="7" name="Picture 6"/>
          <p:cNvPicPr>
            <a:picLocks noChangeAspect="1"/>
          </p:cNvPicPr>
          <p:nvPr/>
        </p:nvPicPr>
        <p:blipFill>
          <a:blip r:embed="rId4"/>
          <a:stretch>
            <a:fillRect/>
          </a:stretch>
        </p:blipFill>
        <p:spPr>
          <a:xfrm>
            <a:off x="412995" y="1623720"/>
            <a:ext cx="3008429" cy="4816931"/>
          </a:xfrm>
          <a:prstGeom prst="rect">
            <a:avLst/>
          </a:prstGeom>
          <a:ln>
            <a:solidFill>
              <a:schemeClr val="tx1"/>
            </a:solidFill>
          </a:ln>
        </p:spPr>
      </p:pic>
      <p:pic>
        <p:nvPicPr>
          <p:cNvPr id="5" name="Picture 4"/>
          <p:cNvPicPr>
            <a:picLocks noChangeAspect="1"/>
          </p:cNvPicPr>
          <p:nvPr/>
        </p:nvPicPr>
        <p:blipFill>
          <a:blip r:embed="rId5"/>
          <a:stretch>
            <a:fillRect/>
          </a:stretch>
        </p:blipFill>
        <p:spPr>
          <a:xfrm>
            <a:off x="3690155" y="4180131"/>
            <a:ext cx="3574554" cy="2297380"/>
          </a:xfrm>
          <a:prstGeom prst="rect">
            <a:avLst/>
          </a:prstGeom>
          <a:ln>
            <a:solidFill>
              <a:schemeClr val="tx1"/>
            </a:solidFill>
          </a:ln>
        </p:spPr>
      </p:pic>
      <p:pic>
        <p:nvPicPr>
          <p:cNvPr id="6" name="Picture 5"/>
          <p:cNvPicPr>
            <a:picLocks noChangeAspect="1"/>
          </p:cNvPicPr>
          <p:nvPr/>
        </p:nvPicPr>
        <p:blipFill>
          <a:blip r:embed="rId6"/>
          <a:stretch>
            <a:fillRect/>
          </a:stretch>
        </p:blipFill>
        <p:spPr>
          <a:xfrm>
            <a:off x="7182325" y="3265721"/>
            <a:ext cx="1799671" cy="3174930"/>
          </a:xfrm>
          <a:prstGeom prst="rect">
            <a:avLst/>
          </a:prstGeom>
          <a:ln>
            <a:solidFill>
              <a:schemeClr val="tx1"/>
            </a:solidFill>
          </a:ln>
        </p:spPr>
      </p:pic>
      <p:sp>
        <p:nvSpPr>
          <p:cNvPr id="3" name="TextBox 2"/>
          <p:cNvSpPr txBox="1"/>
          <p:nvPr/>
        </p:nvSpPr>
        <p:spPr>
          <a:xfrm>
            <a:off x="3594538" y="1505455"/>
            <a:ext cx="5158247" cy="2123658"/>
          </a:xfrm>
          <a:prstGeom prst="rect">
            <a:avLst/>
          </a:prstGeom>
          <a:noFill/>
        </p:spPr>
        <p:txBody>
          <a:bodyPr wrap="square" rtlCol="0">
            <a:spAutoFit/>
          </a:bodyPr>
          <a:lstStyle/>
          <a:p>
            <a:r>
              <a:rPr lang="en-CA" sz="2400" dirty="0" smtClean="0"/>
              <a:t>Today, this area is used for hiking, biking, dog walking, and gatherings.</a:t>
            </a:r>
          </a:p>
          <a:p>
            <a:endParaRPr lang="en-CA" sz="1200" dirty="0"/>
          </a:p>
          <a:p>
            <a:endParaRPr lang="en-CA" sz="2400" dirty="0" smtClean="0"/>
          </a:p>
          <a:p>
            <a:r>
              <a:rPr lang="en-CA" sz="2400" dirty="0" smtClean="0"/>
              <a:t>Photos of what the area looks like today.</a:t>
            </a:r>
            <a:endParaRPr lang="en-CA" sz="2400" dirty="0"/>
          </a:p>
        </p:txBody>
      </p:sp>
    </p:spTree>
    <p:extLst>
      <p:ext uri="{BB962C8B-B14F-4D97-AF65-F5344CB8AC3E}">
        <p14:creationId xmlns:p14="http://schemas.microsoft.com/office/powerpoint/2010/main" val="1093106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UXO Safety for Kids_Grade 3_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mso-contentType ?>
<SharedContentType xmlns="Microsoft.SharePoint.Taxonomy.ContentTypeSync" SourceId="8c346edb-870d-4513-9c63-a893910a98ab" ContentTypeId="0x010100E6462F15D6120544BF30BB1862FE12090101" PreviousValue="false"/>
</file>

<file path=customXml/item2.xml><?xml version="1.0" encoding="utf-8"?>
<?mso-contentType ?>
<p:Policy xmlns:p="office.server.policy" id="" local="true">
  <p:Name>ADMPA Base</p:Name>
  <p:Description/>
  <p:Statement/>
  <p:PolicyItems>
    <p:PolicyItem featureId="Microsoft.Office.RecordsManagement.PolicyFeatures.Expiration" staticId="0x010100E6462F15D6120544BF30BB1862FE120901|1007247583" UniqueId="0ec94e2f-331b-4fc7-9c54-459e4648ae22">
      <p:Name>Retention</p:Name>
      <p:Description>Automatic scheduling of content for processing, and performing a retention action on content that has reached its due date.</p:Description>
      <p:CustomData>
        <Schedules nextStageId="2">
          <Schedule type="Default">
            <stages>
              <data stageId="1">
                <formula id="Microsoft.Office.RecordsManagement.PolicyFeatures.Expiration.Formula.BuiltIn">
                  <number>10</number>
                  <property>Created</property>
                  <propertyId>8c06beca-0777-48f7-91c7-6da68bc07b69</propertyId>
                  <period>days</period>
                </formula>
                <action type="workflow" id="9663fc46-8817-497b-b503-b243f5e216bb"/>
              </data>
            </stages>
          </Schedule>
        </Schedules>
      </p:CustomData>
    </p:PolicyItem>
  </p:PolicyItems>
</p:Policy>
</file>

<file path=customXml/item3.xml><?xml version="1.0" encoding="utf-8"?>
<ct:contentTypeSchema xmlns:ct="http://schemas.microsoft.com/office/2006/metadata/contentType" xmlns:ma="http://schemas.microsoft.com/office/2006/metadata/properties/metaAttributes" ct:_="" ma:_="" ma:contentTypeName="ADMPA Admin" ma:contentTypeID="0x010100E6462F15D6120544BF30BB1862FE120901010027745CDB928850468E7C82C6E76138A2" ma:contentTypeVersion="7" ma:contentTypeDescription="" ma:contentTypeScope="" ma:versionID="9f8be660ed93d89d8ebd810e30d11622">
  <xsd:schema xmlns:xsd="http://www.w3.org/2001/XMLSchema" xmlns:xs="http://www.w3.org/2001/XMLSchema" xmlns:p="http://schemas.microsoft.com/office/2006/metadata/properties" xmlns:ns1="http://schemas.microsoft.com/sharepoint/v3" xmlns:ns3="f671534e-74e5-4236-8092-3129c56dc4ea" targetNamespace="http://schemas.microsoft.com/office/2006/metadata/properties" ma:root="true" ma:fieldsID="df211632aca2b93c727962331ff9deab" ns1:_="" ns3:_="">
    <xsd:import namespace="http://schemas.microsoft.com/sharepoint/v3"/>
    <xsd:import namespace="f671534e-74e5-4236-8092-3129c56dc4ea"/>
    <xsd:element name="properties">
      <xsd:complexType>
        <xsd:sequence>
          <xsd:element name="documentManagement">
            <xsd:complexType>
              <xsd:all>
                <xsd:element ref="ns1:RoutingRuleDescription" minOccurs="0"/>
                <xsd:element ref="ns3:Entered_x0020_By" minOccurs="0"/>
                <xsd:element ref="ns3:Record_x0020_Date"/>
                <xsd:element ref="ns3:b80c1f53a0524e008c4670662d077fa0" minOccurs="0"/>
                <xsd:element ref="ns3:ib3219b4107f4d698716b70502ed242a" minOccurs="0"/>
                <xsd:element ref="ns3:a4a735c5c3a14a3cab9401b6e84ec97f" minOccurs="0"/>
                <xsd:element ref="ns3:TaxCatchAllLabel" minOccurs="0"/>
                <xsd:element ref="ns1:_dlc_Exempt" minOccurs="0"/>
                <xsd:element ref="ns1:_dlc_ExpireDateSaved" minOccurs="0"/>
                <xsd:element ref="ns1:_dlc_ExpireDate" minOccurs="0"/>
                <xsd:element ref="ns3:o4767eceb1cf4e2bbb9ae1f77dd06c0d" minOccurs="0"/>
                <xsd:element ref="ns3:TaxCatchAll" minOccurs="0"/>
                <xsd:element ref="ns3:gd43b524f0564ef891a8c4936f0cbee5" minOccurs="0"/>
                <xsd:element ref="ns3:cabbea28976f4c16b9df89740fbcfaea" minOccurs="0"/>
                <xsd:element ref="ns3:jd4271acd6ca435fb448d35a34762777"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3" nillable="true" ma:displayName="Description" ma:internalName="RoutingRuleDescription" ma:readOnly="false">
      <xsd:simpleType>
        <xsd:restriction base="dms:Text">
          <xsd:maxLength value="255"/>
        </xsd:restriction>
      </xsd:simpleType>
    </xsd:element>
    <xsd:element name="_dlc_Exempt" ma:index="20" nillable="true" ma:displayName="Exempt from Policy" ma:hidden="true" ma:internalName="_dlc_Exempt" ma:readOnly="true">
      <xsd:simpleType>
        <xsd:restriction base="dms:Unknown"/>
      </xsd:simpleType>
    </xsd:element>
    <xsd:element name="_dlc_ExpireDateSaved" ma:index="21" nillable="true" ma:displayName="Original Expiration Date" ma:hidden="true" ma:internalName="_dlc_ExpireDateSaved" ma:readOnly="true">
      <xsd:simpleType>
        <xsd:restriction base="dms:DateTime"/>
      </xsd:simpleType>
    </xsd:element>
    <xsd:element name="_dlc_ExpireDate" ma:index="22" nillable="true" ma:displayName="Expiration Date" ma:description="" ma:hidden="true" ma:indexed="true" ma:internalName="_dlc_ExpireDat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f671534e-74e5-4236-8092-3129c56dc4ea" elementFormDefault="qualified">
    <xsd:import namespace="http://schemas.microsoft.com/office/2006/documentManagement/types"/>
    <xsd:import namespace="http://schemas.microsoft.com/office/infopath/2007/PartnerControls"/>
    <xsd:element name="Entered_x0020_By" ma:index="5" nillable="true" ma:displayName="Entered By" ma:internalName="Entered_x0020_By" ma:readOnly="false">
      <xsd:simpleType>
        <xsd:restriction base="dms:Text">
          <xsd:maxLength value="255"/>
        </xsd:restriction>
      </xsd:simpleType>
    </xsd:element>
    <xsd:element name="Record_x0020_Date" ma:index="6" ma:displayName="Record Date" ma:default="[today]" ma:format="DateOnly" ma:internalName="Record_x0020_Date">
      <xsd:simpleType>
        <xsd:restriction base="dms:DateTime"/>
      </xsd:simpleType>
    </xsd:element>
    <xsd:element name="b80c1f53a0524e008c4670662d077fa0" ma:index="13" ma:taxonomy="true" ma:internalName="b80c1f53a0524e008c4670662d077fa0" ma:taxonomyFieldName="Sensitivity" ma:displayName="Sensitivity" ma:default="2;#NATO Unclassified|31174c30-8db1-46cf-b4aa-9af4ad77d14b" ma:fieldId="{b80c1f53-a052-4e00-8c46-70662d077fa0}" ma:sspId="8c346edb-870d-4513-9c63-a893910a98ab" ma:termSetId="1a9fbc36-3b23-496c-bc01-201831f64af9" ma:anchorId="00000000-0000-0000-0000-000000000000" ma:open="false" ma:isKeyword="false">
      <xsd:complexType>
        <xsd:sequence>
          <xsd:element ref="pc:Terms" minOccurs="0" maxOccurs="1"/>
        </xsd:sequence>
      </xsd:complexType>
    </xsd:element>
    <xsd:element name="ib3219b4107f4d698716b70502ed242a" ma:index="15" ma:taxonomy="true" ma:internalName="ib3219b4107f4d698716b70502ed242a" ma:taxonomyFieldName="DocLanguage" ma:displayName="DocLanguage" ma:readOnly="false" ma:default="1;#English|bd6d7ee1-50c0-484f-9d07-7d7f65e837f3" ma:fieldId="{2b3219b4-107f-4d69-8716-b70502ed242a}" ma:taxonomyMulti="true" ma:sspId="8c346edb-870d-4513-9c63-a893910a98ab" ma:termSetId="0420b77c-9afa-427d-a10d-2c64f866f7ae" ma:anchorId="00000000-0000-0000-0000-000000000000" ma:open="false" ma:isKeyword="false">
      <xsd:complexType>
        <xsd:sequence>
          <xsd:element ref="pc:Terms" minOccurs="0" maxOccurs="1"/>
        </xsd:sequence>
      </xsd:complexType>
    </xsd:element>
    <xsd:element name="a4a735c5c3a14a3cab9401b6e84ec97f" ma:index="18" nillable="true" ma:taxonomy="true" ma:internalName="a4a735c5c3a14a3cab9401b6e84ec97f" ma:taxonomyFieldName="Region" ma:displayName="Region" ma:default="5;#National - Ottawa|06559d8d-532d-428b-9e6b-77c5c181ccb3" ma:fieldId="{a4a735c5-c3a1-4a3c-ab94-01b6e84ec97f}" ma:sspId="8c346edb-870d-4513-9c63-a893910a98ab" ma:termSetId="660ffbdb-1ef5-4803-801a-4e3e657fa261" ma:anchorId="00000000-0000-0000-0000-000000000000" ma:open="false" ma:isKeyword="false">
      <xsd:complexType>
        <xsd:sequence>
          <xsd:element ref="pc:Terms" minOccurs="0" maxOccurs="1"/>
        </xsd:sequence>
      </xsd:complexType>
    </xsd:element>
    <xsd:element name="TaxCatchAllLabel" ma:index="19" nillable="true" ma:displayName="Taxonomy Catch All Column1" ma:hidden="true" ma:list="{884dc368-9d49-4ae8-a624-e2b79571a6e2}" ma:internalName="TaxCatchAllLabel" ma:readOnly="true" ma:showField="CatchAllDataLabel" ma:web="5fa89a65-ee16-4ae6-8012-db71d4c1aeb8">
      <xsd:complexType>
        <xsd:complexContent>
          <xsd:extension base="dms:MultiChoiceLookup">
            <xsd:sequence>
              <xsd:element name="Value" type="dms:Lookup" maxOccurs="unbounded" minOccurs="0" nillable="true"/>
            </xsd:sequence>
          </xsd:extension>
        </xsd:complexContent>
      </xsd:complexType>
    </xsd:element>
    <xsd:element name="o4767eceb1cf4e2bbb9ae1f77dd06c0d" ma:index="23" ma:taxonomy="true" ma:internalName="o4767eceb1cf4e2bbb9ae1f77dd06c0d" ma:taxonomyFieldName="ADMPA_x0020_Subject" ma:displayName="ADMPA Subject" ma:default="6;#Admin|b6aac56e-b578-4638-b234-c551a8ef8c0f" ma:fieldId="{84767ece-b1cf-4e2b-bb9a-e1f77dd06c0d}" ma:taxonomyMulti="true" ma:sspId="8c346edb-870d-4513-9c63-a893910a98ab" ma:termSetId="a7c26415-b443-4186-8355-010c1c1c54b5" ma:anchorId="00000000-0000-0000-0000-000000000000" ma:open="false" ma:isKeyword="false">
      <xsd:complexType>
        <xsd:sequence>
          <xsd:element ref="pc:Terms" minOccurs="0" maxOccurs="1"/>
        </xsd:sequence>
      </xsd:complexType>
    </xsd:element>
    <xsd:element name="TaxCatchAll" ma:index="24" nillable="true" ma:displayName="Taxonomy Catch All Column" ma:hidden="true" ma:list="{884dc368-9d49-4ae8-a624-e2b79571a6e2}" ma:internalName="TaxCatchAll" ma:showField="CatchAllData" ma:web="5fa89a65-ee16-4ae6-8012-db71d4c1aeb8">
      <xsd:complexType>
        <xsd:complexContent>
          <xsd:extension base="dms:MultiChoiceLookup">
            <xsd:sequence>
              <xsd:element name="Value" type="dms:Lookup" maxOccurs="unbounded" minOccurs="0" nillable="true"/>
            </xsd:sequence>
          </xsd:extension>
        </xsd:complexContent>
      </xsd:complexType>
    </xsd:element>
    <xsd:element name="gd43b524f0564ef891a8c4936f0cbee5" ma:index="25" nillable="true" ma:taxonomy="true" ma:internalName="gd43b524f0564ef891a8c4936f0cbee5" ma:taxonomyFieldName="Fiscal_x0020_Year" ma:displayName="Fiscal Year" ma:readOnly="false" ma:default="68;#FY2015-2016|ef8ecf4f-4bf3-4825-8cd0-92de8c43dfbc" ma:fieldId="{0d43b524-f056-4ef8-91a8-c4936f0cbee5}" ma:sspId="8c346edb-870d-4513-9c63-a893910a98ab" ma:termSetId="90c6491d-c1ae-4564-ba16-d0dda62b5981" ma:anchorId="00000000-0000-0000-0000-000000000000" ma:open="false" ma:isKeyword="false">
      <xsd:complexType>
        <xsd:sequence>
          <xsd:element ref="pc:Terms" minOccurs="0" maxOccurs="1"/>
        </xsd:sequence>
      </xsd:complexType>
    </xsd:element>
    <xsd:element name="cabbea28976f4c16b9df89740fbcfaea" ma:index="27" nillable="true" ma:taxonomy="true" ma:internalName="cabbea28976f4c16b9df89740fbcfaea" ma:taxonomyFieldName="Releasable" ma:displayName="Releasable" ma:readOnly="false" ma:default="7;#CA|cf57ec48-c89d-4360-b439-915bb3b6707c" ma:fieldId="{cabbea28-976f-4c16-b9df-89740fbcfaea}" ma:sspId="8c346edb-870d-4513-9c63-a893910a98ab" ma:termSetId="6bd1f2be-c609-408b-a159-b39581c4eacd" ma:anchorId="00000000-0000-0000-0000-000000000000" ma:open="false" ma:isKeyword="false">
      <xsd:complexType>
        <xsd:sequence>
          <xsd:element ref="pc:Terms" minOccurs="0" maxOccurs="1"/>
        </xsd:sequence>
      </xsd:complexType>
    </xsd:element>
    <xsd:element name="jd4271acd6ca435fb448d35a34762777" ma:index="29" nillable="true" ma:taxonomy="true" ma:internalName="jd4271acd6ca435fb448d35a34762777" ma:taxonomyFieldName="Corporate_x0020_Name" ma:displayName="Corporate Name" ma:default="3;#National Defence|0fbf44f3-2f93-4fc5-8ee2-af669c0654de" ma:fieldId="{3d4271ac-d6ca-435f-b448-d35a34762777}" ma:sspId="8c346edb-870d-4513-9c63-a893910a98ab" ma:termSetId="7c9d31bb-0ad4-4943-a089-fe55428a6c03"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1" ma:displayName="Author"/>
        <xsd:element ref="dcterms:created" minOccurs="0" maxOccurs="1"/>
        <xsd:element ref="dc:identifier" minOccurs="0" maxOccurs="1"/>
        <xsd:element name="contentType" minOccurs="0" maxOccurs="1" type="xsd:string" ma:index="8" ma:displayName="Content Type" ma:readOnly="tru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cabbea28976f4c16b9df89740fbcfaea xmlns="f671534e-74e5-4236-8092-3129c56dc4ea">
      <Terms xmlns="http://schemas.microsoft.com/office/infopath/2007/PartnerControls">
        <TermInfo xmlns="http://schemas.microsoft.com/office/infopath/2007/PartnerControls">
          <TermName xmlns="http://schemas.microsoft.com/office/infopath/2007/PartnerControls">CA</TermName>
          <TermId xmlns="http://schemas.microsoft.com/office/infopath/2007/PartnerControls">cf57ec48-c89d-4360-b439-915bb3b6707c</TermId>
        </TermInfo>
      </Terms>
    </cabbea28976f4c16b9df89740fbcfaea>
    <jd4271acd6ca435fb448d35a34762777 xmlns="f671534e-74e5-4236-8092-3129c56dc4ea">
      <Terms xmlns="http://schemas.microsoft.com/office/infopath/2007/PartnerControls">
        <TermInfo xmlns="http://schemas.microsoft.com/office/infopath/2007/PartnerControls">
          <TermName xmlns="http://schemas.microsoft.com/office/infopath/2007/PartnerControls">National Defence</TermName>
          <TermId xmlns="http://schemas.microsoft.com/office/infopath/2007/PartnerControls">0fbf44f3-2f93-4fc5-8ee2-af669c0654de</TermId>
        </TermInfo>
      </Terms>
    </jd4271acd6ca435fb448d35a34762777>
    <b80c1f53a0524e008c4670662d077fa0 xmlns="f671534e-74e5-4236-8092-3129c56dc4ea">
      <Terms xmlns="http://schemas.microsoft.com/office/infopath/2007/PartnerControls">
        <TermInfo xmlns="http://schemas.microsoft.com/office/infopath/2007/PartnerControls">
          <TermName xmlns="http://schemas.microsoft.com/office/infopath/2007/PartnerControls">NATO Unclassified</TermName>
          <TermId xmlns="http://schemas.microsoft.com/office/infopath/2007/PartnerControls">31174c30-8db1-46cf-b4aa-9af4ad77d14b</TermId>
        </TermInfo>
      </Terms>
    </b80c1f53a0524e008c4670662d077fa0>
    <ib3219b4107f4d698716b70502ed242a xmlns="f671534e-74e5-4236-8092-3129c56dc4ea">
      <Terms xmlns="http://schemas.microsoft.com/office/infopath/2007/PartnerControls">
        <TermInfo xmlns="http://schemas.microsoft.com/office/infopath/2007/PartnerControls">
          <TermName xmlns="http://schemas.microsoft.com/office/infopath/2007/PartnerControls">English</TermName>
          <TermId xmlns="http://schemas.microsoft.com/office/infopath/2007/PartnerControls">bd6d7ee1-50c0-484f-9d07-7d7f65e837f3</TermId>
        </TermInfo>
      </Terms>
    </ib3219b4107f4d698716b70502ed242a>
    <a4a735c5c3a14a3cab9401b6e84ec97f xmlns="f671534e-74e5-4236-8092-3129c56dc4ea">
      <Terms xmlns="http://schemas.microsoft.com/office/infopath/2007/PartnerControls">
        <TermInfo xmlns="http://schemas.microsoft.com/office/infopath/2007/PartnerControls">
          <TermName xmlns="http://schemas.microsoft.com/office/infopath/2007/PartnerControls">National - Ottawa</TermName>
          <TermId xmlns="http://schemas.microsoft.com/office/infopath/2007/PartnerControls">06559d8d-532d-428b-9e6b-77c5c181ccb3</TermId>
        </TermInfo>
      </Terms>
    </a4a735c5c3a14a3cab9401b6e84ec97f>
    <gd43b524f0564ef891a8c4936f0cbee5 xmlns="f671534e-74e5-4236-8092-3129c56dc4ea">
      <Terms xmlns="http://schemas.microsoft.com/office/infopath/2007/PartnerControls">
        <TermInfo xmlns="http://schemas.microsoft.com/office/infopath/2007/PartnerControls">
          <TermName xmlns="http://schemas.microsoft.com/office/infopath/2007/PartnerControls">FY2015-2016</TermName>
          <TermId xmlns="http://schemas.microsoft.com/office/infopath/2007/PartnerControls">ef8ecf4f-4bf3-4825-8cd0-92de8c43dfbc</TermId>
        </TermInfo>
      </Terms>
    </gd43b524f0564ef891a8c4936f0cbee5>
    <o4767eceb1cf4e2bbb9ae1f77dd06c0d xmlns="f671534e-74e5-4236-8092-3129c56dc4ea">
      <Terms xmlns="http://schemas.microsoft.com/office/infopath/2007/PartnerControls">
        <TermInfo xmlns="http://schemas.microsoft.com/office/infopath/2007/PartnerControls">
          <TermName xmlns="http://schemas.microsoft.com/office/infopath/2007/PartnerControls">Admin</TermName>
          <TermId xmlns="http://schemas.microsoft.com/office/infopath/2007/PartnerControls">b6aac56e-b578-4638-b234-c551a8ef8c0f</TermId>
        </TermInfo>
      </Terms>
    </o4767eceb1cf4e2bbb9ae1f77dd06c0d>
    <TaxCatchAll xmlns="f671534e-74e5-4236-8092-3129c56dc4ea">
      <Value>68</Value>
      <Value>8</Value>
      <Value>7</Value>
      <Value>6</Value>
      <Value>5</Value>
      <Value>3</Value>
      <Value>2</Value>
      <Value>1</Value>
    </TaxCatchAll>
    <_dlc_ExpireDate xmlns="http://schemas.microsoft.com/sharepoint/v3">2018-07-05T18:22:42+00:00</_dlc_ExpireDate>
    <RoutingRuleDescription xmlns="http://schemas.microsoft.com/sharepoint/v3" xsi:nil="true"/>
    <Record_x0020_Date xmlns="f671534e-74e5-4236-8092-3129c56dc4ea">2018-06-25T18:22:46+00:00</Record_x0020_Date>
    <Entered_x0020_By xmlns="f671534e-74e5-4236-8092-3129c56dc4ea" xsi:nil="true"/>
  </documentManagement>
</p:properties>
</file>

<file path=customXml/item5.xml><?xml version="1.0" encoding="utf-8"?>
<?mso-contentType ?>
<FormTemplates xmlns="http://schemas.microsoft.com/sharepoint/v3/contenttype/forms">
  <Display>DocumentLibraryForm</Display>
  <Edit>DocumentLibraryForm</Edit>
  <New>DocumentLibraryForm</New>
</FormTemplates>
</file>

<file path=customXml/item6.xml><?xml version="1.0" encoding="utf-8"?>
<?mso-contentType ?>
<spe:Receivers xmlns:spe="http://schemas.microsoft.com/sharepoint/events">
  <Receiver>
    <Name>Microsoft.Office.RecordsManagement.PolicyFeatures.ExpirationEventReceiver</Name>
    <Synchronization>Synchronous</Synchronization>
    <Type>10001</Type>
    <SequenceNumber>101</SequenceNumber>
    <Assembly>Microsoft.Office.Policy, Version=14.0.0.0,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10002</Type>
    <SequenceNumber>102</SequenceNumber>
    <Assembly>Microsoft.Office.Policy, Version=14.0.0.0,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10004</Type>
    <SequenceNumber>103</SequenceNumber>
    <Assembly>Microsoft.Office.Policy, Version=14.0.0.0,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10006</Type>
    <SequenceNumber>104</SequenceNumber>
    <Assembly>Microsoft.Office.Policy, Version=14.0.0.0,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10009</Type>
    <SequenceNumber>105</SequenceNumber>
    <Assembly>Microsoft.Office.Policy, Version=14.0.0.0, Culture=neutral, PublicKeyToken=71e9bce111e9429c</Assembly>
    <Class>Microsoft.Office.RecordsManagement.Internal.UpdateExpireDate</Class>
    <Data/>
    <Filter/>
  </Receiver>
</spe:Receivers>
</file>

<file path=customXml/itemProps1.xml><?xml version="1.0" encoding="utf-8"?>
<ds:datastoreItem xmlns:ds="http://schemas.openxmlformats.org/officeDocument/2006/customXml" ds:itemID="{F2765EA0-D8B2-497B-B2AB-9C382F517874}">
  <ds:schemaRefs>
    <ds:schemaRef ds:uri="Microsoft.SharePoint.Taxonomy.ContentTypeSync"/>
  </ds:schemaRefs>
</ds:datastoreItem>
</file>

<file path=customXml/itemProps2.xml><?xml version="1.0" encoding="utf-8"?>
<ds:datastoreItem xmlns:ds="http://schemas.openxmlformats.org/officeDocument/2006/customXml" ds:itemID="{38C8899F-D590-435B-963B-3760B4B55E66}">
  <ds:schemaRefs>
    <ds:schemaRef ds:uri="office.server.policy"/>
  </ds:schemaRefs>
</ds:datastoreItem>
</file>

<file path=customXml/itemProps3.xml><?xml version="1.0" encoding="utf-8"?>
<ds:datastoreItem xmlns:ds="http://schemas.openxmlformats.org/officeDocument/2006/customXml" ds:itemID="{FA8E1267-2105-42AD-8775-4766043452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671534e-74e5-4236-8092-3129c56dc4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D4EDD1FE-A243-48E6-BFBE-EA16F8324EF6}">
  <ds:schemaRefs>
    <ds:schemaRef ds:uri="f671534e-74e5-4236-8092-3129c56dc4ea"/>
    <ds:schemaRef ds:uri="http://www.w3.org/XML/1998/namespace"/>
    <ds:schemaRef ds:uri="http://schemas.microsoft.com/sharepoint/v3"/>
    <ds:schemaRef ds:uri="http://schemas.microsoft.com/office/2006/metadata/properties"/>
    <ds:schemaRef ds:uri="http://purl.org/dc/dcmitype/"/>
    <ds:schemaRef ds:uri="http://schemas.microsoft.com/office/2006/documentManagement/types"/>
    <ds:schemaRef ds:uri="http://schemas.openxmlformats.org/package/2006/metadata/core-properties"/>
    <ds:schemaRef ds:uri="http://purl.org/dc/elements/1.1/"/>
    <ds:schemaRef ds:uri="http://purl.org/dc/terms/"/>
    <ds:schemaRef ds:uri="http://schemas.microsoft.com/office/infopath/2007/PartnerControls"/>
  </ds:schemaRefs>
</ds:datastoreItem>
</file>

<file path=customXml/itemProps5.xml><?xml version="1.0" encoding="utf-8"?>
<ds:datastoreItem xmlns:ds="http://schemas.openxmlformats.org/officeDocument/2006/customXml" ds:itemID="{72FB2309-A4E2-481D-9910-72051FC37B3B}">
  <ds:schemaRefs>
    <ds:schemaRef ds:uri="http://schemas.microsoft.com/sharepoint/v3/contenttype/forms"/>
  </ds:schemaRefs>
</ds:datastoreItem>
</file>

<file path=customXml/itemProps6.xml><?xml version="1.0" encoding="utf-8"?>
<ds:datastoreItem xmlns:ds="http://schemas.openxmlformats.org/officeDocument/2006/customXml" ds:itemID="{46414142-052F-454C-A4CB-FE0A293FDA75}">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UXO Safety for Kids_Grade 3_e</Template>
  <TotalTime>5013</TotalTime>
  <Words>707</Words>
  <Application>Microsoft Office PowerPoint</Application>
  <PresentationFormat>On-screen Show (4:3)</PresentationFormat>
  <Paragraphs>110</Paragraphs>
  <Slides>22</Slides>
  <Notes>22</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22</vt:i4>
      </vt:variant>
    </vt:vector>
  </HeadingPairs>
  <TitlesOfParts>
    <vt:vector size="27" baseType="lpstr">
      <vt:lpstr>ＭＳ Ｐゴシック</vt:lpstr>
      <vt:lpstr>Arial</vt:lpstr>
      <vt:lpstr>Calibri</vt:lpstr>
      <vt:lpstr>UXO Safety for Kids_Grade 3_e</vt:lpstr>
      <vt:lpstr>Custom Design</vt:lpstr>
      <vt:lpstr>UXO Safety for Teens</vt:lpstr>
      <vt:lpstr>PowerPoint Presentation</vt:lpstr>
      <vt:lpstr>What is UXO?</vt:lpstr>
      <vt:lpstr>Why is UXO dangerous?</vt:lpstr>
      <vt:lpstr>Why is UXO dangerous?</vt:lpstr>
      <vt:lpstr>Why is UXO dangerous?</vt:lpstr>
      <vt:lpstr>Former Blair Rifle Range</vt:lpstr>
      <vt:lpstr>Former Blair Rifle Range – Then</vt:lpstr>
      <vt:lpstr>Former Blair Rifle Range – Today</vt:lpstr>
      <vt:lpstr>What does UXO look like?</vt:lpstr>
      <vt:lpstr>All UXO is very dangerous</vt:lpstr>
      <vt:lpstr>Finding and removing UXO</vt:lpstr>
      <vt:lpstr>UXO survey and removal</vt:lpstr>
      <vt:lpstr>UXO survey and removal, cont’d</vt:lpstr>
      <vt:lpstr>UXO survey and removal, cont’d</vt:lpstr>
      <vt:lpstr>PowerPoint Presentation</vt:lpstr>
      <vt:lpstr>PowerPoint Presentation</vt:lpstr>
      <vt:lpstr>What to do if you find UXO?</vt:lpstr>
      <vt:lpstr>1. Don’t touch it!</vt:lpstr>
      <vt:lpstr>2. Remember the location and leave the area the same way you came</vt:lpstr>
      <vt:lpstr>3. Call 911 or local police</vt:lpstr>
      <vt:lpstr>Remember: all UXO are very dangerous</vt:lpstr>
    </vt:vector>
  </TitlesOfParts>
  <Company>Department of National Defence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UXO Safety for Teens</dc:title>
  <dc:creator>bray.k</dc:creator>
  <cp:lastModifiedBy>Mikhalchuk.V</cp:lastModifiedBy>
  <cp:revision>221</cp:revision>
  <dcterms:created xsi:type="dcterms:W3CDTF">2016-03-11T14:34:31Z</dcterms:created>
  <dcterms:modified xsi:type="dcterms:W3CDTF">2018-06-27T14:45:13Z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112182</vt:lpwstr>
  </property>
  <property fmtid="{D5CDD505-2E9C-101B-9397-08002B2CF9AE}" pid="3" name="NXPowerLiteSettings">
    <vt:lpwstr>F7000400038000</vt:lpwstr>
  </property>
  <property fmtid="{D5CDD505-2E9C-101B-9397-08002B2CF9AE}" pid="4" name="NXPowerLiteVersion">
    <vt:lpwstr>D6.2.2</vt:lpwstr>
  </property>
  <property fmtid="{D5CDD505-2E9C-101B-9397-08002B2CF9AE}" pid="5" name="keceabc8348d470090846c19c38be7e9">
    <vt:lpwstr>News Release|1638ea37-71ef-41f2-9029-cbad597eb8d4</vt:lpwstr>
  </property>
  <property fmtid="{D5CDD505-2E9C-101B-9397-08002B2CF9AE}" pid="6" name="_dlc_policyId">
    <vt:lpwstr>0x010100E6462F15D6120544BF30BB1862FE120901|1007247583</vt:lpwstr>
  </property>
  <property fmtid="{D5CDD505-2E9C-101B-9397-08002B2CF9AE}" pid="7" name="ContentTypeId">
    <vt:lpwstr>0x010100E6462F15D6120544BF30BB1862FE120901010027745CDB928850468E7C82C6E76138A2</vt:lpwstr>
  </property>
  <property fmtid="{D5CDD505-2E9C-101B-9397-08002B2CF9AE}" pid="8" name="ItemRetentionFormula">
    <vt:lpwstr>&lt;formula id="Microsoft.Office.RecordsManagement.PolicyFeatures.Expiration.Formula.BuiltIn"&gt;&lt;number&gt;10&lt;/number&gt;&lt;property&gt;Created&lt;/property&gt;&lt;propertyId&gt;8c06beca-0777-48f7-91c7-6da68bc07b69&lt;/propertyId&gt;&lt;period&gt;days&lt;/period&gt;&lt;/formula&gt;</vt:lpwstr>
  </property>
  <property fmtid="{D5CDD505-2E9C-101B-9397-08002B2CF9AE}" pid="9" name="Fiscal_x0020_Year">
    <vt:lpwstr>68;#FY2015-2016|ef8ecf4f-4bf3-4825-8cd0-92de8c43dfbc</vt:lpwstr>
  </property>
  <property fmtid="{D5CDD505-2E9C-101B-9397-08002B2CF9AE}" pid="10" name="Sensitivity">
    <vt:lpwstr>2;#NATO Unclassified|31174c30-8db1-46cf-b4aa-9af4ad77d14b</vt:lpwstr>
  </property>
  <property fmtid="{D5CDD505-2E9C-101B-9397-08002B2CF9AE}" pid="11" name="Region">
    <vt:lpwstr>5;#National - Ottawa|06559d8d-532d-428b-9e6b-77c5c181ccb3</vt:lpwstr>
  </property>
  <property fmtid="{D5CDD505-2E9C-101B-9397-08002B2CF9AE}" pid="12" name="DocLanguage">
    <vt:lpwstr>1;#English|bd6d7ee1-50c0-484f-9d07-7d7f65e837f3</vt:lpwstr>
  </property>
  <property fmtid="{D5CDD505-2E9C-101B-9397-08002B2CF9AE}" pid="13" name="Releasable">
    <vt:lpwstr>7;#CA|cf57ec48-c89d-4360-b439-915bb3b6707c</vt:lpwstr>
  </property>
  <property fmtid="{D5CDD505-2E9C-101B-9397-08002B2CF9AE}" pid="14" name="Type_x0020_of_x0020_Product">
    <vt:lpwstr>8;#News Release|1638ea37-71ef-41f2-9029-cbad597eb8d4</vt:lpwstr>
  </property>
  <property fmtid="{D5CDD505-2E9C-101B-9397-08002B2CF9AE}" pid="15" name="Corporate_x0020_Name">
    <vt:lpwstr>3;#National Defence|0fbf44f3-2f93-4fc5-8ee2-af669c0654de</vt:lpwstr>
  </property>
  <property fmtid="{D5CDD505-2E9C-101B-9397-08002B2CF9AE}" pid="16" name="ADMPA_x0020_Subject">
    <vt:lpwstr>6;#Admin|b6aac56e-b578-4638-b234-c551a8ef8c0f</vt:lpwstr>
  </property>
  <property fmtid="{D5CDD505-2E9C-101B-9397-08002B2CF9AE}" pid="17" name="Corporate Name">
    <vt:lpwstr>3;#National Defence|0fbf44f3-2f93-4fc5-8ee2-af669c0654de</vt:lpwstr>
  </property>
  <property fmtid="{D5CDD505-2E9C-101B-9397-08002B2CF9AE}" pid="18" name="Type of Product">
    <vt:lpwstr>8;#News Release|1638ea37-71ef-41f2-9029-cbad597eb8d4</vt:lpwstr>
  </property>
  <property fmtid="{D5CDD505-2E9C-101B-9397-08002B2CF9AE}" pid="19" name="ADMPA Subject">
    <vt:lpwstr>6;#Admin|b6aac56e-b578-4638-b234-c551a8ef8c0f</vt:lpwstr>
  </property>
  <property fmtid="{D5CDD505-2E9C-101B-9397-08002B2CF9AE}" pid="20" name="Fiscal Year">
    <vt:lpwstr>68;#FY2015-2016|ef8ecf4f-4bf3-4825-8cd0-92de8c43dfbc</vt:lpwstr>
  </property>
</Properties>
</file>